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124"/>
  </p:notesMasterIdLst>
  <p:sldIdLst>
    <p:sldId id="275" r:id="rId4"/>
    <p:sldId id="276" r:id="rId5"/>
    <p:sldId id="366" r:id="rId6"/>
    <p:sldId id="367" r:id="rId7"/>
    <p:sldId id="368" r:id="rId8"/>
    <p:sldId id="369" r:id="rId9"/>
    <p:sldId id="370" r:id="rId10"/>
    <p:sldId id="371" r:id="rId11"/>
    <p:sldId id="372" r:id="rId12"/>
    <p:sldId id="373" r:id="rId13"/>
    <p:sldId id="374" r:id="rId14"/>
    <p:sldId id="375" r:id="rId15"/>
    <p:sldId id="376" r:id="rId16"/>
    <p:sldId id="377" r:id="rId17"/>
    <p:sldId id="378" r:id="rId18"/>
    <p:sldId id="379" r:id="rId19"/>
    <p:sldId id="380" r:id="rId20"/>
    <p:sldId id="381" r:id="rId21"/>
    <p:sldId id="382" r:id="rId22"/>
    <p:sldId id="383" r:id="rId23"/>
    <p:sldId id="384" r:id="rId24"/>
    <p:sldId id="385" r:id="rId25"/>
    <p:sldId id="411" r:id="rId26"/>
    <p:sldId id="412" r:id="rId27"/>
    <p:sldId id="413" r:id="rId28"/>
    <p:sldId id="387" r:id="rId29"/>
    <p:sldId id="389" r:id="rId30"/>
    <p:sldId id="390" r:id="rId31"/>
    <p:sldId id="414" r:id="rId32"/>
    <p:sldId id="391" r:id="rId33"/>
    <p:sldId id="392" r:id="rId34"/>
    <p:sldId id="393" r:id="rId35"/>
    <p:sldId id="394" r:id="rId36"/>
    <p:sldId id="395" r:id="rId37"/>
    <p:sldId id="396" r:id="rId38"/>
    <p:sldId id="415" r:id="rId39"/>
    <p:sldId id="397" r:id="rId40"/>
    <p:sldId id="399" r:id="rId41"/>
    <p:sldId id="400" r:id="rId42"/>
    <p:sldId id="401" r:id="rId43"/>
    <p:sldId id="402" r:id="rId44"/>
    <p:sldId id="403" r:id="rId45"/>
    <p:sldId id="416" r:id="rId46"/>
    <p:sldId id="404" r:id="rId47"/>
    <p:sldId id="405" r:id="rId48"/>
    <p:sldId id="406" r:id="rId49"/>
    <p:sldId id="417" r:id="rId50"/>
    <p:sldId id="408" r:id="rId51"/>
    <p:sldId id="409" r:id="rId52"/>
    <p:sldId id="410" r:id="rId53"/>
    <p:sldId id="468" r:id="rId54"/>
    <p:sldId id="465" r:id="rId55"/>
    <p:sldId id="419" r:id="rId56"/>
    <p:sldId id="469" r:id="rId57"/>
    <p:sldId id="420" r:id="rId58"/>
    <p:sldId id="470" r:id="rId59"/>
    <p:sldId id="472" r:id="rId60"/>
    <p:sldId id="471" r:id="rId61"/>
    <p:sldId id="421" r:id="rId62"/>
    <p:sldId id="473" r:id="rId63"/>
    <p:sldId id="422" r:id="rId64"/>
    <p:sldId id="423" r:id="rId65"/>
    <p:sldId id="424" r:id="rId66"/>
    <p:sldId id="474" r:id="rId67"/>
    <p:sldId id="425" r:id="rId68"/>
    <p:sldId id="426" r:id="rId69"/>
    <p:sldId id="475" r:id="rId70"/>
    <p:sldId id="476" r:id="rId71"/>
    <p:sldId id="428" r:id="rId72"/>
    <p:sldId id="429" r:id="rId73"/>
    <p:sldId id="430" r:id="rId74"/>
    <p:sldId id="431" r:id="rId75"/>
    <p:sldId id="432" r:id="rId76"/>
    <p:sldId id="477" r:id="rId77"/>
    <p:sldId id="433" r:id="rId78"/>
    <p:sldId id="434" r:id="rId79"/>
    <p:sldId id="478" r:id="rId80"/>
    <p:sldId id="466" r:id="rId81"/>
    <p:sldId id="436" r:id="rId82"/>
    <p:sldId id="437" r:id="rId83"/>
    <p:sldId id="479" r:id="rId84"/>
    <p:sldId id="438" r:id="rId85"/>
    <p:sldId id="480" r:id="rId86"/>
    <p:sldId id="439" r:id="rId87"/>
    <p:sldId id="481" r:id="rId88"/>
    <p:sldId id="440" r:id="rId89"/>
    <p:sldId id="482" r:id="rId90"/>
    <p:sldId id="441" r:id="rId91"/>
    <p:sldId id="442" r:id="rId92"/>
    <p:sldId id="443" r:id="rId93"/>
    <p:sldId id="444" r:id="rId94"/>
    <p:sldId id="483" r:id="rId95"/>
    <p:sldId id="445" r:id="rId96"/>
    <p:sldId id="446" r:id="rId97"/>
    <p:sldId id="484" r:id="rId98"/>
    <p:sldId id="447" r:id="rId99"/>
    <p:sldId id="448" r:id="rId100"/>
    <p:sldId id="485" r:id="rId101"/>
    <p:sldId id="449" r:id="rId102"/>
    <p:sldId id="467" r:id="rId103"/>
    <p:sldId id="450" r:id="rId104"/>
    <p:sldId id="486" r:id="rId105"/>
    <p:sldId id="451" r:id="rId106"/>
    <p:sldId id="487" r:id="rId107"/>
    <p:sldId id="488" r:id="rId108"/>
    <p:sldId id="452" r:id="rId109"/>
    <p:sldId id="489" r:id="rId110"/>
    <p:sldId id="453" r:id="rId111"/>
    <p:sldId id="454" r:id="rId112"/>
    <p:sldId id="455" r:id="rId113"/>
    <p:sldId id="456" r:id="rId114"/>
    <p:sldId id="457" r:id="rId115"/>
    <p:sldId id="458" r:id="rId116"/>
    <p:sldId id="459" r:id="rId117"/>
    <p:sldId id="460" r:id="rId118"/>
    <p:sldId id="461" r:id="rId119"/>
    <p:sldId id="462" r:id="rId120"/>
    <p:sldId id="463" r:id="rId121"/>
    <p:sldId id="365" r:id="rId122"/>
    <p:sldId id="294" r:id="rId123"/>
  </p:sldIdLst>
  <p:sldSz cx="9361488"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9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ED7"/>
    <a:srgbClr val="CC3300"/>
    <a:srgbClr val="A50021"/>
    <a:srgbClr val="073C8B"/>
    <a:srgbClr val="EBEBBD"/>
    <a:srgbClr val="FF66FF"/>
    <a:srgbClr val="FFFFFF"/>
    <a:srgbClr val="FFFF99"/>
    <a:srgbClr val="9966FF"/>
    <a:srgbClr val="24A5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04" autoAdjust="0"/>
    <p:restoredTop sz="94660"/>
  </p:normalViewPr>
  <p:slideViewPr>
    <p:cSldViewPr snapToGrid="0">
      <p:cViewPr>
        <p:scale>
          <a:sx n="75" d="100"/>
          <a:sy n="75" d="100"/>
        </p:scale>
        <p:origin x="1829" y="192"/>
      </p:cViewPr>
      <p:guideLst>
        <p:guide orient="horz" pos="2160"/>
        <p:guide pos="294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notesMaster" Target="notesMasters/notesMaster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F655F7-5B43-48DE-B90D-FF112E35D0D6}" type="datetimeFigureOut">
              <a:rPr lang="en-IN" smtClean="0"/>
              <a:t>08-09-2021</a:t>
            </a:fld>
            <a:endParaRPr lang="en-IN"/>
          </a:p>
        </p:txBody>
      </p:sp>
      <p:sp>
        <p:nvSpPr>
          <p:cNvPr id="4" name="Slide Image Placeholder 3"/>
          <p:cNvSpPr>
            <a:spLocks noGrp="1" noRot="1" noChangeAspect="1"/>
          </p:cNvSpPr>
          <p:nvPr>
            <p:ph type="sldImg" idx="2"/>
          </p:nvPr>
        </p:nvSpPr>
        <p:spPr>
          <a:xfrm>
            <a:off x="1089025" y="685800"/>
            <a:ext cx="467995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AAF584-D3C0-436B-BF5E-FEAE55BF154B}" type="slidenum">
              <a:rPr lang="en-IN" smtClean="0"/>
              <a:t>‹#›</a:t>
            </a:fld>
            <a:endParaRPr lang="en-IN"/>
          </a:p>
        </p:txBody>
      </p:sp>
    </p:spTree>
    <p:extLst>
      <p:ext uri="{BB962C8B-B14F-4D97-AF65-F5344CB8AC3E}">
        <p14:creationId xmlns:p14="http://schemas.microsoft.com/office/powerpoint/2010/main" val="3060612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r>
              <a:rPr lang="en-US">
                <a:solidFill>
                  <a:srgbClr val="DBF5F9">
                    <a:shade val="90000"/>
                  </a:srgbClr>
                </a:solidFill>
              </a:rPr>
              <a:t>CS 40003: Data Analytics</a:t>
            </a:r>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endParaRPr lang="en-IN">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25285395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189011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92" y="914402"/>
            <a:ext cx="2106335"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978963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r>
              <a:rPr lang="en-US">
                <a:solidFill>
                  <a:srgbClr val="DBF5F9">
                    <a:shade val="90000"/>
                  </a:srgbClr>
                </a:solidFill>
              </a:rPr>
              <a:t>CS 40003: Data Analytics</a:t>
            </a:r>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endParaRPr lang="en-IN">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95884829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dirty="0">
              <a:solidFill>
                <a:srgbClr val="04617B">
                  <a:shade val="90000"/>
                </a:srgbClr>
              </a:solidFill>
            </a:endParaRPr>
          </a:p>
        </p:txBody>
      </p:sp>
    </p:spTree>
    <p:extLst>
      <p:ext uri="{BB962C8B-B14F-4D97-AF65-F5344CB8AC3E}">
        <p14:creationId xmlns:p14="http://schemas.microsoft.com/office/powerpoint/2010/main" val="183271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r>
              <a:rPr lang="en-US">
                <a:solidFill>
                  <a:srgbClr val="DBF5F9">
                    <a:shade val="90000"/>
                  </a:srgbClr>
                </a:solidFill>
              </a:rPr>
              <a:t>CS 40003: Data Analytics</a:t>
            </a:r>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73202429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a:lstStyle/>
          <a:p>
            <a:r>
              <a:rPr kumimoji="0" lang="en-US"/>
              <a:t>Click to edit Master title style</a:t>
            </a:r>
          </a:p>
        </p:txBody>
      </p:sp>
      <p:sp>
        <p:nvSpPr>
          <p:cNvPr id="3" name="Content Placeholder 2"/>
          <p:cNvSpPr>
            <a:spLocks noGrp="1"/>
          </p:cNvSpPr>
          <p:nvPr>
            <p:ph sz="half" idx="1"/>
          </p:nvPr>
        </p:nvSpPr>
        <p:spPr>
          <a:xfrm>
            <a:off x="468096"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758778"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709300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68074"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55506" y="1859800"/>
            <a:ext cx="4137908"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68074"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55506" y="2514600"/>
            <a:ext cx="413790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endParaRPr lang="en-IN">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4100551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endParaRPr lang="en-IN">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9386180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endParaRPr lang="en-IN">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42904132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3616431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dirty="0">
              <a:solidFill>
                <a:srgbClr val="04617B">
                  <a:shade val="90000"/>
                </a:srgbClr>
              </a:solidFill>
            </a:endParaRPr>
          </a:p>
        </p:txBody>
      </p:sp>
    </p:spTree>
    <p:extLst>
      <p:ext uri="{BB962C8B-B14F-4D97-AF65-F5344CB8AC3E}">
        <p14:creationId xmlns:p14="http://schemas.microsoft.com/office/powerpoint/2010/main" val="28852057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2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a:xfrm>
            <a:off x="8269336" y="6356393"/>
            <a:ext cx="624099" cy="365125"/>
          </a:xfrm>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68"/>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9697306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906632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92" y="914402"/>
            <a:ext cx="2106335"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0688028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r>
              <a:rPr lang="en-US">
                <a:solidFill>
                  <a:srgbClr val="DBF5F9">
                    <a:shade val="90000"/>
                  </a:srgbClr>
                </a:solidFill>
              </a:rPr>
              <a:t>CS 40003: Data Analytics</a:t>
            </a:r>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endParaRPr lang="en-IN">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4291349305"/>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dirty="0">
              <a:solidFill>
                <a:srgbClr val="04617B">
                  <a:shade val="90000"/>
                </a:srgbClr>
              </a:solidFill>
            </a:endParaRPr>
          </a:p>
        </p:txBody>
      </p:sp>
    </p:spTree>
    <p:extLst>
      <p:ext uri="{BB962C8B-B14F-4D97-AF65-F5344CB8AC3E}">
        <p14:creationId xmlns:p14="http://schemas.microsoft.com/office/powerpoint/2010/main" val="20008471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r>
              <a:rPr lang="en-US">
                <a:solidFill>
                  <a:srgbClr val="DBF5F9">
                    <a:shade val="90000"/>
                  </a:srgbClr>
                </a:solidFill>
              </a:rPr>
              <a:t>CS 40003: Data Analytics</a:t>
            </a:r>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863779869"/>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93" y="704088"/>
            <a:ext cx="8425339" cy="1143000"/>
          </a:xfrm>
        </p:spPr>
        <p:txBody>
          <a:bodyPr/>
          <a:lstStyle/>
          <a:p>
            <a:r>
              <a:rPr kumimoji="0" lang="en-US"/>
              <a:t>Click to edit Master title style</a:t>
            </a:r>
          </a:p>
        </p:txBody>
      </p:sp>
      <p:sp>
        <p:nvSpPr>
          <p:cNvPr id="3" name="Content Placeholder 2"/>
          <p:cNvSpPr>
            <a:spLocks noGrp="1"/>
          </p:cNvSpPr>
          <p:nvPr>
            <p:ph sz="half" idx="1"/>
          </p:nvPr>
        </p:nvSpPr>
        <p:spPr>
          <a:xfrm>
            <a:off x="468093"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758775"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4804972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93" y="704088"/>
            <a:ext cx="8425339"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68074"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55506" y="1859794"/>
            <a:ext cx="4137908"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68074"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55506" y="2514600"/>
            <a:ext cx="413790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endParaRPr lang="en-IN">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4208002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endParaRPr lang="en-IN">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0269564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endParaRPr lang="en-IN">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4012161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r>
              <a:rPr lang="en-US">
                <a:solidFill>
                  <a:srgbClr val="DBF5F9">
                    <a:shade val="90000"/>
                  </a:srgbClr>
                </a:solidFill>
              </a:rPr>
              <a:t>CS 40003: Data Analytics</a:t>
            </a:r>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422152330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38512572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2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a:xfrm>
            <a:off x="8269333" y="6356387"/>
            <a:ext cx="624099" cy="365125"/>
          </a:xfrm>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62"/>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15730237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4451905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92" y="914402"/>
            <a:ext cx="2106335"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3656114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a:lstStyle/>
          <a:p>
            <a:r>
              <a:rPr kumimoji="0" lang="en-US"/>
              <a:t>Click to edit Master title style</a:t>
            </a:r>
          </a:p>
        </p:txBody>
      </p:sp>
      <p:sp>
        <p:nvSpPr>
          <p:cNvPr id="3" name="Content Placeholder 2"/>
          <p:cNvSpPr>
            <a:spLocks noGrp="1"/>
          </p:cNvSpPr>
          <p:nvPr>
            <p:ph sz="half" idx="1"/>
          </p:nvPr>
        </p:nvSpPr>
        <p:spPr>
          <a:xfrm>
            <a:off x="468096"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758778"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155543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68075"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55517" y="1859805"/>
            <a:ext cx="4137907"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68075"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55517" y="2514600"/>
            <a:ext cx="413790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endParaRPr lang="en-IN">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721981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endParaRPr lang="en-IN">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758571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endParaRPr lang="en-IN">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4080401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42659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2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a:xfrm>
            <a:off x="8269336" y="6356398"/>
            <a:ext cx="624099" cy="365125"/>
          </a:xfrm>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73"/>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3763289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96" y="704088"/>
            <a:ext cx="8425339"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68096" y="1935480"/>
            <a:ext cx="8425339"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68096" y="6356398"/>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a:solidFill>
                  <a:srgbClr val="04617B">
                    <a:shade val="90000"/>
                  </a:srgbClr>
                </a:solidFill>
              </a:rPr>
              <a:t>CS 40003: Data Analytics</a:t>
            </a:r>
            <a:endParaRPr lang="en-IN">
              <a:solidFill>
                <a:srgbClr val="04617B">
                  <a:shade val="90000"/>
                </a:srgbClr>
              </a:solidFill>
            </a:endParaRPr>
          </a:p>
        </p:txBody>
      </p:sp>
      <p:sp>
        <p:nvSpPr>
          <p:cNvPr id="22" name="Footer Placeholder 21"/>
          <p:cNvSpPr>
            <a:spLocks noGrp="1"/>
          </p:cNvSpPr>
          <p:nvPr>
            <p:ph type="ftr" sz="quarter" idx="3"/>
          </p:nvPr>
        </p:nvSpPr>
        <p:spPr>
          <a:xfrm>
            <a:off x="2730434" y="6356398"/>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18" name="Slide Number Placeholder 17"/>
          <p:cNvSpPr>
            <a:spLocks noGrp="1"/>
          </p:cNvSpPr>
          <p:nvPr>
            <p:ph type="sldNum" sz="quarter" idx="4"/>
          </p:nvPr>
        </p:nvSpPr>
        <p:spPr>
          <a:xfrm>
            <a:off x="8113290" y="6356398"/>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grpSp>
        <p:nvGrpSpPr>
          <p:cNvPr id="2" name="Group 1"/>
          <p:cNvGrpSpPr/>
          <p:nvPr/>
        </p:nvGrpSpPr>
        <p:grpSpPr>
          <a:xfrm>
            <a:off x="-19469" y="202408"/>
            <a:ext cx="9398906"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2606173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96" y="704088"/>
            <a:ext cx="8425339"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68096" y="1935480"/>
            <a:ext cx="8425339"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68096" y="6356393"/>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a:solidFill>
                  <a:srgbClr val="04617B">
                    <a:shade val="90000"/>
                  </a:srgbClr>
                </a:solidFill>
              </a:rPr>
              <a:t>CS 40003: Data Analytics</a:t>
            </a:r>
            <a:endParaRPr lang="en-IN">
              <a:solidFill>
                <a:srgbClr val="04617B">
                  <a:shade val="90000"/>
                </a:srgbClr>
              </a:solidFill>
            </a:endParaRPr>
          </a:p>
        </p:txBody>
      </p:sp>
      <p:sp>
        <p:nvSpPr>
          <p:cNvPr id="22" name="Footer Placeholder 21"/>
          <p:cNvSpPr>
            <a:spLocks noGrp="1"/>
          </p:cNvSpPr>
          <p:nvPr>
            <p:ph type="ftr" sz="quarter" idx="3"/>
          </p:nvPr>
        </p:nvSpPr>
        <p:spPr>
          <a:xfrm>
            <a:off x="2730434" y="6356393"/>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18" name="Slide Number Placeholder 17"/>
          <p:cNvSpPr>
            <a:spLocks noGrp="1"/>
          </p:cNvSpPr>
          <p:nvPr>
            <p:ph type="sldNum" sz="quarter" idx="4"/>
          </p:nvPr>
        </p:nvSpPr>
        <p:spPr>
          <a:xfrm>
            <a:off x="8113290" y="6356393"/>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grpSp>
        <p:nvGrpSpPr>
          <p:cNvPr id="2" name="Group 1"/>
          <p:cNvGrpSpPr/>
          <p:nvPr/>
        </p:nvGrpSpPr>
        <p:grpSpPr>
          <a:xfrm>
            <a:off x="-19462" y="202408"/>
            <a:ext cx="9398905"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41273554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93" y="704088"/>
            <a:ext cx="8425339"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68093" y="1935480"/>
            <a:ext cx="8425339"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68093" y="6356387"/>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a:solidFill>
                  <a:srgbClr val="04617B">
                    <a:shade val="90000"/>
                  </a:srgbClr>
                </a:solidFill>
              </a:rPr>
              <a:t>CS 40003: Data Analytics</a:t>
            </a:r>
            <a:endParaRPr lang="en-IN">
              <a:solidFill>
                <a:srgbClr val="04617B">
                  <a:shade val="90000"/>
                </a:srgbClr>
              </a:solidFill>
            </a:endParaRPr>
          </a:p>
        </p:txBody>
      </p:sp>
      <p:sp>
        <p:nvSpPr>
          <p:cNvPr id="22" name="Footer Placeholder 21"/>
          <p:cNvSpPr>
            <a:spLocks noGrp="1"/>
          </p:cNvSpPr>
          <p:nvPr>
            <p:ph type="ftr" sz="quarter" idx="3"/>
          </p:nvPr>
        </p:nvSpPr>
        <p:spPr>
          <a:xfrm>
            <a:off x="2730434" y="6356387"/>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18" name="Slide Number Placeholder 17"/>
          <p:cNvSpPr>
            <a:spLocks noGrp="1"/>
          </p:cNvSpPr>
          <p:nvPr>
            <p:ph type="sldNum" sz="quarter" idx="4"/>
          </p:nvPr>
        </p:nvSpPr>
        <p:spPr>
          <a:xfrm>
            <a:off x="8113290" y="6356387"/>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grpSp>
        <p:nvGrpSpPr>
          <p:cNvPr id="2" name="Group 1"/>
          <p:cNvGrpSpPr/>
          <p:nvPr/>
        </p:nvGrpSpPr>
        <p:grpSpPr>
          <a:xfrm>
            <a:off x="-19462" y="202408"/>
            <a:ext cx="9398905"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33484083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13.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0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13.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0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package" Target="../embeddings/Microsoft_Word_Document1.docx"/><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package" Target="../embeddings/Microsoft_Word_Document2.docx"/><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231.png"/><Relationship Id="rId18" Type="http://schemas.openxmlformats.org/officeDocument/2006/relationships/image" Target="../media/image280.png"/><Relationship Id="rId3" Type="http://schemas.openxmlformats.org/officeDocument/2006/relationships/image" Target="../media/image670.png"/><Relationship Id="rId7" Type="http://schemas.openxmlformats.org/officeDocument/2006/relationships/image" Target="../media/image170.png"/><Relationship Id="rId12" Type="http://schemas.openxmlformats.org/officeDocument/2006/relationships/image" Target="../media/image222.png"/><Relationship Id="rId17" Type="http://schemas.openxmlformats.org/officeDocument/2006/relationships/image" Target="../media/image270.png"/><Relationship Id="rId2" Type="http://schemas.openxmlformats.org/officeDocument/2006/relationships/image" Target="../media/image510.png"/><Relationship Id="rId16" Type="http://schemas.openxmlformats.org/officeDocument/2006/relationships/image" Target="../media/image260.png"/><Relationship Id="rId1" Type="http://schemas.openxmlformats.org/officeDocument/2006/relationships/slideLayout" Target="../slideLayouts/slideLayout13.xml"/><Relationship Id="rId6" Type="http://schemas.openxmlformats.org/officeDocument/2006/relationships/image" Target="../media/image151.png"/><Relationship Id="rId11" Type="http://schemas.openxmlformats.org/officeDocument/2006/relationships/image" Target="../media/image214.png"/><Relationship Id="rId5" Type="http://schemas.openxmlformats.org/officeDocument/2006/relationships/image" Target="../media/image122.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0.png"/><Relationship Id="rId4" Type="http://schemas.openxmlformats.org/officeDocument/2006/relationships/image" Target="../media/image710.png"/><Relationship Id="rId9" Type="http://schemas.openxmlformats.org/officeDocument/2006/relationships/image" Target="../media/image191.png"/><Relationship Id="rId14" Type="http://schemas.openxmlformats.org/officeDocument/2006/relationships/image" Target="../media/image24.png"/></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 Id="rId5" Type="http://schemas.openxmlformats.org/officeDocument/2006/relationships/image" Target="../media/image76.png"/><Relationship Id="rId4" Type="http://schemas.openxmlformats.org/officeDocument/2006/relationships/image" Target="../media/image7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8" Type="http://schemas.openxmlformats.org/officeDocument/2006/relationships/image" Target="../media/image350.png"/><Relationship Id="rId17" Type="http://schemas.openxmlformats.org/officeDocument/2006/relationships/image" Target="../media/image340.png"/><Relationship Id="rId2" Type="http://schemas.openxmlformats.org/officeDocument/2006/relationships/image" Target="../media/image85.png"/><Relationship Id="rId16" Type="http://schemas.openxmlformats.org/officeDocument/2006/relationships/image" Target="../media/image320.png"/><Relationship Id="rId1" Type="http://schemas.openxmlformats.org/officeDocument/2006/relationships/slideLayout" Target="../slideLayouts/slideLayout13.xml"/><Relationship Id="rId15" Type="http://schemas.openxmlformats.org/officeDocument/2006/relationships/image" Target="../media/image310.png"/></Relationships>
</file>

<file path=ppt/slides/_rels/slide7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99.png"/><Relationship Id="rId1" Type="http://schemas.openxmlformats.org/officeDocument/2006/relationships/slideLayout" Target="../slideLayouts/slideLayout13.xml"/><Relationship Id="rId5" Type="http://schemas.openxmlformats.org/officeDocument/2006/relationships/image" Target="../media/image630.png"/><Relationship Id="rId4" Type="http://schemas.openxmlformats.org/officeDocument/2006/relationships/image" Target="../media/image500.png"/></Relationships>
</file>

<file path=ppt/slides/_rels/slide86.xml.rels><?xml version="1.0" encoding="UTF-8" standalone="yes"?>
<Relationships xmlns="http://schemas.openxmlformats.org/package/2006/relationships"><Relationship Id="rId8" Type="http://schemas.openxmlformats.org/officeDocument/2006/relationships/image" Target="../media/image40.png"/><Relationship Id="rId7" Type="http://schemas.openxmlformats.org/officeDocument/2006/relationships/image" Target="../media/image36.png"/><Relationship Id="rId12"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13.xml"/><Relationship Id="rId6" Type="http://schemas.openxmlformats.org/officeDocument/2006/relationships/image" Target="../media/image111.png"/><Relationship Id="rId11"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43.png"/><Relationship Id="rId9" Type="http://schemas.openxmlformats.org/officeDocument/2006/relationships/image" Target="../media/image420.png"/></Relationships>
</file>

<file path=ppt/slides/_rels/slide8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3547" y="1268763"/>
            <a:ext cx="7957265" cy="1470025"/>
          </a:xfrm>
        </p:spPr>
        <p:txBody>
          <a:bodyPr>
            <a:normAutofit/>
          </a:bodyPr>
          <a:lstStyle/>
          <a:p>
            <a:r>
              <a:rPr lang="en-US" dirty="0">
                <a:solidFill>
                  <a:srgbClr val="6C0000"/>
                </a:solidFill>
                <a:latin typeface="Times New Roman" pitchFamily="18" charset="0"/>
                <a:cs typeface="Times New Roman" pitchFamily="18" charset="0"/>
              </a:rPr>
              <a:t>DECISION TREES</a:t>
            </a:r>
            <a:endParaRPr lang="en-IN" dirty="0">
              <a:solidFill>
                <a:srgbClr val="002060"/>
              </a:solidFill>
              <a:latin typeface="Times New Roman" pitchFamily="18" charset="0"/>
              <a:cs typeface="Times New Roman" pitchFamily="18" charset="0"/>
            </a:endParaRPr>
          </a:p>
        </p:txBody>
      </p:sp>
      <p:sp>
        <p:nvSpPr>
          <p:cNvPr id="4" name="Subtitle 2"/>
          <p:cNvSpPr txBox="1">
            <a:spLocks/>
          </p:cNvSpPr>
          <p:nvPr/>
        </p:nvSpPr>
        <p:spPr>
          <a:xfrm>
            <a:off x="708410" y="2996952"/>
            <a:ext cx="8041518" cy="1752600"/>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l">
              <a:buClr>
                <a:srgbClr val="0BD0D9"/>
              </a:buClr>
            </a:pPr>
            <a:endParaRPr lang="en-US" sz="2400" b="1" i="1" dirty="0">
              <a:solidFill>
                <a:srgbClr val="FFFF00"/>
              </a:solidFill>
            </a:endParaRPr>
          </a:p>
          <a:p>
            <a:pPr algn="l">
              <a:buClr>
                <a:srgbClr val="0BD0D9"/>
              </a:buClr>
            </a:pPr>
            <a:r>
              <a:rPr lang="en-US" sz="2800" b="1" dirty="0">
                <a:solidFill>
                  <a:srgbClr val="FFFF00"/>
                </a:solidFill>
              </a:rPr>
              <a:t>Classification: Decision Tree Induction</a:t>
            </a:r>
            <a:endParaRPr lang="en-IN" sz="2800" b="1" dirty="0">
              <a:solidFill>
                <a:srgbClr val="FFFF00"/>
              </a:solidFill>
            </a:endParaRPr>
          </a:p>
        </p:txBody>
      </p:sp>
    </p:spTree>
    <p:extLst>
      <p:ext uri="{BB962C8B-B14F-4D97-AF65-F5344CB8AC3E}">
        <p14:creationId xmlns:p14="http://schemas.microsoft.com/office/powerpoint/2010/main" val="2927964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Definition of Decision Tree</a:t>
            </a:r>
            <a:endParaRPr lang="en-IN" sz="40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10</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634151" y="1612652"/>
                <a:ext cx="7734300" cy="4148068"/>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solidFill>
                    <a:prstClr val="black"/>
                  </a:solidFill>
                </a:endParaRPr>
              </a:p>
              <a:p>
                <a:pPr algn="just"/>
                <a:r>
                  <a:rPr lang="en-US" dirty="0">
                    <a:solidFill>
                      <a:prstClr val="black"/>
                    </a:solidFill>
                  </a:rPr>
                  <a:t>Given a database </a:t>
                </a:r>
                <a:r>
                  <a:rPr lang="en-US" i="1" dirty="0">
                    <a:solidFill>
                      <a:prstClr val="black"/>
                    </a:solidFill>
                  </a:rPr>
                  <a:t>D</a:t>
                </a:r>
                <a:r>
                  <a:rPr lang="en-US" dirty="0">
                    <a:solidFill>
                      <a:prstClr val="black"/>
                    </a:solidFill>
                  </a:rPr>
                  <a:t> = </a:t>
                </a:r>
                <a14:m>
                  <m:oMath xmlns:m="http://schemas.openxmlformats.org/officeDocument/2006/math">
                    <m:d>
                      <m:dPr>
                        <m:begChr m:val="{"/>
                        <m:endChr m:val="}"/>
                        <m:ctrlPr>
                          <a:rPr lang="en-US" i="1" smtClean="0">
                            <a:solidFill>
                              <a:prstClr val="black"/>
                            </a:solidFill>
                            <a:latin typeface="Cambria Math" panose="02040503050406030204" pitchFamily="18" charset="0"/>
                          </a:rPr>
                        </m:ctrlPr>
                      </m:dPr>
                      <m:e>
                        <m:sSub>
                          <m:sSubPr>
                            <m:ctrlPr>
                              <a:rPr lang="en-US"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1</m:t>
                            </m:r>
                          </m:sub>
                        </m:sSub>
                        <m:r>
                          <a:rPr lang="en-US" b="0" i="1" smtClean="0">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2</m:t>
                            </m:r>
                          </m:sub>
                        </m:sSub>
                        <m:r>
                          <a:rPr lang="en-US" b="0" i="1" smtClean="0">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𝑡</m:t>
                            </m:r>
                          </m:e>
                          <m:sub>
                            <m:r>
                              <a:rPr lang="en-US" b="0" i="1" smtClean="0">
                                <a:solidFill>
                                  <a:prstClr val="black"/>
                                </a:solidFill>
                                <a:latin typeface="Cambria Math"/>
                              </a:rPr>
                              <m:t>𝑛</m:t>
                            </m:r>
                          </m:sub>
                        </m:sSub>
                      </m:e>
                    </m:d>
                    <m:r>
                      <a:rPr lang="en-US" b="0" i="0" smtClean="0">
                        <a:solidFill>
                          <a:prstClr val="black"/>
                        </a:solidFill>
                        <a:latin typeface="Cambria Math"/>
                      </a:rPr>
                      <m:t>, </m:t>
                    </m:r>
                    <m:r>
                      <m:rPr>
                        <m:sty m:val="p"/>
                      </m:rPr>
                      <a:rPr lang="en-US" b="0" i="0" smtClean="0">
                        <a:solidFill>
                          <a:prstClr val="black"/>
                        </a:solidFill>
                        <a:latin typeface="Cambria Math"/>
                      </a:rPr>
                      <m:t>w</m:t>
                    </m:r>
                  </m:oMath>
                </a14:m>
                <a:r>
                  <a:rPr lang="en-IN" dirty="0">
                    <a:solidFill>
                      <a:schemeClr val="tx1"/>
                    </a:solidFill>
                  </a:rPr>
                  <a:t>here </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𝑡</m:t>
                        </m:r>
                      </m:e>
                      <m:sub>
                        <m:r>
                          <a:rPr lang="en-US" i="1">
                            <a:solidFill>
                              <a:prstClr val="black"/>
                            </a:solidFill>
                            <a:latin typeface="Cambria Math" panose="02040503050406030204" pitchFamily="18" charset="0"/>
                          </a:rPr>
                          <m:t>𝑖</m:t>
                        </m:r>
                      </m:sub>
                    </m:sSub>
                  </m:oMath>
                </a14:m>
                <a:r>
                  <a:rPr lang="en-IN" dirty="0">
                    <a:solidFill>
                      <a:schemeClr val="tx1"/>
                    </a:solidFill>
                  </a:rPr>
                  <a:t> denotes a tuple, which is defined by a set of attribute </a:t>
                </a:r>
                <a14:m>
                  <m:oMath xmlns:m="http://schemas.openxmlformats.org/officeDocument/2006/math">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d>
                      <m:dPr>
                        <m:begChr m:val="{"/>
                        <m:endChr m:val="}"/>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𝐴</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𝐴</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𝐴</m:t>
                            </m:r>
                          </m:e>
                          <m:sub>
                            <m:r>
                              <a:rPr lang="en-US" b="0" i="1" smtClean="0">
                                <a:solidFill>
                                  <a:prstClr val="black"/>
                                </a:solidFill>
                                <a:latin typeface="Cambria Math"/>
                              </a:rPr>
                              <m:t>𝑚</m:t>
                            </m:r>
                          </m:sub>
                        </m:sSub>
                      </m:e>
                    </m:d>
                    <m:r>
                      <a:rPr lang="en-US" b="0" i="0" smtClean="0">
                        <a:solidFill>
                          <a:prstClr val="black"/>
                        </a:solidFill>
                        <a:latin typeface="Cambria Math"/>
                      </a:rPr>
                      <m:t>. </m:t>
                    </m:r>
                    <m:r>
                      <m:rPr>
                        <m:sty m:val="p"/>
                      </m:rPr>
                      <a:rPr lang="en-US" b="0" i="0" smtClean="0">
                        <a:solidFill>
                          <a:prstClr val="black"/>
                        </a:solidFill>
                        <a:latin typeface="Cambria Math"/>
                      </a:rPr>
                      <m:t>Also</m:t>
                    </m:r>
                    <m:r>
                      <a:rPr lang="en-US" b="0" i="0" smtClean="0">
                        <a:solidFill>
                          <a:prstClr val="black"/>
                        </a:solidFill>
                        <a:latin typeface="Cambria Math"/>
                      </a:rPr>
                      <m:t>, </m:t>
                    </m:r>
                    <m:r>
                      <m:rPr>
                        <m:sty m:val="p"/>
                      </m:rPr>
                      <a:rPr lang="en-US" b="0" i="0" smtClean="0">
                        <a:solidFill>
                          <a:prstClr val="black"/>
                        </a:solidFill>
                        <a:latin typeface="Cambria Math"/>
                      </a:rPr>
                      <m:t>given</m:t>
                    </m:r>
                    <m:r>
                      <a:rPr lang="en-US" b="0" i="0" smtClean="0">
                        <a:solidFill>
                          <a:prstClr val="black"/>
                        </a:solidFill>
                        <a:latin typeface="Cambria Math"/>
                      </a:rPr>
                      <m:t> </m:t>
                    </m:r>
                    <m:r>
                      <m:rPr>
                        <m:sty m:val="p"/>
                      </m:rPr>
                      <a:rPr lang="en-US" b="0" i="0" smtClean="0">
                        <a:solidFill>
                          <a:prstClr val="black"/>
                        </a:solidFill>
                        <a:latin typeface="Cambria Math"/>
                      </a:rPr>
                      <m:t>a</m:t>
                    </m:r>
                    <m:r>
                      <a:rPr lang="en-US" b="0" i="0" smtClean="0">
                        <a:solidFill>
                          <a:prstClr val="black"/>
                        </a:solidFill>
                        <a:latin typeface="Cambria Math"/>
                      </a:rPr>
                      <m:t> </m:t>
                    </m:r>
                  </m:oMath>
                </a14:m>
                <a:r>
                  <a:rPr lang="en-IN" dirty="0">
                    <a:solidFill>
                      <a:schemeClr val="tx1"/>
                    </a:solidFill>
                  </a:rPr>
                  <a:t>set of classes </a:t>
                </a:r>
                <a:r>
                  <a:rPr lang="en-IN" i="1" dirty="0">
                    <a:solidFill>
                      <a:schemeClr val="tx1"/>
                    </a:solidFill>
                  </a:rPr>
                  <a:t>C</a:t>
                </a:r>
                <a:r>
                  <a:rPr lang="en-IN" dirty="0">
                    <a:solidFill>
                      <a:schemeClr val="tx1"/>
                    </a:solidFill>
                  </a:rPr>
                  <a:t> = </a:t>
                </a:r>
                <a14:m>
                  <m:oMath xmlns:m="http://schemas.openxmlformats.org/officeDocument/2006/math">
                    <m:d>
                      <m:dPr>
                        <m:begChr m:val="{"/>
                        <m:endChr m:val="}"/>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𝑐</m:t>
                            </m:r>
                          </m:e>
                          <m:sub>
                            <m:r>
                              <a:rPr lang="en-US" b="0" i="1" smtClean="0">
                                <a:solidFill>
                                  <a:prstClr val="black"/>
                                </a:solidFill>
                                <a:latin typeface="Cambria Math"/>
                              </a:rPr>
                              <m:t>𝑘</m:t>
                            </m:r>
                          </m:sub>
                        </m:sSub>
                      </m:e>
                    </m:d>
                  </m:oMath>
                </a14:m>
                <a:r>
                  <a:rPr lang="en-IN" dirty="0">
                    <a:solidFill>
                      <a:schemeClr val="tx1"/>
                    </a:solidFill>
                  </a:rPr>
                  <a:t>.</a:t>
                </a:r>
              </a:p>
              <a:p>
                <a:pPr algn="just"/>
                <a:r>
                  <a:rPr lang="en-IN" dirty="0">
                    <a:solidFill>
                      <a:schemeClr val="tx1"/>
                    </a:solidFill>
                  </a:rPr>
                  <a:t> </a:t>
                </a:r>
              </a:p>
              <a:p>
                <a:pPr algn="just"/>
                <a:r>
                  <a:rPr lang="en-US" dirty="0">
                    <a:solidFill>
                      <a:schemeClr val="tx1"/>
                    </a:solidFill>
                  </a:rPr>
                  <a:t>A decision tree </a:t>
                </a:r>
                <a:r>
                  <a:rPr lang="en-US" b="1" i="1" dirty="0">
                    <a:solidFill>
                      <a:schemeClr val="tx1"/>
                    </a:solidFill>
                  </a:rPr>
                  <a:t>T</a:t>
                </a:r>
                <a:r>
                  <a:rPr lang="en-US" dirty="0">
                    <a:solidFill>
                      <a:schemeClr val="tx1"/>
                    </a:solidFill>
                  </a:rPr>
                  <a:t> is a tree associated with </a:t>
                </a:r>
                <a:r>
                  <a:rPr lang="en-US" i="1" dirty="0">
                    <a:solidFill>
                      <a:schemeClr val="tx1"/>
                    </a:solidFill>
                  </a:rPr>
                  <a:t>D</a:t>
                </a:r>
                <a:r>
                  <a:rPr lang="en-US" dirty="0">
                    <a:solidFill>
                      <a:schemeClr val="tx1"/>
                    </a:solidFill>
                  </a:rPr>
                  <a:t> that has the following properties:</a:t>
                </a:r>
              </a:p>
              <a:p>
                <a:pPr algn="just"/>
                <a:endParaRPr lang="en-US" sz="800" dirty="0">
                  <a:solidFill>
                    <a:schemeClr val="tx1"/>
                  </a:solidFill>
                </a:endParaRPr>
              </a:p>
              <a:p>
                <a:pPr marL="285750" indent="-285750" algn="just">
                  <a:buFont typeface="Arial" pitchFamily="34" charset="0"/>
                  <a:buChar char="•"/>
                </a:pPr>
                <a:r>
                  <a:rPr lang="en-US" dirty="0">
                    <a:solidFill>
                      <a:schemeClr val="tx1"/>
                    </a:solidFill>
                  </a:rPr>
                  <a:t>Each internal node is labeled with an attribute </a:t>
                </a:r>
                <a:r>
                  <a:rPr lang="en-US" i="1" dirty="0">
                    <a:solidFill>
                      <a:schemeClr val="tx1"/>
                    </a:solidFill>
                  </a:rPr>
                  <a:t>A</a:t>
                </a:r>
                <a:r>
                  <a:rPr lang="en-US" i="1" baseline="-25000" dirty="0">
                    <a:solidFill>
                      <a:schemeClr val="tx1"/>
                    </a:solidFill>
                  </a:rPr>
                  <a:t>i</a:t>
                </a:r>
              </a:p>
              <a:p>
                <a:pPr marL="285750" indent="-285750" algn="just">
                  <a:buFont typeface="Arial" pitchFamily="34" charset="0"/>
                  <a:buChar char="•"/>
                </a:pPr>
                <a:endParaRPr lang="en-US" sz="800" i="1" baseline="-25000" dirty="0">
                  <a:solidFill>
                    <a:schemeClr val="tx1"/>
                  </a:solidFill>
                </a:endParaRPr>
              </a:p>
              <a:p>
                <a:pPr marL="285750" indent="-285750" algn="just">
                  <a:buFont typeface="Arial" pitchFamily="34" charset="0"/>
                  <a:buChar char="•"/>
                </a:pPr>
                <a:r>
                  <a:rPr lang="en-US" dirty="0">
                    <a:solidFill>
                      <a:schemeClr val="tx1"/>
                    </a:solidFill>
                  </a:rPr>
                  <a:t>Each edges is labeled with predicate that can be applied to the attribute associated with the parent node of it</a:t>
                </a:r>
              </a:p>
              <a:p>
                <a:pPr marL="285750" indent="-285750" algn="just">
                  <a:buFont typeface="Arial" pitchFamily="34" charset="0"/>
                  <a:buChar char="•"/>
                </a:pPr>
                <a:endParaRPr lang="en-US" sz="800" dirty="0">
                  <a:solidFill>
                    <a:schemeClr val="tx1"/>
                  </a:solidFill>
                </a:endParaRPr>
              </a:p>
              <a:p>
                <a:pPr marL="285750" indent="-285750" algn="just">
                  <a:buFont typeface="Arial" pitchFamily="34" charset="0"/>
                  <a:buChar char="•"/>
                </a:pPr>
                <a:r>
                  <a:rPr lang="en-US" dirty="0">
                    <a:solidFill>
                      <a:schemeClr val="tx1"/>
                    </a:solidFill>
                  </a:rPr>
                  <a:t>Each leaf node is labeled with class </a:t>
                </a:r>
                <a:r>
                  <a:rPr lang="en-US" i="1" dirty="0" err="1">
                    <a:solidFill>
                      <a:schemeClr val="tx1"/>
                    </a:solidFill>
                  </a:rPr>
                  <a:t>c</a:t>
                </a:r>
                <a:r>
                  <a:rPr lang="en-US" i="1" baseline="-25000" dirty="0" err="1">
                    <a:solidFill>
                      <a:schemeClr val="tx1"/>
                    </a:solidFill>
                  </a:rPr>
                  <a:t>j</a:t>
                </a:r>
                <a:endParaRPr lang="en-IN" i="1" baseline="-25000"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634151" y="1612652"/>
                <a:ext cx="7734300" cy="4148068"/>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34151" y="1612653"/>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9.1: </a:t>
            </a:r>
            <a:r>
              <a:rPr lang="en-US" sz="2000" b="1" dirty="0">
                <a:solidFill>
                  <a:prstClr val="black"/>
                </a:solidFill>
                <a:latin typeface="Times New Roman" pitchFamily="18" charset="0"/>
                <a:cs typeface="Times New Roman" pitchFamily="18" charset="0"/>
              </a:rPr>
              <a:t>Decision Tree</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36807403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07" y="2862790"/>
            <a:ext cx="8425339" cy="1002792"/>
          </a:xfrm>
        </p:spPr>
        <p:txBody>
          <a:bodyPr>
            <a:normAutofit/>
          </a:bodyPr>
          <a:lstStyle/>
          <a:p>
            <a:pPr algn="ctr"/>
            <a:r>
              <a:rPr lang="en-US" b="1" dirty="0">
                <a:solidFill>
                  <a:srgbClr val="0B5ED7"/>
                </a:solidFill>
                <a:latin typeface="Times New Roman" pitchFamily="18" charset="0"/>
                <a:cs typeface="Times New Roman" pitchFamily="18" charset="0"/>
              </a:rPr>
              <a:t>Algorithm C4.5</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100</a:t>
            </a:fld>
            <a:endParaRPr lang="en-IN" dirty="0">
              <a:solidFill>
                <a:srgbClr val="04617B">
                  <a:shade val="90000"/>
                </a:srgbClr>
              </a:solidFill>
            </a:endParaRPr>
          </a:p>
        </p:txBody>
      </p:sp>
    </p:spTree>
    <p:extLst>
      <p:ext uri="{BB962C8B-B14F-4D97-AF65-F5344CB8AC3E}">
        <p14:creationId xmlns:p14="http://schemas.microsoft.com/office/powerpoint/2010/main" val="24071026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89590" y="572468"/>
            <a:ext cx="8425339" cy="509768"/>
          </a:xfrm>
        </p:spPr>
        <p:txBody>
          <a:bodyPr>
            <a:noAutofit/>
          </a:bodyPr>
          <a:lstStyle/>
          <a:p>
            <a:r>
              <a:rPr lang="en-US" sz="3600" dirty="0">
                <a:solidFill>
                  <a:srgbClr val="A50021"/>
                </a:solidFill>
                <a:latin typeface="Times New Roman" pitchFamily="18" charset="0"/>
                <a:cs typeface="Times New Roman" pitchFamily="18" charset="0"/>
              </a:rPr>
              <a:t>Algorithm C 4.5 : Introduction</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581380"/>
                <a:ext cx="8425339" cy="4636545"/>
              </a:xfrm>
            </p:spPr>
            <p:txBody>
              <a:bodyPr>
                <a:normAutofit/>
              </a:bodyPr>
              <a:lstStyle/>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J. Ross Quinlan, a researcher in machine learning developed a decision tree induction algorithm in 1984 known as ID3 (Iterative </a:t>
                </a:r>
                <a:r>
                  <a:rPr lang="en-IN" sz="2000" dirty="0" err="1">
                    <a:latin typeface="Times New Roman" panose="02020603050405020304" pitchFamily="18" charset="0"/>
                    <a:ea typeface="Tahoma" panose="020B0604030504040204" pitchFamily="34" charset="0"/>
                    <a:cs typeface="Times New Roman" panose="02020603050405020304" pitchFamily="18" charset="0"/>
                  </a:rPr>
                  <a:t>Dichotometer</a:t>
                </a:r>
                <a:r>
                  <a:rPr lang="en-IN" sz="2000" dirty="0">
                    <a:latin typeface="Times New Roman" panose="02020603050405020304" pitchFamily="18" charset="0"/>
                    <a:ea typeface="Tahoma" panose="020B0604030504040204" pitchFamily="34" charset="0"/>
                    <a:cs typeface="Times New Roman" panose="02020603050405020304" pitchFamily="18" charset="0"/>
                  </a:rPr>
                  <a:t> 3).</a:t>
                </a:r>
              </a:p>
              <a:p>
                <a:pPr lvl="8"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 Quinlan later presented C4.5, a successor of ID3, addressing some limitations in ID3. </a:t>
                </a:r>
              </a:p>
              <a:p>
                <a:pPr lvl="8"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ID3 uses information gain measure, which is, in fact </a:t>
                </a:r>
                <a:r>
                  <a:rPr lang="en-IN" sz="20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biased towards splitting attribute having a large number of outcomes</a:t>
                </a:r>
                <a:r>
                  <a:rPr lang="en-IN" sz="2000" dirty="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For example, if an attribute has distinct values for all tuples, then it would result in a large number of partitions, each one containing just one tuple. </a:t>
                </a:r>
              </a:p>
              <a:p>
                <a:pPr lvl="8"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IN" sz="1800" dirty="0">
                    <a:latin typeface="Times New Roman" panose="02020603050405020304" pitchFamily="18" charset="0"/>
                    <a:ea typeface="Tahoma" panose="020B0604030504040204" pitchFamily="34" charset="0"/>
                    <a:cs typeface="Times New Roman" panose="02020603050405020304" pitchFamily="18" charset="0"/>
                  </a:rPr>
                  <a:t>In such a case, note that each partition is pure, and hence the purity measure of the partition, that is </a:t>
                </a:r>
                <a14:m>
                  <m:oMath xmlns:m="http://schemas.openxmlformats.org/officeDocument/2006/math">
                    <m:sSub>
                      <m:sSubPr>
                        <m:ctrlPr>
                          <a:rPr lang="en-IN" sz="180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𝐸</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d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latin typeface="Cambria Math" panose="02040503050406030204" pitchFamily="18" charset="0"/>
                        <a:ea typeface="Tahoma" panose="020B0604030504040204" pitchFamily="34" charset="0"/>
                        <a:cs typeface="Times New Roman" panose="02020603050405020304" pitchFamily="18" charset="0"/>
                      </a:rPr>
                      <m:t>=0</m:t>
                    </m:r>
                  </m:oMath>
                </a14:m>
                <a:endParaRPr lang="en-IN" sz="1800" b="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581375"/>
                <a:ext cx="8425339" cy="4636545"/>
              </a:xfrm>
              <a:blipFill rotWithShape="0">
                <a:blip r:embed="rId2"/>
                <a:stretch>
                  <a:fillRect l="-507" t="-657" r="-724"/>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101</a:t>
            </a:fld>
            <a:endParaRPr lang="en-IN" dirty="0">
              <a:solidFill>
                <a:srgbClr val="04617B">
                  <a:shade val="90000"/>
                </a:srgbClr>
              </a:solidFill>
            </a:endParaRPr>
          </a:p>
        </p:txBody>
      </p:sp>
    </p:spTree>
    <p:extLst>
      <p:ext uri="{BB962C8B-B14F-4D97-AF65-F5344CB8AC3E}">
        <p14:creationId xmlns:p14="http://schemas.microsoft.com/office/powerpoint/2010/main" val="20297731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89591" y="637013"/>
            <a:ext cx="8425339" cy="509768"/>
          </a:xfrm>
        </p:spPr>
        <p:txBody>
          <a:bodyPr>
            <a:noAutofit/>
          </a:bodyPr>
          <a:lstStyle/>
          <a:p>
            <a:r>
              <a:rPr lang="en-US" sz="3600" dirty="0">
                <a:solidFill>
                  <a:srgbClr val="A50021"/>
                </a:solidFill>
                <a:latin typeface="Times New Roman" pitchFamily="18" charset="0"/>
                <a:cs typeface="Times New Roman" pitchFamily="18" charset="0"/>
              </a:rPr>
              <a:t>Algorithm C4.5 : Introduction</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75" y="1463046"/>
                <a:ext cx="8665167" cy="5131399"/>
              </a:xfrm>
            </p:spPr>
            <p:txBody>
              <a:bodyPr>
                <a:normAutofit lnSpcReduction="10000"/>
              </a:bodyPr>
              <a:lstStyle/>
              <a:p>
                <a:pPr marL="0" indent="0" algn="just">
                  <a:buNone/>
                </a:pP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Example 9.18 : Limitation of ID3</a:t>
                </a:r>
              </a:p>
              <a:p>
                <a:pPr marL="0" indent="0" algn="just">
                  <a:buNone/>
                </a:pPr>
                <a:endParaRPr lang="en-US" sz="1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In the following, each tuple belongs to a unique class. The splitting on A is shown.</a:t>
                </a:r>
                <a:endPar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i="1" dirty="0">
                  <a:latin typeface="Cambria Math" panose="02040503050406030204" pitchFamily="18" charset="0"/>
                  <a:ea typeface="Tahoma" panose="020B0604030504040204" pitchFamily="34" charset="0"/>
                  <a:cs typeface="Times New Roman" panose="02020603050405020304" pitchFamily="18" charset="0"/>
                </a:endParaRPr>
              </a:p>
              <a:p>
                <a:pPr marL="0" indent="0" algn="just">
                  <a:buNone/>
                </a:pPr>
                <a:endParaRPr lang="en-IN" sz="1800" i="1" dirty="0">
                  <a:latin typeface="Cambria Math"/>
                  <a:ea typeface="Tahoma" panose="020B0604030504040204" pitchFamily="34" charset="0"/>
                  <a:cs typeface="Times New Roman" panose="02020603050405020304" pitchFamily="18" charset="0"/>
                </a:endParaRPr>
              </a:p>
              <a:p>
                <a:pPr marL="0" indent="0" algn="just">
                  <a:buNone/>
                </a:pPr>
                <a:endParaRPr lang="en-IN" sz="1800" i="1" dirty="0">
                  <a:latin typeface="Cambria Math"/>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𝑛</m:t>
                          </m:r>
                        </m:sup>
                        <m:e>
                          <m:f>
                            <m:f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d>
                                <m:dPr>
                                  <m:begChr m:val="|"/>
                                  <m:endChr m:val="|"/>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sub>
                                  </m:sSub>
                                </m:e>
                              </m:d>
                            </m:num>
                            <m:den>
                              <m:d>
                                <m:dPr>
                                  <m:begChr m:val="|"/>
                                  <m:endChr m:val="|"/>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d>
                            <m:d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sub>
                              </m:sSub>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𝑛</m:t>
                              </m:r>
                            </m:sup>
                            <m:e>
                              <m:f>
                                <m:f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d>
                                    <m:dPr>
                                      <m:begChr m:val="|"/>
                                      <m:endChr m:val="|"/>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m:t>
                              </m:r>
                            </m:e>
                          </m:nary>
                        </m:e>
                      </m:nary>
                    </m:oMath>
                  </m:oMathPara>
                </a14:m>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Thus, </a:t>
                </a:r>
                <a14:m>
                  <m:oMath xmlns:m="http://schemas.openxmlformats.org/officeDocument/2006/math">
                    <m:r>
                      <a:rPr lang="en-IN" sz="20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𝐴</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𝐸</m:t>
                    </m:r>
                    <m:d>
                      <m:dPr>
                        <m:ctrlP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is maximum in such a situation.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463039"/>
                <a:ext cx="8665167" cy="5131399"/>
              </a:xfrm>
              <a:blipFill rotWithShape="1">
                <a:blip r:embed="rId2"/>
                <a:stretch>
                  <a:fillRect l="-774" t="-1188"/>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102</a:t>
            </a:fld>
            <a:endParaRPr lang="en-IN" dirty="0">
              <a:solidFill>
                <a:srgbClr val="04617B">
                  <a:shade val="90000"/>
                </a:srgbClr>
              </a:solidFill>
            </a:endParaRP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7185" y="2566215"/>
            <a:ext cx="3630167" cy="2165276"/>
          </a:xfrm>
          <a:prstGeom prst="rect">
            <a:avLst/>
          </a:prstGeom>
        </p:spPr>
      </p:pic>
    </p:spTree>
    <p:extLst>
      <p:ext uri="{BB962C8B-B14F-4D97-AF65-F5344CB8AC3E}">
        <p14:creationId xmlns:p14="http://schemas.microsoft.com/office/powerpoint/2010/main" val="19524606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577531"/>
            <a:ext cx="8425339" cy="670359"/>
          </a:xfrm>
        </p:spPr>
        <p:txBody>
          <a:bodyPr>
            <a:noAutofit/>
          </a:bodyPr>
          <a:lstStyle/>
          <a:p>
            <a:r>
              <a:rPr lang="en-US" sz="3600" dirty="0">
                <a:solidFill>
                  <a:srgbClr val="A50021"/>
                </a:solidFill>
                <a:latin typeface="Times New Roman" pitchFamily="18" charset="0"/>
                <a:cs typeface="Times New Roman" pitchFamily="18" charset="0"/>
              </a:rPr>
              <a:t>Algorithm: C 4.5 : Introduction</a:t>
            </a:r>
            <a:endParaRPr lang="en-IN" sz="3600" b="1"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3" y="1574941"/>
            <a:ext cx="8425339" cy="4945602"/>
          </a:xfrm>
        </p:spPr>
        <p:txBody>
          <a:bodyPr>
            <a:normAutofit/>
          </a:bodyPr>
          <a:lstStyle/>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Although, the previous situation is an extreme case, intuitively, we can infer that </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ID3 favours splitting attributes having a large number of values </a:t>
            </a:r>
          </a:p>
          <a:p>
            <a:pPr lvl="1" algn="just"/>
            <a:r>
              <a:rPr lang="en-IN" sz="1800" dirty="0">
                <a:latin typeface="Times New Roman" panose="02020603050405020304" pitchFamily="18" charset="0"/>
                <a:ea typeface="Tahoma" panose="020B0604030504040204" pitchFamily="34" charset="0"/>
                <a:cs typeface="Times New Roman" panose="02020603050405020304" pitchFamily="18" charset="0"/>
              </a:rPr>
              <a:t>compared to other attributes, which have a less variations in their values. </a:t>
            </a:r>
          </a:p>
          <a:p>
            <a:pPr lvl="3" algn="just"/>
            <a:endParaRPr lang="en-IN" sz="14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Such a partition appears to be useless for classification. </a:t>
            </a:r>
          </a:p>
          <a:p>
            <a:pPr lvl="8"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This type of problem is called </a:t>
            </a:r>
            <a:r>
              <a:rPr lang="en-IN" sz="2000" b="1"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overfitting problem</a:t>
            </a:r>
            <a:r>
              <a:rPr lang="en-IN" sz="2000" dirty="0">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Note:</a:t>
            </a:r>
          </a:p>
          <a:p>
            <a:pPr marL="0" indent="0" algn="just">
              <a:buNone/>
            </a:pPr>
            <a:r>
              <a:rPr lang="en-US"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Decision Tree Induction Algorithm ID3 may suffer from </a:t>
            </a:r>
            <a:r>
              <a:rPr lang="en-US" sz="2000" dirty="0" err="1">
                <a:solidFill>
                  <a:srgbClr val="0B5ED7"/>
                </a:solidFill>
                <a:latin typeface="Times New Roman" panose="02020603050405020304" pitchFamily="18" charset="0"/>
                <a:ea typeface="Tahoma" panose="020B0604030504040204" pitchFamily="34" charset="0"/>
                <a:cs typeface="Times New Roman" panose="02020603050405020304" pitchFamily="18" charset="0"/>
              </a:rPr>
              <a:t>overfitting</a:t>
            </a:r>
            <a:r>
              <a:rPr lang="en-US"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problem.</a:t>
            </a:r>
            <a:endPar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b="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103</a:t>
            </a:fld>
            <a:endParaRPr lang="en-IN" dirty="0">
              <a:solidFill>
                <a:srgbClr val="04617B">
                  <a:shade val="90000"/>
                </a:srgbClr>
              </a:solidFill>
            </a:endParaRPr>
          </a:p>
        </p:txBody>
      </p:sp>
    </p:spTree>
    <p:extLst>
      <p:ext uri="{BB962C8B-B14F-4D97-AF65-F5344CB8AC3E}">
        <p14:creationId xmlns:p14="http://schemas.microsoft.com/office/powerpoint/2010/main" val="17839718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577531"/>
            <a:ext cx="8425339" cy="670359"/>
          </a:xfrm>
        </p:spPr>
        <p:txBody>
          <a:bodyPr>
            <a:noAutofit/>
          </a:bodyPr>
          <a:lstStyle/>
          <a:p>
            <a:r>
              <a:rPr lang="en-US" sz="3600" dirty="0">
                <a:solidFill>
                  <a:srgbClr val="A50021"/>
                </a:solidFill>
                <a:latin typeface="Times New Roman" pitchFamily="18" charset="0"/>
                <a:cs typeface="Times New Roman" pitchFamily="18" charset="0"/>
              </a:rPr>
              <a:t>Algorithm: C 4.5 : Introduction</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574941"/>
                <a:ext cx="8425339" cy="4945602"/>
              </a:xfrm>
            </p:spPr>
            <p:txBody>
              <a:bodyPr>
                <a:normAutofit/>
              </a:bodyPr>
              <a:lstStyle/>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The overfitting problem in ID3 is due to the measurement of information gain.</a:t>
                </a:r>
              </a:p>
              <a:p>
                <a:pPr lvl="7" algn="just"/>
                <a:endParaRPr lang="en-IN" sz="10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 In order to reduce the effect of the use of the bias due to the use of information gain, C4.5 uses a different measure called </a:t>
                </a:r>
                <a:r>
                  <a:rPr lang="en-IN" sz="2000" b="1"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Gain Ratio</a:t>
                </a:r>
                <a:r>
                  <a:rPr lang="en-IN" sz="2000" dirty="0">
                    <a:latin typeface="Times New Roman" panose="02020603050405020304" pitchFamily="18" charset="0"/>
                    <a:ea typeface="Tahoma" panose="020B0604030504040204" pitchFamily="34" charset="0"/>
                    <a:cs typeface="Times New Roman" panose="02020603050405020304" pitchFamily="18" charset="0"/>
                  </a:rPr>
                  <a:t>, denoted as </a:t>
                </a: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Gain Ratio is a kind of normalization to information gain using a </a:t>
                </a:r>
                <a:r>
                  <a:rPr lang="en-IN" sz="2000" b="1"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split information</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r>
                  <a:rPr lang="en-IN" sz="2000" dirty="0">
                    <a:latin typeface="Times New Roman" panose="02020603050405020304" pitchFamily="18" charset="0"/>
                    <a:ea typeface="Tahoma" panose="020B0604030504040204" pitchFamily="34" charset="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574941"/>
                <a:ext cx="8425339" cy="4945602"/>
              </a:xfrm>
              <a:blipFill rotWithShape="1">
                <a:blip r:embed="rId2"/>
                <a:stretch>
                  <a:fillRect l="-507" t="-616" r="-724"/>
                </a:stretch>
              </a:blipFill>
            </p:spPr>
            <p:txBody>
              <a:bodyPr/>
              <a:lstStyle/>
              <a:p>
                <a:r>
                  <a:rPr lang="en-IN">
                    <a:noFill/>
                  </a:rPr>
                  <a:t> </a:t>
                </a:r>
              </a:p>
            </p:txBody>
          </p:sp>
        </mc:Fallback>
      </mc:AlternateContent>
    </p:spTree>
    <p:extLst>
      <p:ext uri="{BB962C8B-B14F-4D97-AF65-F5344CB8AC3E}">
        <p14:creationId xmlns:p14="http://schemas.microsoft.com/office/powerpoint/2010/main" val="8349704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577531"/>
            <a:ext cx="8425339" cy="670359"/>
          </a:xfrm>
        </p:spPr>
        <p:txBody>
          <a:bodyPr>
            <a:noAutofit/>
          </a:bodyPr>
          <a:lstStyle/>
          <a:p>
            <a:r>
              <a:rPr lang="en-US" sz="3600" dirty="0">
                <a:solidFill>
                  <a:srgbClr val="A50021"/>
                </a:solidFill>
                <a:latin typeface="Times New Roman" pitchFamily="18" charset="0"/>
                <a:cs typeface="Times New Roman" pitchFamily="18" charset="0"/>
              </a:rPr>
              <a:t>Algorithm: C 4.5 : Gain Ratio</a:t>
            </a:r>
            <a:endParaRPr lang="en-IN" sz="3600" b="1"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105</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10" name="Rectangle 9"/>
              <p:cNvSpPr/>
              <p:nvPr/>
            </p:nvSpPr>
            <p:spPr>
              <a:xfrm>
                <a:off x="995640" y="1877167"/>
                <a:ext cx="7734300" cy="4168633"/>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endParaRPr lang="en-IN" sz="20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The gain ratio can be defined as follows. We first define </a:t>
                </a:r>
                <a:r>
                  <a:rPr lang="en-IN" sz="2000"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split information</a:t>
                </a:r>
                <a:r>
                  <a:rPr lang="en-IN" sz="20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Sup>
                      <m:sSubSupPr>
                        <m:ctrlP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SupPr>
                      <m:e>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up>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up>
                    </m:sSubSup>
                    <m:d>
                      <m:dPr>
                        <m:ctrlP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IN" sz="20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as</a:t>
                </a:r>
              </a:p>
              <a:p>
                <a:pPr algn="just"/>
                <a14:m>
                  <m:oMathPara xmlns:m="http://schemas.openxmlformats.org/officeDocument/2006/math">
                    <m:oMathParaPr>
                      <m:jc m:val="centerGroup"/>
                    </m:oMathParaPr>
                    <m:oMath xmlns:m="http://schemas.openxmlformats.org/officeDocument/2006/math">
                      <m:sSubSup>
                        <m:sSubSup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Sup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𝐸</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up>
                      </m:sSubSup>
                      <m:d>
                        <m:d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𝑗</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up>
                          <m:r>
                            <a:rPr lang="en-US" i="1">
                              <a:solidFill>
                                <a:schemeClr val="tx1"/>
                              </a:solidFill>
                              <a:latin typeface="Cambria Math"/>
                              <a:ea typeface="Tahoma" panose="020B0604030504040204" pitchFamily="34" charset="0"/>
                              <a:cs typeface="Times New Roman" panose="02020603050405020304" pitchFamily="18" charset="0"/>
                            </a:rPr>
                            <m:t>𝑚</m:t>
                          </m:r>
                        </m:sup>
                        <m:e>
                          <m:f>
                            <m:f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fPr>
                            <m:num>
                              <m:d>
                                <m:dPr>
                                  <m:begChr m:val="|"/>
                                  <m:endChr m:val="|"/>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𝑗</m:t>
                                      </m:r>
                                    </m:sub>
                                  </m:sSub>
                                </m:e>
                              </m:d>
                            </m:num>
                            <m:den>
                              <m:d>
                                <m:dPr>
                                  <m:begChr m:val="|"/>
                                  <m:endChr m:val="|"/>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unc>
                            <m:func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funcPr>
                            <m:fName>
                              <m:r>
                                <m:rPr>
                                  <m:sty m:val="p"/>
                                </m:rPr>
                                <a:rPr lang="en-IN">
                                  <a:solidFill>
                                    <a:schemeClr val="tx1"/>
                                  </a:solidFill>
                                  <a:latin typeface="Cambria Math" panose="02040503050406030204" pitchFamily="18" charset="0"/>
                                  <a:ea typeface="Tahoma" panose="020B0604030504040204" pitchFamily="34" charset="0"/>
                                  <a:cs typeface="Times New Roman" panose="02020603050405020304" pitchFamily="18" charset="0"/>
                                </a:rPr>
                                <m:t>log</m:t>
                              </m:r>
                            </m:fName>
                            <m:e>
                              <m:f>
                                <m:f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fPr>
                                <m:num>
                                  <m:d>
                                    <m:dPr>
                                      <m:begChr m:val="|"/>
                                      <m:endChr m:val="|"/>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𝑗</m:t>
                                          </m:r>
                                        </m:sub>
                                      </m:sSub>
                                    </m:e>
                                  </m:d>
                                </m:num>
                                <m:den>
                                  <m:d>
                                    <m:dPr>
                                      <m:begChr m:val="|"/>
                                      <m:endChr m:val="|"/>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den>
                              </m:f>
                            </m:e>
                          </m:func>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 </m:t>
                          </m:r>
                        </m:e>
                      </m:nary>
                    </m:oMath>
                  </m:oMathPara>
                </a14:m>
                <a:endPar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endPar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Here,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m</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the number of distinct values in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IN" sz="10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The gain ratio is then defined as </a:t>
                </a: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d>
                      <m:dPr>
                        <m:ctrlP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num>
                      <m:den>
                        <m:sSubSup>
                          <m:sSubSup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Sup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𝐸</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up>
                        </m:sSubSup>
                        <m:d>
                          <m:d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US" b="0" i="0" smtClean="0">
                        <a:solidFill>
                          <a:schemeClr val="tx1"/>
                        </a:solidFill>
                        <a:latin typeface="Cambria Math"/>
                        <a:ea typeface="Tahoma" panose="020B0604030504040204" pitchFamily="34" charset="0"/>
                        <a:cs typeface="Times New Roman" panose="02020603050405020304" pitchFamily="18" charset="0"/>
                      </a:rPr>
                      <m:t> </m:t>
                    </m:r>
                    <m:r>
                      <a:rPr lang="en-US" b="0" i="0"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US" b="0" i="0" smtClean="0">
                        <a:solidFill>
                          <a:schemeClr val="tx1"/>
                        </a:solidFill>
                        <a:latin typeface="Cambria Math"/>
                        <a:ea typeface="Tahoma" panose="020B0604030504040204" pitchFamily="34" charset="0"/>
                        <a:cs typeface="Times New Roman" panose="02020603050405020304" pitchFamily="18" charset="0"/>
                      </a:rPr>
                      <m:t>  </m:t>
                    </m:r>
                  </m:oMath>
                </a14:m>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where </a:t>
                </a: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denotes the information gain on splitting the attribute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in the dataset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995640" y="1877165"/>
                <a:ext cx="7734300" cy="4168633"/>
              </a:xfrm>
              <a:prstGeom prst="rect">
                <a:avLst/>
              </a:prstGeom>
              <a:blipFill rotWithShape="0">
                <a:blip r:embed="rId2"/>
                <a:stretch>
                  <a:fillRect/>
                </a:stretch>
              </a:blipFill>
              <a:effectLst>
                <a:glow rad="63500">
                  <a:schemeClr val="accent2">
                    <a:satMod val="175000"/>
                    <a:alpha val="40000"/>
                  </a:schemeClr>
                </a:glow>
              </a:effectLst>
            </p:spPr>
            <p:txBody>
              <a:bodyPr/>
              <a:lstStyle/>
              <a:p>
                <a:r>
                  <a:rPr lang="en-GB">
                    <a:noFill/>
                  </a:rPr>
                  <a:t> </a:t>
                </a:r>
              </a:p>
            </p:txBody>
          </p:sp>
        </mc:Fallback>
      </mc:AlternateContent>
      <p:sp>
        <p:nvSpPr>
          <p:cNvPr id="11" name="Rounded Rectangle 10"/>
          <p:cNvSpPr/>
          <p:nvPr/>
        </p:nvSpPr>
        <p:spPr>
          <a:xfrm>
            <a:off x="995640" y="1910571"/>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9.8: </a:t>
            </a:r>
            <a:r>
              <a:rPr lang="en-US" sz="2000" b="1" dirty="0">
                <a:solidFill>
                  <a:prstClr val="black"/>
                </a:solidFill>
                <a:latin typeface="Times New Roman" pitchFamily="18" charset="0"/>
                <a:cs typeface="Times New Roman" pitchFamily="18" charset="0"/>
              </a:rPr>
              <a:t>Gain Ratio</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36258208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570155" y="398069"/>
                <a:ext cx="8519190" cy="729445"/>
              </a:xfrm>
            </p:spPr>
            <p:txBody>
              <a:bodyPr>
                <a:noAutofit/>
              </a:bodyPr>
              <a:lstStyle/>
              <a:p>
                <a:pPr>
                  <a:tabLst>
                    <a:tab pos="5768975" algn="l"/>
                  </a:tabLst>
                </a:pPr>
                <a:r>
                  <a:rPr lang="en-US" sz="4000" dirty="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panose="02040503050406030204" pitchFamily="18" charset="0"/>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(D) </a:t>
                </a:r>
                <a:r>
                  <a:rPr lang="en-US" sz="4000" dirty="0">
                    <a:solidFill>
                      <a:srgbClr val="A50021"/>
                    </a:solidFill>
                    <a:latin typeface="Times New Roman" pitchFamily="18" charset="0"/>
                    <a:cs typeface="Times New Roman" pitchFamily="18" charset="0"/>
                  </a:rPr>
                  <a:t> </a:t>
                </a:r>
                <a:endParaRPr lang="en-IN" sz="4000" dirty="0">
                  <a:solidFill>
                    <a:srgbClr val="A50021"/>
                  </a:solidFill>
                  <a:latin typeface="Times New Roman" pitchFamily="18" charset="0"/>
                  <a:cs typeface="Times New Roman"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70155" y="398033"/>
                <a:ext cx="8519190" cy="729445"/>
              </a:xfrm>
              <a:blipFill rotWithShape="1">
                <a:blip r:embed="rId2"/>
                <a:stretch>
                  <a:fillRect l="-3651" t="-5000" b="-41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3023" y="1688955"/>
                <a:ext cx="8501751" cy="4499579"/>
              </a:xfrm>
            </p:spPr>
            <p:txBody>
              <a:bodyPr>
                <a:noAutofit/>
              </a:bodyPr>
              <a:lstStyle/>
              <a:p>
                <a:pPr marL="0" indent="0" algn="just">
                  <a:buNone/>
                </a:pPr>
                <a14:m>
                  <m:oMath xmlns:m="http://schemas.openxmlformats.org/officeDocument/2006/math">
                    <m:r>
                      <a:rPr lang="en-US" sz="2000" b="1" i="1" smtClean="0">
                        <a:solidFill>
                          <a:srgbClr val="0B5ED7"/>
                        </a:solidFill>
                        <a:latin typeface="Cambria Math" panose="02040503050406030204" pitchFamily="18" charset="0"/>
                        <a:ea typeface="Cambria Math" panose="02040503050406030204" pitchFamily="18" charset="0"/>
                        <a:cs typeface="Times New Roman" pitchFamily="18" charset="0"/>
                      </a:rPr>
                      <m:t>𝐒𝐩𝐥𝐢𝐭</m:t>
                    </m:r>
                  </m:oMath>
                </a14:m>
                <a:r>
                  <a:rPr lang="en-IN" sz="2000" b="1" dirty="0">
                    <a:solidFill>
                      <a:srgbClr val="0B5ED7"/>
                    </a:solidFill>
                    <a:latin typeface="Times New Roman" pitchFamily="18" charset="0"/>
                    <a:cs typeface="Times New Roman" pitchFamily="18" charset="0"/>
                  </a:rPr>
                  <a:t> </a:t>
                </a:r>
                <a14:m>
                  <m:oMath xmlns:m="http://schemas.openxmlformats.org/officeDocument/2006/math">
                    <m:r>
                      <a:rPr lang="en-US" sz="2000" b="1" i="1">
                        <a:solidFill>
                          <a:srgbClr val="0B5ED7"/>
                        </a:solidFill>
                        <a:latin typeface="Cambria Math" panose="02040503050406030204" pitchFamily="18" charset="0"/>
                        <a:ea typeface="Cambria Math" panose="02040503050406030204" pitchFamily="18" charset="0"/>
                        <a:cs typeface="Times New Roman" pitchFamily="18" charset="0"/>
                      </a:rPr>
                      <m:t>𝐢𝐧𝐟𝐨𝐫𝐦𝐚𝐭𝐢𝐨𝐧</m:t>
                    </m:r>
                  </m:oMath>
                </a14:m>
                <a:r>
                  <a:rPr lang="en-IN" sz="2000" b="1" dirty="0">
                    <a:solidFill>
                      <a:srgbClr val="0B5ED7"/>
                    </a:solidFill>
                    <a:latin typeface="Times New Roman" pitchFamily="18" charset="0"/>
                    <a:cs typeface="Times New Roman" pitchFamily="18" charset="0"/>
                  </a:rPr>
                  <a:t> </a:t>
                </a:r>
                <a14:m>
                  <m:oMath xmlns:m="http://schemas.openxmlformats.org/officeDocument/2006/math">
                    <m:sSubSup>
                      <m:sSubSupPr>
                        <m:ctrlPr>
                          <a:rPr lang="en-US" sz="2000" b="1" i="1">
                            <a:solidFill>
                              <a:srgbClr val="0B5ED7"/>
                            </a:solidFill>
                            <a:latin typeface="Cambria Math" panose="02040503050406030204" pitchFamily="18" charset="0"/>
                            <a:cs typeface="Times New Roman" pitchFamily="18" charset="0"/>
                          </a:rPr>
                        </m:ctrlPr>
                      </m:sSubSupPr>
                      <m:e>
                        <m:r>
                          <a:rPr lang="en-US" sz="2000" b="1" i="1">
                            <a:solidFill>
                              <a:srgbClr val="0B5ED7"/>
                            </a:solidFill>
                            <a:latin typeface="Cambria Math" panose="02040503050406030204" pitchFamily="18" charset="0"/>
                            <a:cs typeface="Times New Roman" pitchFamily="18" charset="0"/>
                          </a:rPr>
                          <m:t>𝑬</m:t>
                        </m:r>
                      </m:e>
                      <m:sub>
                        <m:r>
                          <a:rPr lang="en-US" sz="2000" b="1" i="1">
                            <a:solidFill>
                              <a:srgbClr val="0B5ED7"/>
                            </a:solidFill>
                            <a:latin typeface="Cambria Math" panose="02040503050406030204" pitchFamily="18" charset="0"/>
                            <a:cs typeface="Times New Roman" pitchFamily="18" charset="0"/>
                          </a:rPr>
                          <m:t>𝑨</m:t>
                        </m:r>
                      </m:sub>
                      <m:sup>
                        <m:r>
                          <a:rPr lang="en-US" sz="2000" b="1" i="1">
                            <a:solidFill>
                              <a:srgbClr val="0B5ED7"/>
                            </a:solidFill>
                            <a:latin typeface="Cambria Math" panose="02040503050406030204" pitchFamily="18" charset="0"/>
                            <a:cs typeface="Times New Roman" pitchFamily="18" charset="0"/>
                          </a:rPr>
                          <m:t>∗</m:t>
                        </m:r>
                      </m:sup>
                    </m:sSubSup>
                  </m:oMath>
                </a14:m>
                <a:r>
                  <a:rPr lang="en-IN" sz="2000" b="1" dirty="0">
                    <a:solidFill>
                      <a:srgbClr val="0B5ED7"/>
                    </a:solidFill>
                    <a:latin typeface="Times New Roman" pitchFamily="18" charset="0"/>
                    <a:cs typeface="Times New Roman" pitchFamily="18" charset="0"/>
                  </a:rPr>
                  <a:t>(D)</a:t>
                </a:r>
              </a:p>
              <a:p>
                <a:pPr marL="0" indent="0" algn="just">
                  <a:buNone/>
                </a:pPr>
                <a:endParaRPr lang="en-US" sz="800" b="1" dirty="0">
                  <a:solidFill>
                    <a:srgbClr val="0B5ED7"/>
                  </a:solidFill>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value of split information depends on </a:t>
                </a:r>
              </a:p>
              <a:p>
                <a:pPr lvl="1"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the number of (distinct) values an attribute has and </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how uniformly those values are distributed. </a:t>
                </a:r>
              </a:p>
              <a:p>
                <a:pPr lvl="1" algn="just"/>
                <a:endParaRPr lang="en-US" sz="1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other words, it represents the </a:t>
                </a:r>
                <a:r>
                  <a:rPr lang="en-US" sz="2000" dirty="0">
                    <a:solidFill>
                      <a:srgbClr val="0B5ED7"/>
                    </a:solidFill>
                    <a:latin typeface="Times New Roman" panose="02020603050405020304" pitchFamily="18" charset="0"/>
                    <a:cs typeface="Times New Roman" panose="02020603050405020304" pitchFamily="18" charset="0"/>
                  </a:rPr>
                  <a:t>potential information </a:t>
                </a:r>
                <a:r>
                  <a:rPr lang="en-US" sz="2000" dirty="0">
                    <a:latin typeface="Times New Roman" panose="02020603050405020304" pitchFamily="18" charset="0"/>
                    <a:cs typeface="Times New Roman" panose="02020603050405020304" pitchFamily="18" charset="0"/>
                  </a:rPr>
                  <a:t>generated by splitting a data set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into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partitions, corresponding to the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outcomes of on attribute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Note that for each outcome, it considers the number of tuples having that outcome with respect to the total number of tuples in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3005" y="1688950"/>
                <a:ext cx="8501751" cy="4499579"/>
              </a:xfrm>
              <a:blipFill rotWithShape="0">
                <a:blip r:embed="rId3"/>
                <a:stretch>
                  <a:fillRect l="-430" t="-678" r="-789"/>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106</a:t>
            </a:fld>
            <a:endParaRPr lang="en-IN" dirty="0">
              <a:solidFill>
                <a:srgbClr val="04617B">
                  <a:shade val="90000"/>
                </a:srgbClr>
              </a:solidFill>
            </a:endParaRPr>
          </a:p>
        </p:txBody>
      </p:sp>
    </p:spTree>
    <p:extLst>
      <p:ext uri="{BB962C8B-B14F-4D97-AF65-F5344CB8AC3E}">
        <p14:creationId xmlns:p14="http://schemas.microsoft.com/office/powerpoint/2010/main" val="1494897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62592" y="340017"/>
                <a:ext cx="8618077" cy="735748"/>
              </a:xfrm>
            </p:spPr>
            <p:txBody>
              <a:bodyPr>
                <a:noAutofit/>
              </a:bodyPr>
              <a:lstStyle/>
              <a:p>
                <a:pPr>
                  <a:tabLst>
                    <a:tab pos="5768975" algn="l"/>
                  </a:tabLst>
                </a:pPr>
                <a:r>
                  <a:rPr lang="en-US" sz="4000" dirty="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panose="02040503050406030204" pitchFamily="18" charset="0"/>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(D</a:t>
                </a:r>
                <a:r>
                  <a:rPr lang="en-US" sz="4000" dirty="0">
                    <a:solidFill>
                      <a:srgbClr val="A50021"/>
                    </a:solidFill>
                    <a:latin typeface="Times New Roman" pitchFamily="18" charset="0"/>
                    <a:cs typeface="Times New Roman" pitchFamily="18" charset="0"/>
                  </a:rPr>
                  <a:t> )</a:t>
                </a:r>
                <a:endParaRPr lang="en-IN" sz="4000" dirty="0">
                  <a:solidFill>
                    <a:srgbClr val="A50021"/>
                  </a:solidFill>
                  <a:latin typeface="Times New Roman" pitchFamily="18" charset="0"/>
                  <a:cs typeface="Times New Roman"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62579" y="340017"/>
                <a:ext cx="8618077" cy="735748"/>
              </a:xfrm>
              <a:blipFill rotWithShape="1">
                <a:blip r:embed="rId2"/>
                <a:stretch>
                  <a:fillRect l="-3607" t="-4167" b="-42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3023" y="1370612"/>
                <a:ext cx="8501751" cy="4817918"/>
              </a:xfrm>
            </p:spPr>
            <p:txBody>
              <a:bodyPr>
                <a:noAutofit/>
              </a:bodyPr>
              <a:lstStyle/>
              <a:p>
                <a:pPr marL="0" indent="0" algn="just">
                  <a:buNone/>
                </a:pPr>
                <a:r>
                  <a:rPr lang="en-IN" sz="2000" b="1" dirty="0">
                    <a:solidFill>
                      <a:srgbClr val="0B5ED7"/>
                    </a:solidFill>
                    <a:latin typeface="Times New Roman" panose="02020603050405020304" pitchFamily="18" charset="0"/>
                    <a:cs typeface="Times New Roman" panose="02020603050405020304" pitchFamily="18" charset="0"/>
                  </a:rPr>
                  <a:t>Example 9.18 : 𝐒𝐩𝐥𝐢𝐭 𝐢𝐧𝐟𝐨𝐫𝐦𝐚𝐭𝐢𝐨𝐧 </a:t>
                </a:r>
                <a14:m>
                  <m:oMath xmlns:m="http://schemas.openxmlformats.org/officeDocument/2006/math">
                    <m:sSubSup>
                      <m:sSubSupPr>
                        <m:ctrlPr>
                          <a:rPr lang="en-US" sz="2000" b="1" i="1">
                            <a:solidFill>
                              <a:srgbClr val="0B5ED7"/>
                            </a:solidFill>
                            <a:latin typeface="Cambria Math" panose="02040503050406030204" pitchFamily="18" charset="0"/>
                            <a:cs typeface="Times New Roman" pitchFamily="18" charset="0"/>
                          </a:rPr>
                        </m:ctrlPr>
                      </m:sSubSupPr>
                      <m:e>
                        <m:r>
                          <a:rPr lang="en-US" sz="2000" b="1" i="1">
                            <a:solidFill>
                              <a:srgbClr val="0B5ED7"/>
                            </a:solidFill>
                            <a:latin typeface="Cambria Math" panose="02040503050406030204" pitchFamily="18" charset="0"/>
                            <a:cs typeface="Times New Roman" pitchFamily="18" charset="0"/>
                          </a:rPr>
                          <m:t>𝑬</m:t>
                        </m:r>
                      </m:e>
                      <m:sub>
                        <m:r>
                          <a:rPr lang="en-US" sz="2000" b="1" i="1">
                            <a:solidFill>
                              <a:srgbClr val="0B5ED7"/>
                            </a:solidFill>
                            <a:latin typeface="Cambria Math" panose="02040503050406030204" pitchFamily="18" charset="0"/>
                            <a:cs typeface="Times New Roman" pitchFamily="18" charset="0"/>
                          </a:rPr>
                          <m:t>𝑨</m:t>
                        </m:r>
                      </m:sub>
                      <m:sup>
                        <m:r>
                          <a:rPr lang="en-US" sz="2000" b="1" i="1">
                            <a:solidFill>
                              <a:srgbClr val="0B5ED7"/>
                            </a:solidFill>
                            <a:latin typeface="Cambria Math" panose="02040503050406030204" pitchFamily="18" charset="0"/>
                            <a:cs typeface="Times New Roman" pitchFamily="18" charset="0"/>
                          </a:rPr>
                          <m:t>∗</m:t>
                        </m:r>
                      </m:sup>
                    </m:sSubSup>
                  </m:oMath>
                </a14:m>
                <a:r>
                  <a:rPr lang="en-IN" sz="2000" b="1" dirty="0">
                    <a:solidFill>
                      <a:srgbClr val="0B5ED7"/>
                    </a:solidFill>
                    <a:latin typeface="Times New Roman" pitchFamily="18" charset="0"/>
                    <a:cs typeface="Times New Roman" pitchFamily="18" charset="0"/>
                  </a:rPr>
                  <a:t>(D)</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To illustrate </a:t>
                </a:r>
                <a14:m>
                  <m:oMath xmlns:m="http://schemas.openxmlformats.org/officeDocument/2006/math">
                    <m:sSubSup>
                      <m:sSubSupPr>
                        <m:ctrlPr>
                          <a:rPr lang="en-US" sz="2000" i="1" smtClean="0">
                            <a:solidFill>
                              <a:srgbClr val="0B5ED7"/>
                            </a:solidFill>
                            <a:latin typeface="Cambria Math" panose="02040503050406030204" pitchFamily="18" charset="0"/>
                            <a:cs typeface="Times New Roman" pitchFamily="18" charset="0"/>
                          </a:rPr>
                        </m:ctrlPr>
                      </m:sSubSupPr>
                      <m:e>
                        <m:r>
                          <a:rPr lang="en-US" sz="2000" b="0" i="1">
                            <a:solidFill>
                              <a:srgbClr val="0B5ED7"/>
                            </a:solidFill>
                            <a:latin typeface="Cambria Math" panose="02040503050406030204" pitchFamily="18" charset="0"/>
                            <a:cs typeface="Times New Roman" pitchFamily="18" charset="0"/>
                          </a:rPr>
                          <m:t>𝐸</m:t>
                        </m:r>
                      </m:e>
                      <m:sub>
                        <m:r>
                          <a:rPr lang="en-US" sz="2000" b="0" i="1">
                            <a:solidFill>
                              <a:srgbClr val="0B5ED7"/>
                            </a:solidFill>
                            <a:latin typeface="Cambria Math" panose="02040503050406030204" pitchFamily="18" charset="0"/>
                            <a:cs typeface="Times New Roman" pitchFamily="18" charset="0"/>
                          </a:rPr>
                          <m:t>𝐴</m:t>
                        </m:r>
                      </m:sub>
                      <m:sup>
                        <m:r>
                          <a:rPr lang="en-US" sz="2000" b="0" i="1">
                            <a:solidFill>
                              <a:srgbClr val="0B5ED7"/>
                            </a:solidFill>
                            <a:latin typeface="Cambria Math" panose="02040503050406030204" pitchFamily="18" charset="0"/>
                            <a:cs typeface="Times New Roman" pitchFamily="18" charset="0"/>
                          </a:rPr>
                          <m:t>∗</m:t>
                        </m:r>
                      </m:sup>
                    </m:sSubSup>
                  </m:oMath>
                </a14:m>
                <a:r>
                  <a:rPr lang="en-IN" sz="2000" dirty="0">
                    <a:solidFill>
                      <a:srgbClr val="0B5ED7"/>
                    </a:solidFill>
                    <a:latin typeface="Times New Roman" pitchFamily="18" charset="0"/>
                    <a:cs typeface="Times New Roman" pitchFamily="18" charset="0"/>
                  </a:rPr>
                  <a:t>(D),</a:t>
                </a:r>
                <a:r>
                  <a:rPr lang="en-US" sz="2000" dirty="0">
                    <a:solidFill>
                      <a:srgbClr val="0B5ED7"/>
                    </a:solidFill>
                    <a:latin typeface="Times New Roman" panose="02020603050405020304" pitchFamily="18" charset="0"/>
                    <a:cs typeface="Times New Roman" panose="02020603050405020304" pitchFamily="18" charset="0"/>
                  </a:rPr>
                  <a:t> let us examine the case where there are 32 instances and splitting an attribute </a:t>
                </a:r>
                <a:r>
                  <a:rPr lang="en-US" sz="2000" i="1" dirty="0">
                    <a:solidFill>
                      <a:srgbClr val="0B5ED7"/>
                    </a:solidFill>
                    <a:latin typeface="Times New Roman" panose="02020603050405020304" pitchFamily="18" charset="0"/>
                    <a:cs typeface="Times New Roman" panose="02020603050405020304" pitchFamily="18" charset="0"/>
                  </a:rPr>
                  <a:t>A</a:t>
                </a:r>
                <a:r>
                  <a:rPr lang="en-US" sz="2000" dirty="0">
                    <a:solidFill>
                      <a:srgbClr val="0B5ED7"/>
                    </a:solidFill>
                    <a:latin typeface="Times New Roman" panose="02020603050405020304" pitchFamily="18" charset="0"/>
                    <a:cs typeface="Times New Roman" panose="02020603050405020304" pitchFamily="18" charset="0"/>
                  </a:rPr>
                  <a:t> which has </a:t>
                </a:r>
                <a14:m>
                  <m:oMath xmlns:m="http://schemas.openxmlformats.org/officeDocument/2006/math">
                    <m:sSub>
                      <m:sSubPr>
                        <m:ctrlPr>
                          <a:rPr lang="en-US" sz="2000" i="1" smtClean="0">
                            <a:solidFill>
                              <a:srgbClr val="0B5ED7"/>
                            </a:solidFill>
                            <a:latin typeface="Cambria Math" panose="02040503050406030204" pitchFamily="18" charset="0"/>
                            <a:cs typeface="Times New Roman" pitchFamily="18" charset="0"/>
                          </a:rPr>
                        </m:ctrlPr>
                      </m:sSubPr>
                      <m:e>
                        <m:r>
                          <a:rPr lang="en-US" sz="2000" b="0" i="1" smtClean="0">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1</m:t>
                        </m:r>
                      </m:sub>
                    </m:sSub>
                  </m:oMath>
                </a14:m>
                <a:r>
                  <a:rPr lang="en-US" sz="2000"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srgbClr val="0B5ED7"/>
                            </a:solidFill>
                            <a:latin typeface="Cambria Math" panose="02040503050406030204" pitchFamily="18" charset="0"/>
                            <a:cs typeface="Times New Roman" pitchFamily="18" charset="0"/>
                          </a:rPr>
                        </m:ctrlPr>
                      </m:sSubPr>
                      <m:e>
                        <m:r>
                          <a:rPr lang="en-US" sz="2000" i="1">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2</m:t>
                        </m:r>
                      </m:sub>
                    </m:sSub>
                  </m:oMath>
                </a14:m>
                <a:r>
                  <a:rPr lang="en-US" sz="2000"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srgbClr val="0B5ED7"/>
                            </a:solidFill>
                            <a:latin typeface="Cambria Math" panose="02040503050406030204" pitchFamily="18" charset="0"/>
                            <a:cs typeface="Times New Roman" pitchFamily="18" charset="0"/>
                          </a:rPr>
                        </m:ctrlPr>
                      </m:sSubPr>
                      <m:e>
                        <m:r>
                          <a:rPr lang="en-US" sz="2000" i="1">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3</m:t>
                        </m:r>
                      </m:sub>
                    </m:sSub>
                  </m:oMath>
                </a14:m>
                <a:r>
                  <a:rPr lang="en-US" sz="2000"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panose="02040503050406030204" pitchFamily="18" charset="0"/>
                            <a:cs typeface="Times New Roman" pitchFamily="18" charset="0"/>
                          </a:rPr>
                        </m:ctrlPr>
                      </m:sSubPr>
                      <m:e>
                        <m:r>
                          <a:rPr lang="en-US" sz="2000" i="1">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4</m:t>
                        </m:r>
                      </m:sub>
                    </m:sSub>
                  </m:oMath>
                </a14:m>
                <a:r>
                  <a:rPr lang="en-US" sz="2000" dirty="0">
                    <a:solidFill>
                      <a:srgbClr val="0B5ED7"/>
                    </a:solidFill>
                    <a:latin typeface="Times New Roman" panose="02020603050405020304" pitchFamily="18" charset="0"/>
                    <a:cs typeface="Times New Roman" panose="02020603050405020304" pitchFamily="18" charset="0"/>
                  </a:rPr>
                  <a:t> sets of distinct values.</a:t>
                </a:r>
              </a:p>
              <a:p>
                <a:pPr lvl="6" algn="just"/>
                <a:endParaRPr lang="en-US" sz="1000" dirty="0">
                  <a:latin typeface="Times New Roman" panose="02020603050405020304" pitchFamily="18" charset="0"/>
                  <a:cs typeface="Times New Roman" panose="02020603050405020304" pitchFamily="18" charset="0"/>
                </a:endParaRPr>
              </a:p>
              <a:p>
                <a:pPr lvl="1" algn="just"/>
                <a:r>
                  <a:rPr lang="en-US" sz="1800" dirty="0">
                    <a:solidFill>
                      <a:srgbClr val="0B5ED7"/>
                    </a:solidFill>
                    <a:latin typeface="Times New Roman" panose="02020603050405020304" pitchFamily="18" charset="0"/>
                    <a:cs typeface="Times New Roman" panose="02020603050405020304" pitchFamily="18" charset="0"/>
                  </a:rPr>
                  <a:t>Distribution 1 : Highly non-uniform distribution of attribute values</a:t>
                </a:r>
              </a:p>
              <a:p>
                <a:pPr lvl="2" algn="just"/>
                <a:endParaRPr lang="en-US" sz="1500" u="sng" dirty="0">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a:p>
                <a:pPr lvl="1" algn="just"/>
                <a:r>
                  <a:rPr lang="en-US" sz="1900" dirty="0">
                    <a:solidFill>
                      <a:srgbClr val="0B5ED7"/>
                    </a:solidFill>
                    <a:latin typeface="Times New Roman" panose="02020603050405020304" pitchFamily="18" charset="0"/>
                    <a:cs typeface="Times New Roman" panose="02020603050405020304" pitchFamily="18" charset="0"/>
                  </a:rPr>
                  <a:t>Distribution 2</a:t>
                </a:r>
              </a:p>
              <a:p>
                <a:pPr lvl="2" algn="just"/>
                <a:endParaRPr lang="en-US" sz="1500" u="sng"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3005" y="1370612"/>
                <a:ext cx="8501751" cy="4817918"/>
              </a:xfrm>
              <a:blipFill rotWithShape="0">
                <a:blip r:embed="rId3"/>
                <a:stretch>
                  <a:fillRect l="-717" t="-886" r="-789"/>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107</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4033703436"/>
                  </p:ext>
                </p:extLst>
              </p:nvPr>
            </p:nvGraphicFramePr>
            <p:xfrm>
              <a:off x="1619973" y="3143108"/>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val="20000"/>
                        </a:ext>
                      </a:extLst>
                    </a:gridCol>
                    <a:gridCol w="1248198">
                      <a:extLst>
                        <a:ext uri="{9D8B030D-6E8A-4147-A177-3AD203B41FA5}">
                          <a16:colId xmlns:a16="http://schemas.microsoft.com/office/drawing/2014/main" val="20001"/>
                        </a:ext>
                      </a:extLst>
                    </a:gridCol>
                    <a:gridCol w="1248198">
                      <a:extLst>
                        <a:ext uri="{9D8B030D-6E8A-4147-A177-3AD203B41FA5}">
                          <a16:colId xmlns:a16="http://schemas.microsoft.com/office/drawing/2014/main" val="20002"/>
                        </a:ext>
                      </a:extLst>
                    </a:gridCol>
                    <a:gridCol w="1248198">
                      <a:extLst>
                        <a:ext uri="{9D8B030D-6E8A-4147-A177-3AD203B41FA5}">
                          <a16:colId xmlns:a16="http://schemas.microsoft.com/office/drawing/2014/main" val="20003"/>
                        </a:ext>
                      </a:extLst>
                    </a:gridCol>
                    <a:gridCol w="1248198">
                      <a:extLst>
                        <a:ext uri="{9D8B030D-6E8A-4147-A177-3AD203B41FA5}">
                          <a16:colId xmlns:a16="http://schemas.microsoft.com/office/drawing/2014/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solidFill>
                                <a:srgbClr val="0B5ED7"/>
                              </a:solidFill>
                            </a:rPr>
                            <a:t>Frequency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4033703436"/>
                  </p:ext>
                </p:extLst>
              </p:nvPr>
            </p:nvGraphicFramePr>
            <p:xfrm>
              <a:off x="1619973" y="3143108"/>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xmlns:a14="http://schemas.microsoft.com/office/drawing/2010/main" val="20000"/>
                        </a:ext>
                      </a:extLst>
                    </a:gridCol>
                    <a:gridCol w="1248198">
                      <a:extLst>
                        <a:ext uri="{9D8B030D-6E8A-4147-A177-3AD203B41FA5}">
                          <a16:colId xmlns:a16="http://schemas.microsoft.com/office/drawing/2014/main" xmlns="" xmlns:a14="http://schemas.microsoft.com/office/drawing/2010/main" val="20001"/>
                        </a:ext>
                      </a:extLst>
                    </a:gridCol>
                    <a:gridCol w="1248198">
                      <a:extLst>
                        <a:ext uri="{9D8B030D-6E8A-4147-A177-3AD203B41FA5}">
                          <a16:colId xmlns:a16="http://schemas.microsoft.com/office/drawing/2014/main" xmlns="" xmlns:a14="http://schemas.microsoft.com/office/drawing/2010/main" val="20002"/>
                        </a:ext>
                      </a:extLst>
                    </a:gridCol>
                    <a:gridCol w="1248198">
                      <a:extLst>
                        <a:ext uri="{9D8B030D-6E8A-4147-A177-3AD203B41FA5}">
                          <a16:colId xmlns:a16="http://schemas.microsoft.com/office/drawing/2014/main" xmlns="" xmlns:a14="http://schemas.microsoft.com/office/drawing/2010/main" val="20003"/>
                        </a:ext>
                      </a:extLst>
                    </a:gridCol>
                    <a:gridCol w="1248198">
                      <a:extLst>
                        <a:ext uri="{9D8B030D-6E8A-4147-A177-3AD203B41FA5}">
                          <a16:colId xmlns:a16="http://schemas.microsoft.com/office/drawing/2014/main" xmlns="" xmlns:a14="http://schemas.microsoft.com/office/drawing/2010/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100488" t="-1639" r="-299512" b="-12295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201471" t="-1639" r="-200980" b="-12295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300000" t="-1639" r="-100000" b="-12295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400000" t="-1639" b="-122951"/>
                          </a:stretch>
                        </a:blipFill>
                      </a:tcPr>
                    </a:tc>
                    <a:extLst>
                      <a:ext uri="{0D108BD9-81ED-4DB2-BD59-A6C34878D82A}">
                        <a16:rowId xmlns:a16="http://schemas.microsoft.com/office/drawing/2014/main" xmlns="" xmlns:a14="http://schemas.microsoft.com/office/drawing/2010/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32</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bl>
              </a:graphicData>
            </a:graphic>
          </p:graphicFrame>
        </mc:Fallback>
      </mc:AlternateContent>
      <mc:AlternateContent xmlns:mc="http://schemas.openxmlformats.org/markup-compatibility/2006" xmlns:a14="http://schemas.microsoft.com/office/drawing/2010/main">
        <mc:Choice Requires="a14">
          <p:sp>
            <p:nvSpPr>
              <p:cNvPr id="7" name="Rectangle 6"/>
              <p:cNvSpPr/>
              <p:nvPr/>
            </p:nvSpPr>
            <p:spPr>
              <a:xfrm>
                <a:off x="982494" y="4086476"/>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panose="02040503050406030204" pitchFamily="18" charset="0"/>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 = </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3</m:t>
                        </m:r>
                        <m:r>
                          <a:rPr lang="en-US" i="1">
                            <a:solidFill>
                              <a:srgbClr val="0B5ED7"/>
                            </a:solidFill>
                            <a:latin typeface="Cambria Math" panose="02040503050406030204" pitchFamily="18" charset="0"/>
                          </a:rPr>
                          <m:t>2</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3</m:t>
                        </m:r>
                        <m:r>
                          <a:rPr lang="en-US" i="1">
                            <a:solidFill>
                              <a:srgbClr val="0B5ED7"/>
                            </a:solidFill>
                            <a:latin typeface="Cambria Math" panose="02040503050406030204" pitchFamily="18" charset="0"/>
                          </a:rPr>
                          <m:t>2</m:t>
                        </m:r>
                      </m:num>
                      <m:den>
                        <m:r>
                          <a:rPr lang="en-US" b="0" i="1" smtClean="0">
                            <a:solidFill>
                              <a:srgbClr val="0B5ED7"/>
                            </a:solidFill>
                            <a:latin typeface="Cambria Math" panose="02040503050406030204" pitchFamily="18" charset="0"/>
                          </a:rPr>
                          <m:t>32</m:t>
                        </m:r>
                      </m:den>
                    </m:f>
                  </m:oMath>
                </a14:m>
                <a:r>
                  <a:rPr lang="en-US" dirty="0">
                    <a:solidFill>
                      <a:srgbClr val="0B5ED7"/>
                    </a:solidFill>
                  </a:rPr>
                  <a:t>) </a:t>
                </a:r>
                <a14:m>
                  <m:oMath xmlns:m="http://schemas.openxmlformats.org/officeDocument/2006/math">
                    <m:r>
                      <a:rPr lang="en-US" b="0" i="0" smtClean="0">
                        <a:solidFill>
                          <a:srgbClr val="0B5ED7"/>
                        </a:solidFill>
                        <a:latin typeface="Cambria Math" panose="02040503050406030204" pitchFamily="18" charset="0"/>
                      </a:rPr>
                      <m:t>=</m:t>
                    </m:r>
                    <m:r>
                      <a:rPr lang="en-US" i="1">
                        <a:solidFill>
                          <a:srgbClr val="0B5ED7"/>
                        </a:solidFill>
                        <a:latin typeface="Cambria Math" panose="02040503050406030204" pitchFamily="18" charset="0"/>
                      </a:rPr>
                      <m:t>−</m:t>
                    </m:r>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1 = 0</a:t>
                </a:r>
              </a:p>
            </p:txBody>
          </p:sp>
        </mc:Choice>
        <mc:Fallback xmlns="">
          <p:sp>
            <p:nvSpPr>
              <p:cNvPr id="7" name="Rectangle 6"/>
              <p:cNvSpPr>
                <a:spLocks noRot="1" noChangeAspect="1" noMove="1" noResize="1" noEditPoints="1" noAdjustHandles="1" noChangeArrowheads="1" noChangeShapeType="1" noTextEdit="1"/>
              </p:cNvSpPr>
              <p:nvPr/>
            </p:nvSpPr>
            <p:spPr>
              <a:xfrm>
                <a:off x="982488" y="4086476"/>
                <a:ext cx="7302924" cy="485454"/>
              </a:xfrm>
              <a:prstGeom prst="rect">
                <a:avLst/>
              </a:prstGeom>
              <a:blipFill rotWithShape="1">
                <a:blip r:embed="rId5"/>
                <a:stretch>
                  <a:fillRect b="-7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1826411711"/>
                  </p:ext>
                </p:extLst>
              </p:nvPr>
            </p:nvGraphicFramePr>
            <p:xfrm>
              <a:off x="1664223" y="5091425"/>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val="20000"/>
                        </a:ext>
                      </a:extLst>
                    </a:gridCol>
                    <a:gridCol w="1248198">
                      <a:extLst>
                        <a:ext uri="{9D8B030D-6E8A-4147-A177-3AD203B41FA5}">
                          <a16:colId xmlns:a16="http://schemas.microsoft.com/office/drawing/2014/main" val="20001"/>
                        </a:ext>
                      </a:extLst>
                    </a:gridCol>
                    <a:gridCol w="1248198">
                      <a:extLst>
                        <a:ext uri="{9D8B030D-6E8A-4147-A177-3AD203B41FA5}">
                          <a16:colId xmlns:a16="http://schemas.microsoft.com/office/drawing/2014/main" val="20002"/>
                        </a:ext>
                      </a:extLst>
                    </a:gridCol>
                    <a:gridCol w="1248198">
                      <a:extLst>
                        <a:ext uri="{9D8B030D-6E8A-4147-A177-3AD203B41FA5}">
                          <a16:colId xmlns:a16="http://schemas.microsoft.com/office/drawing/2014/main" val="20003"/>
                        </a:ext>
                      </a:extLst>
                    </a:gridCol>
                    <a:gridCol w="1248198">
                      <a:extLst>
                        <a:ext uri="{9D8B030D-6E8A-4147-A177-3AD203B41FA5}">
                          <a16:colId xmlns:a16="http://schemas.microsoft.com/office/drawing/2014/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solidFill>
                                <a:srgbClr val="0B5ED7"/>
                              </a:solidFill>
                            </a:rPr>
                            <a:t>Frequency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826411711"/>
                  </p:ext>
                </p:extLst>
              </p:nvPr>
            </p:nvGraphicFramePr>
            <p:xfrm>
              <a:off x="1664223" y="5091425"/>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xmlns:a14="http://schemas.microsoft.com/office/drawing/2010/main" val="20000"/>
                        </a:ext>
                      </a:extLst>
                    </a:gridCol>
                    <a:gridCol w="1248198">
                      <a:extLst>
                        <a:ext uri="{9D8B030D-6E8A-4147-A177-3AD203B41FA5}">
                          <a16:colId xmlns:a16="http://schemas.microsoft.com/office/drawing/2014/main" xmlns="" xmlns:a14="http://schemas.microsoft.com/office/drawing/2010/main" val="20001"/>
                        </a:ext>
                      </a:extLst>
                    </a:gridCol>
                    <a:gridCol w="1248198">
                      <a:extLst>
                        <a:ext uri="{9D8B030D-6E8A-4147-A177-3AD203B41FA5}">
                          <a16:colId xmlns:a16="http://schemas.microsoft.com/office/drawing/2014/main" xmlns="" xmlns:a14="http://schemas.microsoft.com/office/drawing/2010/main" val="20002"/>
                        </a:ext>
                      </a:extLst>
                    </a:gridCol>
                    <a:gridCol w="1248198">
                      <a:extLst>
                        <a:ext uri="{9D8B030D-6E8A-4147-A177-3AD203B41FA5}">
                          <a16:colId xmlns:a16="http://schemas.microsoft.com/office/drawing/2014/main" xmlns="" xmlns:a14="http://schemas.microsoft.com/office/drawing/2010/main" val="20003"/>
                        </a:ext>
                      </a:extLst>
                    </a:gridCol>
                    <a:gridCol w="1248198">
                      <a:extLst>
                        <a:ext uri="{9D8B030D-6E8A-4147-A177-3AD203B41FA5}">
                          <a16:colId xmlns:a16="http://schemas.microsoft.com/office/drawing/2014/main" xmlns="" xmlns:a14="http://schemas.microsoft.com/office/drawing/2010/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100000" r="-299512"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00980" r="-20098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99512" r="-1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399512" b="-124590"/>
                          </a:stretch>
                        </a:blipFill>
                      </a:tcPr>
                    </a:tc>
                    <a:extLst>
                      <a:ext uri="{0D108BD9-81ED-4DB2-BD59-A6C34878D82A}">
                        <a16:rowId xmlns:a16="http://schemas.microsoft.com/office/drawing/2014/main" xmlns="" xmlns:a14="http://schemas.microsoft.com/office/drawing/2010/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bl>
              </a:graphicData>
            </a:graphic>
          </p:graphicFrame>
        </mc:Fallback>
      </mc:AlternateContent>
      <mc:AlternateContent xmlns:mc="http://schemas.openxmlformats.org/markup-compatibility/2006" xmlns:a14="http://schemas.microsoft.com/office/drawing/2010/main">
        <mc:Choice Requires="a14">
          <p:sp>
            <p:nvSpPr>
              <p:cNvPr id="9" name="Rectangle 8"/>
              <p:cNvSpPr/>
              <p:nvPr/>
            </p:nvSpPr>
            <p:spPr>
              <a:xfrm>
                <a:off x="1071508" y="6003367"/>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panose="02040503050406030204" pitchFamily="18" charset="0"/>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 = </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16</m:t>
                        </m:r>
                      </m:num>
                      <m:den>
                        <m:r>
                          <a:rPr lang="en-US" i="1">
                            <a:solidFill>
                              <a:srgbClr val="0B5ED7"/>
                            </a:solidFill>
                            <a:latin typeface="Cambria Math" panose="02040503050406030204" pitchFamily="18" charset="0"/>
                          </a:rPr>
                          <m:t>32</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16</m:t>
                        </m:r>
                      </m:num>
                      <m:den>
                        <m:r>
                          <a:rPr lang="en-US" i="1">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b="0" i="0" smtClean="0">
                        <a:solidFill>
                          <a:srgbClr val="0B5ED7"/>
                        </a:solidFill>
                        <a:latin typeface="Cambria Math" panose="02040503050406030204" pitchFamily="18" charset="0"/>
                      </a:rPr>
                      <m:t> =</m:t>
                    </m:r>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r>
                      <a:rPr lang="en-US" b="0" i="0" smtClean="0">
                        <a:solidFill>
                          <a:srgbClr val="0B5ED7"/>
                        </a:solidFill>
                        <a:latin typeface="Cambria Math" panose="02040503050406030204" pitchFamily="18" charset="0"/>
                      </a:rPr>
                      <m:t>2</m:t>
                    </m:r>
                  </m:oMath>
                </a14:m>
                <a:r>
                  <a:rPr lang="en-US" dirty="0">
                    <a:solidFill>
                      <a:srgbClr val="0B5ED7"/>
                    </a:solidFill>
                  </a:rPr>
                  <a:t> = 1</a:t>
                </a:r>
              </a:p>
            </p:txBody>
          </p:sp>
        </mc:Choice>
        <mc:Fallback xmlns="">
          <p:sp>
            <p:nvSpPr>
              <p:cNvPr id="9" name="Rectangle 8"/>
              <p:cNvSpPr>
                <a:spLocks noRot="1" noChangeAspect="1" noMove="1" noResize="1" noEditPoints="1" noAdjustHandles="1" noChangeArrowheads="1" noChangeShapeType="1" noTextEdit="1"/>
              </p:cNvSpPr>
              <p:nvPr/>
            </p:nvSpPr>
            <p:spPr>
              <a:xfrm>
                <a:off x="1071494" y="6003367"/>
                <a:ext cx="7302924" cy="485454"/>
              </a:xfrm>
              <a:prstGeom prst="rect">
                <a:avLst/>
              </a:prstGeom>
              <a:blipFill rotWithShape="1">
                <a:blip r:embed="rId7"/>
                <a:stretch>
                  <a:fillRect b="-8861"/>
                </a:stretch>
              </a:blipFill>
            </p:spPr>
            <p:txBody>
              <a:bodyPr/>
              <a:lstStyle/>
              <a:p>
                <a:r>
                  <a:rPr lang="en-IN">
                    <a:noFill/>
                  </a:rPr>
                  <a:t> </a:t>
                </a:r>
              </a:p>
            </p:txBody>
          </p:sp>
        </mc:Fallback>
      </mc:AlternateContent>
    </p:spTree>
    <p:extLst>
      <p:ext uri="{BB962C8B-B14F-4D97-AF65-F5344CB8AC3E}">
        <p14:creationId xmlns:p14="http://schemas.microsoft.com/office/powerpoint/2010/main" val="2250850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028704"/>
            <a:ext cx="8425339" cy="5611091"/>
          </a:xfrm>
        </p:spPr>
        <p:txBody>
          <a:bodyPr/>
          <a:lstStyle/>
          <a:p>
            <a:pPr lvl="1" algn="just"/>
            <a:endParaRPr lang="en-US" sz="1800" dirty="0">
              <a:solidFill>
                <a:srgbClr val="0B5ED7"/>
              </a:solidFill>
              <a:latin typeface="Times New Roman" panose="02020603050405020304" pitchFamily="18" charset="0"/>
              <a:cs typeface="Times New Roman" panose="02020603050405020304" pitchFamily="18" charset="0"/>
            </a:endParaRPr>
          </a:p>
          <a:p>
            <a:pPr lvl="1" algn="just"/>
            <a:r>
              <a:rPr lang="en-US" sz="1800" dirty="0">
                <a:solidFill>
                  <a:srgbClr val="0B5ED7"/>
                </a:solidFill>
                <a:latin typeface="Times New Roman" panose="02020603050405020304" pitchFamily="18" charset="0"/>
                <a:cs typeface="Times New Roman" panose="02020603050405020304" pitchFamily="18" charset="0"/>
              </a:rPr>
              <a:t>Distribution 3</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393192" lvl="1" indent="0">
              <a:buNone/>
            </a:pPr>
            <a:endParaRPr lang="en-US" sz="1800" u="sng" dirty="0">
              <a:latin typeface="Times New Roman" panose="02020603050405020304" pitchFamily="18" charset="0"/>
              <a:cs typeface="Times New Roman" panose="02020603050405020304" pitchFamily="18" charset="0"/>
            </a:endParaRPr>
          </a:p>
          <a:p>
            <a:pPr lvl="1"/>
            <a:endParaRPr lang="en-US" sz="1800" u="sng" dirty="0">
              <a:latin typeface="Times New Roman" panose="02020603050405020304" pitchFamily="18" charset="0"/>
              <a:cs typeface="Times New Roman" panose="02020603050405020304" pitchFamily="18" charset="0"/>
            </a:endParaRPr>
          </a:p>
          <a:p>
            <a:pPr lvl="1"/>
            <a:r>
              <a:rPr lang="en-US" sz="1800" dirty="0">
                <a:solidFill>
                  <a:srgbClr val="0B5ED7"/>
                </a:solidFill>
                <a:latin typeface="Times New Roman" panose="02020603050405020304" pitchFamily="18" charset="0"/>
                <a:cs typeface="Times New Roman" panose="02020603050405020304" pitchFamily="18" charset="0"/>
              </a:rPr>
              <a:t>Distribution 4</a:t>
            </a:r>
          </a:p>
          <a:p>
            <a:pPr lvl="1"/>
            <a:endParaRPr lang="en-US" sz="1800" u="sng" dirty="0">
              <a:latin typeface="Times New Roman" panose="02020603050405020304" pitchFamily="18" charset="0"/>
              <a:cs typeface="Times New Roman" panose="02020603050405020304" pitchFamily="18" charset="0"/>
            </a:endParaRPr>
          </a:p>
          <a:p>
            <a:pPr lvl="1"/>
            <a:endParaRPr lang="en-US" sz="1800" u="sng" dirty="0">
              <a:latin typeface="Times New Roman" panose="02020603050405020304" pitchFamily="18" charset="0"/>
              <a:cs typeface="Times New Roman" panose="02020603050405020304" pitchFamily="18" charset="0"/>
            </a:endParaRPr>
          </a:p>
          <a:p>
            <a:pPr lvl="1"/>
            <a:endParaRPr lang="en-US" sz="1800" u="sng" dirty="0">
              <a:latin typeface="Times New Roman" panose="02020603050405020304" pitchFamily="18" charset="0"/>
              <a:cs typeface="Times New Roman" panose="02020603050405020304" pitchFamily="18" charset="0"/>
            </a:endParaRPr>
          </a:p>
          <a:p>
            <a:pPr lvl="1"/>
            <a:endParaRPr lang="en-US" sz="1800" u="sng" dirty="0">
              <a:latin typeface="Times New Roman" panose="02020603050405020304" pitchFamily="18" charset="0"/>
              <a:cs typeface="Times New Roman" panose="02020603050405020304" pitchFamily="18" charset="0"/>
            </a:endParaRPr>
          </a:p>
          <a:p>
            <a:pPr lvl="1"/>
            <a:r>
              <a:rPr lang="en-US" sz="1800" dirty="0">
                <a:solidFill>
                  <a:srgbClr val="0B5ED7"/>
                </a:solidFill>
                <a:latin typeface="Times New Roman" panose="02020603050405020304" pitchFamily="18" charset="0"/>
                <a:cs typeface="Times New Roman" panose="02020603050405020304" pitchFamily="18" charset="0"/>
              </a:rPr>
              <a:t>Distribution 5: Uniform distribution of attribute values </a:t>
            </a:r>
          </a:p>
          <a:p>
            <a:pPr lvl="1"/>
            <a:endParaRPr lang="en-US" sz="1800"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108</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132104251"/>
                  </p:ext>
                </p:extLst>
              </p:nvPr>
            </p:nvGraphicFramePr>
            <p:xfrm>
              <a:off x="1629143" y="176621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val="20000"/>
                        </a:ext>
                      </a:extLst>
                    </a:gridCol>
                    <a:gridCol w="1248198">
                      <a:extLst>
                        <a:ext uri="{9D8B030D-6E8A-4147-A177-3AD203B41FA5}">
                          <a16:colId xmlns:a16="http://schemas.microsoft.com/office/drawing/2014/main" val="20001"/>
                        </a:ext>
                      </a:extLst>
                    </a:gridCol>
                    <a:gridCol w="1248198">
                      <a:extLst>
                        <a:ext uri="{9D8B030D-6E8A-4147-A177-3AD203B41FA5}">
                          <a16:colId xmlns:a16="http://schemas.microsoft.com/office/drawing/2014/main" val="20002"/>
                        </a:ext>
                      </a:extLst>
                    </a:gridCol>
                    <a:gridCol w="1248198">
                      <a:extLst>
                        <a:ext uri="{9D8B030D-6E8A-4147-A177-3AD203B41FA5}">
                          <a16:colId xmlns:a16="http://schemas.microsoft.com/office/drawing/2014/main" val="20003"/>
                        </a:ext>
                      </a:extLst>
                    </a:gridCol>
                    <a:gridCol w="1248198">
                      <a:extLst>
                        <a:ext uri="{9D8B030D-6E8A-4147-A177-3AD203B41FA5}">
                          <a16:colId xmlns:a16="http://schemas.microsoft.com/office/drawing/2014/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solidFill>
                                <a:srgbClr val="0B5ED7"/>
                              </a:solidFill>
                            </a:rPr>
                            <a:t>Frequency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132104251"/>
                  </p:ext>
                </p:extLst>
              </p:nvPr>
            </p:nvGraphicFramePr>
            <p:xfrm>
              <a:off x="1629143" y="176621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xmlns:a14="http://schemas.microsoft.com/office/drawing/2010/main" val="20000"/>
                        </a:ext>
                      </a:extLst>
                    </a:gridCol>
                    <a:gridCol w="1248198">
                      <a:extLst>
                        <a:ext uri="{9D8B030D-6E8A-4147-A177-3AD203B41FA5}">
                          <a16:colId xmlns:a16="http://schemas.microsoft.com/office/drawing/2014/main" xmlns="" xmlns:a14="http://schemas.microsoft.com/office/drawing/2010/main" val="20001"/>
                        </a:ext>
                      </a:extLst>
                    </a:gridCol>
                    <a:gridCol w="1248198">
                      <a:extLst>
                        <a:ext uri="{9D8B030D-6E8A-4147-A177-3AD203B41FA5}">
                          <a16:colId xmlns:a16="http://schemas.microsoft.com/office/drawing/2014/main" xmlns="" xmlns:a14="http://schemas.microsoft.com/office/drawing/2010/main" val="20002"/>
                        </a:ext>
                      </a:extLst>
                    </a:gridCol>
                    <a:gridCol w="1248198">
                      <a:extLst>
                        <a:ext uri="{9D8B030D-6E8A-4147-A177-3AD203B41FA5}">
                          <a16:colId xmlns:a16="http://schemas.microsoft.com/office/drawing/2014/main" xmlns="" xmlns:a14="http://schemas.microsoft.com/office/drawing/2010/main" val="20003"/>
                        </a:ext>
                      </a:extLst>
                    </a:gridCol>
                    <a:gridCol w="1248198">
                      <a:extLst>
                        <a:ext uri="{9D8B030D-6E8A-4147-A177-3AD203B41FA5}">
                          <a16:colId xmlns:a16="http://schemas.microsoft.com/office/drawing/2014/main" xmlns="" xmlns:a14="http://schemas.microsoft.com/office/drawing/2010/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00000" t="-1639" r="-3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00980" t="-1639" r="-201471"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99512" t="-1639" r="-100488"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99512" t="-1639" r="-488" b="-124590"/>
                          </a:stretch>
                        </a:blipFill>
                      </a:tcPr>
                    </a:tc>
                    <a:extLst>
                      <a:ext uri="{0D108BD9-81ED-4DB2-BD59-A6C34878D82A}">
                        <a16:rowId xmlns:a16="http://schemas.microsoft.com/office/drawing/2014/main" xmlns="" xmlns:a14="http://schemas.microsoft.com/office/drawing/2010/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bl>
              </a:graphicData>
            </a:graphic>
          </p:graphicFrame>
        </mc:Fallback>
      </mc:AlternateContent>
      <mc:AlternateContent xmlns:mc="http://schemas.openxmlformats.org/markup-compatibility/2006" xmlns:a14="http://schemas.microsoft.com/office/drawing/2010/main">
        <mc:Choice Requires="a14">
          <p:sp>
            <p:nvSpPr>
              <p:cNvPr id="10" name="Rectangle 9"/>
              <p:cNvSpPr/>
              <p:nvPr/>
            </p:nvSpPr>
            <p:spPr>
              <a:xfrm>
                <a:off x="950526" y="2738738"/>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panose="02040503050406030204" pitchFamily="18" charset="0"/>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 = </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r>
                      <m:rPr>
                        <m:nor/>
                      </m:rPr>
                      <a:rPr lang="en-US" dirty="0">
                        <a:solidFill>
                          <a:srgbClr val="0B5ED7"/>
                        </a:solidFill>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r>
                      <m:rPr>
                        <m:nor/>
                      </m:rPr>
                      <a:rPr lang="en-US" dirty="0">
                        <a:solidFill>
                          <a:srgbClr val="0B5ED7"/>
                        </a:solidFill>
                      </a:rPr>
                      <m:t>)</m:t>
                    </m:r>
                    <m:r>
                      <a:rPr lang="en-US" b="0" i="0" smtClean="0">
                        <a:solidFill>
                          <a:srgbClr val="0B5ED7"/>
                        </a:solidFill>
                        <a:latin typeface="Cambria Math" panose="02040503050406030204" pitchFamily="18" charset="0"/>
                      </a:rPr>
                      <m:t>=</m:t>
                    </m:r>
                  </m:oMath>
                </a14:m>
                <a:r>
                  <a:rPr lang="en-US" dirty="0">
                    <a:solidFill>
                      <a:srgbClr val="0B5ED7"/>
                    </a:solidFill>
                  </a:rPr>
                  <a:t> 1.5</a:t>
                </a:r>
              </a:p>
            </p:txBody>
          </p:sp>
        </mc:Choice>
        <mc:Fallback xmlns="">
          <p:sp>
            <p:nvSpPr>
              <p:cNvPr id="10" name="Rectangle 9"/>
              <p:cNvSpPr>
                <a:spLocks noRot="1" noChangeAspect="1" noMove="1" noResize="1" noEditPoints="1" noAdjustHandles="1" noChangeArrowheads="1" noChangeShapeType="1" noTextEdit="1"/>
              </p:cNvSpPr>
              <p:nvPr/>
            </p:nvSpPr>
            <p:spPr>
              <a:xfrm>
                <a:off x="950526" y="2738738"/>
                <a:ext cx="7302924" cy="485454"/>
              </a:xfrm>
              <a:prstGeom prst="rect">
                <a:avLst/>
              </a:prstGeom>
              <a:blipFill rotWithShape="1">
                <a:blip r:embed="rId3"/>
                <a:stretch>
                  <a:fillRect b="-7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extLst>
                  <p:ext uri="{D42A27DB-BD31-4B8C-83A1-F6EECF244321}">
                    <p14:modId xmlns:p14="http://schemas.microsoft.com/office/powerpoint/2010/main" val="2860970600"/>
                  </p:ext>
                </p:extLst>
              </p:nvPr>
            </p:nvGraphicFramePr>
            <p:xfrm>
              <a:off x="1650659" y="3723972"/>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val="20000"/>
                        </a:ext>
                      </a:extLst>
                    </a:gridCol>
                    <a:gridCol w="1248198">
                      <a:extLst>
                        <a:ext uri="{9D8B030D-6E8A-4147-A177-3AD203B41FA5}">
                          <a16:colId xmlns:a16="http://schemas.microsoft.com/office/drawing/2014/main" val="20001"/>
                        </a:ext>
                      </a:extLst>
                    </a:gridCol>
                    <a:gridCol w="1248198">
                      <a:extLst>
                        <a:ext uri="{9D8B030D-6E8A-4147-A177-3AD203B41FA5}">
                          <a16:colId xmlns:a16="http://schemas.microsoft.com/office/drawing/2014/main" val="20002"/>
                        </a:ext>
                      </a:extLst>
                    </a:gridCol>
                    <a:gridCol w="1248198">
                      <a:extLst>
                        <a:ext uri="{9D8B030D-6E8A-4147-A177-3AD203B41FA5}">
                          <a16:colId xmlns:a16="http://schemas.microsoft.com/office/drawing/2014/main" val="20003"/>
                        </a:ext>
                      </a:extLst>
                    </a:gridCol>
                    <a:gridCol w="1248198">
                      <a:extLst>
                        <a:ext uri="{9D8B030D-6E8A-4147-A177-3AD203B41FA5}">
                          <a16:colId xmlns:a16="http://schemas.microsoft.com/office/drawing/2014/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solidFill>
                                <a:srgbClr val="0B5ED7"/>
                              </a:solidFill>
                            </a:rPr>
                            <a:t>Frequency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val="2860970600"/>
                  </p:ext>
                </p:extLst>
              </p:nvPr>
            </p:nvGraphicFramePr>
            <p:xfrm>
              <a:off x="1650659" y="3723972"/>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xmlns:a14="http://schemas.microsoft.com/office/drawing/2010/main" val="20000"/>
                        </a:ext>
                      </a:extLst>
                    </a:gridCol>
                    <a:gridCol w="1248198">
                      <a:extLst>
                        <a:ext uri="{9D8B030D-6E8A-4147-A177-3AD203B41FA5}">
                          <a16:colId xmlns:a16="http://schemas.microsoft.com/office/drawing/2014/main" xmlns="" xmlns:a14="http://schemas.microsoft.com/office/drawing/2010/main" val="20001"/>
                        </a:ext>
                      </a:extLst>
                    </a:gridCol>
                    <a:gridCol w="1248198">
                      <a:extLst>
                        <a:ext uri="{9D8B030D-6E8A-4147-A177-3AD203B41FA5}">
                          <a16:colId xmlns:a16="http://schemas.microsoft.com/office/drawing/2014/main" xmlns="" xmlns:a14="http://schemas.microsoft.com/office/drawing/2010/main" val="20002"/>
                        </a:ext>
                      </a:extLst>
                    </a:gridCol>
                    <a:gridCol w="1248198">
                      <a:extLst>
                        <a:ext uri="{9D8B030D-6E8A-4147-A177-3AD203B41FA5}">
                          <a16:colId xmlns:a16="http://schemas.microsoft.com/office/drawing/2014/main" xmlns="" xmlns:a14="http://schemas.microsoft.com/office/drawing/2010/main" val="20003"/>
                        </a:ext>
                      </a:extLst>
                    </a:gridCol>
                    <a:gridCol w="1248198">
                      <a:extLst>
                        <a:ext uri="{9D8B030D-6E8A-4147-A177-3AD203B41FA5}">
                          <a16:colId xmlns:a16="http://schemas.microsoft.com/office/drawing/2014/main" xmlns="" xmlns:a14="http://schemas.microsoft.com/office/drawing/2010/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100488" t="-1639" r="-299512"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201471" t="-1639" r="-20098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300000" t="-1639" r="-1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400000" t="-1639" b="-124590"/>
                          </a:stretch>
                        </a:blipFill>
                      </a:tcPr>
                    </a:tc>
                    <a:extLst>
                      <a:ext uri="{0D108BD9-81ED-4DB2-BD59-A6C34878D82A}">
                        <a16:rowId xmlns:a16="http://schemas.microsoft.com/office/drawing/2014/main" xmlns="" xmlns:a14="http://schemas.microsoft.com/office/drawing/2010/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4</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4</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bl>
              </a:graphicData>
            </a:graphic>
          </p:graphicFrame>
        </mc:Fallback>
      </mc:AlternateContent>
      <mc:AlternateContent xmlns:mc="http://schemas.openxmlformats.org/markup-compatibility/2006" xmlns:a14="http://schemas.microsoft.com/office/drawing/2010/main">
        <mc:Choice Requires="a14">
          <p:sp>
            <p:nvSpPr>
              <p:cNvPr id="12" name="Rectangle 11"/>
              <p:cNvSpPr/>
              <p:nvPr/>
            </p:nvSpPr>
            <p:spPr>
              <a:xfrm>
                <a:off x="3024918" y="4573232"/>
                <a:ext cx="2451091" cy="369332"/>
              </a:xfrm>
              <a:prstGeom prst="rect">
                <a:avLst/>
              </a:prstGeom>
            </p:spPr>
            <p:txBody>
              <a:bodyPr wrap="square">
                <a:spAutoFit/>
              </a:bodyPr>
              <a:lstStyle/>
              <a:p>
                <a14:m>
                  <m:oMath xmlns:m="http://schemas.openxmlformats.org/officeDocument/2006/math">
                    <m:sSubSup>
                      <m:sSubSupPr>
                        <m:ctrlPr>
                          <a:rPr lang="en-US" i="1" smtClean="0">
                            <a:solidFill>
                              <a:srgbClr val="0B5ED7"/>
                            </a:solidFill>
                            <a:latin typeface="Cambria Math" panose="02040503050406030204" pitchFamily="18" charset="0"/>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 = </a:t>
                </a:r>
                <a:r>
                  <a:rPr lang="en-US" dirty="0">
                    <a:solidFill>
                      <a:srgbClr val="0B5ED7"/>
                    </a:solidFill>
                  </a:rPr>
                  <a:t>1.75</a:t>
                </a:r>
              </a:p>
            </p:txBody>
          </p:sp>
        </mc:Choice>
        <mc:Fallback xmlns="">
          <p:sp>
            <p:nvSpPr>
              <p:cNvPr id="12" name="Rectangle 11"/>
              <p:cNvSpPr>
                <a:spLocks noRot="1" noChangeAspect="1" noMove="1" noResize="1" noEditPoints="1" noAdjustHandles="1" noChangeArrowheads="1" noChangeShapeType="1" noTextEdit="1"/>
              </p:cNvSpPr>
              <p:nvPr/>
            </p:nvSpPr>
            <p:spPr>
              <a:xfrm>
                <a:off x="3024900" y="4573232"/>
                <a:ext cx="2451091" cy="369332"/>
              </a:xfrm>
              <a:prstGeom prst="rect">
                <a:avLst/>
              </a:prstGeom>
              <a:blipFill rotWithShape="1">
                <a:blip r:embed="rId5"/>
                <a:stretch>
                  <a:fillRect t="-9836"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13" name="Table 12"/>
              <p:cNvGraphicFramePr>
                <a:graphicFrameLocks noGrp="1"/>
              </p:cNvGraphicFramePr>
              <p:nvPr>
                <p:extLst>
                  <p:ext uri="{D42A27DB-BD31-4B8C-83A1-F6EECF244321}">
                    <p14:modId xmlns:p14="http://schemas.microsoft.com/office/powerpoint/2010/main" val="1214680054"/>
                  </p:ext>
                </p:extLst>
              </p:nvPr>
            </p:nvGraphicFramePr>
            <p:xfrm>
              <a:off x="1682887" y="529682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val="20000"/>
                        </a:ext>
                      </a:extLst>
                    </a:gridCol>
                    <a:gridCol w="1248198">
                      <a:extLst>
                        <a:ext uri="{9D8B030D-6E8A-4147-A177-3AD203B41FA5}">
                          <a16:colId xmlns:a16="http://schemas.microsoft.com/office/drawing/2014/main" val="20001"/>
                        </a:ext>
                      </a:extLst>
                    </a:gridCol>
                    <a:gridCol w="1248198">
                      <a:extLst>
                        <a:ext uri="{9D8B030D-6E8A-4147-A177-3AD203B41FA5}">
                          <a16:colId xmlns:a16="http://schemas.microsoft.com/office/drawing/2014/main" val="20002"/>
                        </a:ext>
                      </a:extLst>
                    </a:gridCol>
                    <a:gridCol w="1248198">
                      <a:extLst>
                        <a:ext uri="{9D8B030D-6E8A-4147-A177-3AD203B41FA5}">
                          <a16:colId xmlns:a16="http://schemas.microsoft.com/office/drawing/2014/main" val="20003"/>
                        </a:ext>
                      </a:extLst>
                    </a:gridCol>
                    <a:gridCol w="1248198">
                      <a:extLst>
                        <a:ext uri="{9D8B030D-6E8A-4147-A177-3AD203B41FA5}">
                          <a16:colId xmlns:a16="http://schemas.microsoft.com/office/drawing/2014/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solidFill>
                                <a:srgbClr val="0B5ED7"/>
                              </a:solidFill>
                            </a:rPr>
                            <a:t>Frequency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13" name="Table 12"/>
              <p:cNvGraphicFramePr>
                <a:graphicFrameLocks noGrp="1"/>
              </p:cNvGraphicFramePr>
              <p:nvPr>
                <p:extLst>
                  <p:ext uri="{D42A27DB-BD31-4B8C-83A1-F6EECF244321}">
                    <p14:modId xmlns:p14="http://schemas.microsoft.com/office/powerpoint/2010/main" val="1214680054"/>
                  </p:ext>
                </p:extLst>
              </p:nvPr>
            </p:nvGraphicFramePr>
            <p:xfrm>
              <a:off x="1682887" y="529682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xmlns:a14="http://schemas.microsoft.com/office/drawing/2010/main" val="20000"/>
                        </a:ext>
                      </a:extLst>
                    </a:gridCol>
                    <a:gridCol w="1248198">
                      <a:extLst>
                        <a:ext uri="{9D8B030D-6E8A-4147-A177-3AD203B41FA5}">
                          <a16:colId xmlns:a16="http://schemas.microsoft.com/office/drawing/2014/main" xmlns="" xmlns:a14="http://schemas.microsoft.com/office/drawing/2010/main" val="20001"/>
                        </a:ext>
                      </a:extLst>
                    </a:gridCol>
                    <a:gridCol w="1248198">
                      <a:extLst>
                        <a:ext uri="{9D8B030D-6E8A-4147-A177-3AD203B41FA5}">
                          <a16:colId xmlns:a16="http://schemas.microsoft.com/office/drawing/2014/main" xmlns="" xmlns:a14="http://schemas.microsoft.com/office/drawing/2010/main" val="20002"/>
                        </a:ext>
                      </a:extLst>
                    </a:gridCol>
                    <a:gridCol w="1248198">
                      <a:extLst>
                        <a:ext uri="{9D8B030D-6E8A-4147-A177-3AD203B41FA5}">
                          <a16:colId xmlns:a16="http://schemas.microsoft.com/office/drawing/2014/main" xmlns="" xmlns:a14="http://schemas.microsoft.com/office/drawing/2010/main" val="20003"/>
                        </a:ext>
                      </a:extLst>
                    </a:gridCol>
                    <a:gridCol w="1248198">
                      <a:extLst>
                        <a:ext uri="{9D8B030D-6E8A-4147-A177-3AD203B41FA5}">
                          <a16:colId xmlns:a16="http://schemas.microsoft.com/office/drawing/2014/main" xmlns="" xmlns:a14="http://schemas.microsoft.com/office/drawing/2010/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100000" t="-1639" r="-299512"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00980" t="-1639" r="-20098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99512" t="-1639" r="-1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399512" t="-1639" b="-124590"/>
                          </a:stretch>
                        </a:blipFill>
                      </a:tcPr>
                    </a:tc>
                    <a:extLst>
                      <a:ext uri="{0D108BD9-81ED-4DB2-BD59-A6C34878D82A}">
                        <a16:rowId xmlns:a16="http://schemas.microsoft.com/office/drawing/2014/main" xmlns="" xmlns:a14="http://schemas.microsoft.com/office/drawing/2010/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bl>
              </a:graphicData>
            </a:graphic>
          </p:graphicFrame>
        </mc:Fallback>
      </mc:AlternateContent>
      <mc:AlternateContent xmlns:mc="http://schemas.openxmlformats.org/markup-compatibility/2006" xmlns:a14="http://schemas.microsoft.com/office/drawing/2010/main">
        <mc:Choice Requires="a14">
          <p:sp>
            <p:nvSpPr>
              <p:cNvPr id="14" name="Rectangle 13"/>
              <p:cNvSpPr/>
              <p:nvPr/>
            </p:nvSpPr>
            <p:spPr>
              <a:xfrm>
                <a:off x="1483609" y="6053465"/>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panose="02040503050406030204" pitchFamily="18" charset="0"/>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 = (</a:t>
                </a:r>
                <a14:m>
                  <m:oMath xmlns:m="http://schemas.openxmlformats.org/officeDocument/2006/math">
                    <m:r>
                      <a:rPr lang="en-US" i="1" smtClean="0">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8</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8</m:t>
                        </m:r>
                      </m:num>
                      <m:den>
                        <m:r>
                          <a:rPr lang="en-US" b="0" i="1" smtClean="0">
                            <a:solidFill>
                              <a:srgbClr val="0B5ED7"/>
                            </a:solidFill>
                            <a:latin typeface="Cambria Math" panose="02040503050406030204" pitchFamily="18" charset="0"/>
                          </a:rPr>
                          <m:t>32</m:t>
                        </m:r>
                      </m:den>
                    </m:f>
                  </m:oMath>
                </a14:m>
                <a:r>
                  <a:rPr lang="en-US" dirty="0">
                    <a:solidFill>
                      <a:srgbClr val="0B5ED7"/>
                    </a:solidFill>
                  </a:rPr>
                  <a:t>))*4 = </a:t>
                </a: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b="0" i="1" smtClean="0">
                            <a:solidFill>
                              <a:srgbClr val="0B5ED7"/>
                            </a:solidFill>
                            <a:latin typeface="Cambria Math" panose="02040503050406030204" pitchFamily="18" charset="0"/>
                          </a:rPr>
                          <m:t>4</m:t>
                        </m:r>
                      </m:den>
                    </m:f>
                  </m:oMath>
                </a14:m>
                <a:r>
                  <a:rPr lang="en-US" dirty="0">
                    <a:solidFill>
                      <a:srgbClr val="0B5ED7"/>
                    </a:solidFill>
                  </a:rPr>
                  <a:t>)</a:t>
                </a:r>
                <a14:m>
                  <m:oMath xmlns:m="http://schemas.openxmlformats.org/officeDocument/2006/math">
                    <m:r>
                      <a:rPr lang="en-US" b="0" i="0" smtClean="0">
                        <a:solidFill>
                          <a:srgbClr val="0B5ED7"/>
                        </a:solidFill>
                        <a:latin typeface="Cambria Math" panose="02040503050406030204" pitchFamily="18" charset="0"/>
                      </a:rPr>
                      <m:t>=2</m:t>
                    </m:r>
                  </m:oMath>
                </a14:m>
                <a:r>
                  <a:rPr lang="en-US" dirty="0">
                    <a:solidFill>
                      <a:srgbClr val="0B5ED7"/>
                    </a:solidFill>
                  </a:rPr>
                  <a:t>.0</a:t>
                </a:r>
              </a:p>
            </p:txBody>
          </p:sp>
        </mc:Choice>
        <mc:Fallback xmlns="">
          <p:sp>
            <p:nvSpPr>
              <p:cNvPr id="14" name="Rectangle 13"/>
              <p:cNvSpPr>
                <a:spLocks noRot="1" noChangeAspect="1" noMove="1" noResize="1" noEditPoints="1" noAdjustHandles="1" noChangeArrowheads="1" noChangeShapeType="1" noTextEdit="1"/>
              </p:cNvSpPr>
              <p:nvPr/>
            </p:nvSpPr>
            <p:spPr>
              <a:xfrm>
                <a:off x="1483600" y="6053465"/>
                <a:ext cx="7302924" cy="485454"/>
              </a:xfrm>
              <a:prstGeom prst="rect">
                <a:avLst/>
              </a:prstGeom>
              <a:blipFill rotWithShape="1">
                <a:blip r:embed="rId7"/>
                <a:stretch>
                  <a:fillRect b="-7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itle 1"/>
              <p:cNvSpPr>
                <a:spLocks noGrp="1"/>
              </p:cNvSpPr>
              <p:nvPr>
                <p:ph type="title"/>
              </p:nvPr>
            </p:nvSpPr>
            <p:spPr>
              <a:xfrm>
                <a:off x="527125" y="293949"/>
                <a:ext cx="8518676" cy="647611"/>
              </a:xfrm>
            </p:spPr>
            <p:txBody>
              <a:bodyPr>
                <a:noAutofit/>
              </a:bodyPr>
              <a:lstStyle/>
              <a:p>
                <a:pPr>
                  <a:tabLst>
                    <a:tab pos="5768975" algn="l"/>
                  </a:tabLst>
                </a:pPr>
                <a:r>
                  <a:rPr lang="en-US" sz="4000" dirty="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panose="02040503050406030204" pitchFamily="18" charset="0"/>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(D) </a:t>
                </a:r>
                <a:r>
                  <a:rPr lang="en-US" sz="4000" dirty="0">
                    <a:solidFill>
                      <a:srgbClr val="A50021"/>
                    </a:solidFill>
                    <a:latin typeface="Times New Roman" pitchFamily="18" charset="0"/>
                    <a:cs typeface="Times New Roman" pitchFamily="18" charset="0"/>
                  </a:rPr>
                  <a:t> </a:t>
                </a:r>
                <a:endParaRPr lang="en-IN" sz="4000" dirty="0">
                  <a:solidFill>
                    <a:srgbClr val="A50021"/>
                  </a:solidFill>
                  <a:latin typeface="Times New Roman" pitchFamily="18" charset="0"/>
                  <a:cs typeface="Times New Roman" pitchFamily="18" charset="0"/>
                </a:endParaRPr>
              </a:p>
            </p:txBody>
          </p:sp>
        </mc:Choice>
        <mc:Fallback xmlns="">
          <p:sp>
            <p:nvSpPr>
              <p:cNvPr id="15" name="Title 1"/>
              <p:cNvSpPr>
                <a:spLocks noGrp="1" noRot="1" noChangeAspect="1" noMove="1" noResize="1" noEditPoints="1" noAdjustHandles="1" noChangeArrowheads="1" noChangeShapeType="1" noTextEdit="1"/>
              </p:cNvSpPr>
              <p:nvPr>
                <p:ph type="title"/>
              </p:nvPr>
            </p:nvSpPr>
            <p:spPr>
              <a:xfrm>
                <a:off x="527125" y="293913"/>
                <a:ext cx="8518676" cy="647611"/>
              </a:xfrm>
              <a:blipFill rotWithShape="1">
                <a:blip r:embed="rId8"/>
                <a:stretch>
                  <a:fillRect l="-3577" t="-17925" b="-48113"/>
                </a:stretch>
              </a:blipFill>
            </p:spPr>
            <p:txBody>
              <a:bodyPr/>
              <a:lstStyle/>
              <a:p>
                <a:r>
                  <a:rPr lang="en-IN">
                    <a:noFill/>
                  </a:rPr>
                  <a:t> </a:t>
                </a:r>
              </a:p>
            </p:txBody>
          </p:sp>
        </mc:Fallback>
      </mc:AlternateContent>
    </p:spTree>
    <p:extLst>
      <p:ext uri="{BB962C8B-B14F-4D97-AF65-F5344CB8AC3E}">
        <p14:creationId xmlns:p14="http://schemas.microsoft.com/office/powerpoint/2010/main" val="12704647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7021" y="1321142"/>
                <a:ext cx="8425339" cy="4669971"/>
              </a:xfrm>
            </p:spPr>
            <p:txBody>
              <a:bodyPr>
                <a:normAutofit lnSpcReduction="10000"/>
              </a:bodyPr>
              <a:lstStyle/>
              <a:p>
                <a:pPr algn="just"/>
                <a:r>
                  <a:rPr lang="en-US" sz="2000" dirty="0">
                    <a:latin typeface="Times New Roman" panose="02020603050405020304" pitchFamily="18" charset="0"/>
                    <a:cs typeface="Times New Roman" panose="02020603050405020304" pitchFamily="18" charset="0"/>
                  </a:rPr>
                  <a:t>In general, if there are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attribute values, each occurring equally frequently, then the split information is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b="0" i="1" smtClean="0">
                        <a:latin typeface="Cambria Math" panose="02040503050406030204" pitchFamily="18" charset="0"/>
                      </a:rPr>
                      <m:t>𝑚</m:t>
                    </m:r>
                  </m:oMath>
                </a14:m>
                <a:r>
                  <a:rPr lang="en-US" sz="2000" dirty="0">
                    <a:latin typeface="Times New Roman" panose="02020603050405020304" pitchFamily="18" charset="0"/>
                    <a:cs typeface="Times New Roman" panose="02020603050405020304" pitchFamily="18" charset="0"/>
                  </a:rPr>
                  <a:t> .</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Based on the Example 9.18, we can summarize our observation on split information as under:</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Split information is 0 when there is a single attribute value. It is a trivial case and implies </a:t>
                </a:r>
                <a:r>
                  <a:rPr lang="en-US" sz="1800" i="1" dirty="0">
                    <a:latin typeface="Times New Roman" panose="02020603050405020304" pitchFamily="18" charset="0"/>
                    <a:cs typeface="Times New Roman" panose="02020603050405020304" pitchFamily="18" charset="0"/>
                  </a:rPr>
                  <a:t>the minimum possible value of split information</a:t>
                </a:r>
                <a:r>
                  <a:rPr lang="en-US" sz="1800" dirty="0">
                    <a:latin typeface="Times New Roman" panose="02020603050405020304" pitchFamily="18" charset="0"/>
                    <a:cs typeface="Times New Roman" panose="02020603050405020304" pitchFamily="18" charset="0"/>
                  </a:rPr>
                  <a:t>. </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For a given data set, when instances are uniformly distributed with respect to the attribute values, split information increases as the number of different attribute values increases.</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The maximum value of split information occur when there are many possible attribute values, all are equally frequent.</a:t>
                </a:r>
              </a:p>
              <a:p>
                <a:pPr lvl="6" algn="just"/>
                <a:endParaRPr lang="en-US" sz="1000" dirty="0">
                  <a:latin typeface="Times New Roman" panose="02020603050405020304" pitchFamily="18" charset="0"/>
                  <a:cs typeface="Times New Roman" panose="02020603050405020304" pitchFamily="18" charset="0"/>
                </a:endParaRPr>
              </a:p>
              <a:p>
                <a:pPr marL="0" indent="0" algn="just">
                  <a:buNone/>
                </a:pPr>
                <a:r>
                  <a:rPr lang="en-US" sz="2000" dirty="0">
                    <a:solidFill>
                      <a:srgbClr val="0B5ED7"/>
                    </a:solidFill>
                    <a:latin typeface="Times New Roman" panose="02020603050405020304" pitchFamily="18" charset="0"/>
                    <a:cs typeface="Times New Roman" panose="02020603050405020304" pitchFamily="18" charset="0"/>
                  </a:rPr>
                  <a:t>Note:</a:t>
                </a:r>
              </a:p>
              <a:p>
                <a:pPr algn="just"/>
                <a:r>
                  <a:rPr lang="en-US" sz="2000" dirty="0">
                    <a:solidFill>
                      <a:srgbClr val="0B5ED7"/>
                    </a:solidFill>
                    <a:latin typeface="Times New Roman" panose="02020603050405020304" pitchFamily="18" charset="0"/>
                    <a:cs typeface="Times New Roman" panose="02020603050405020304" pitchFamily="18" charset="0"/>
                  </a:rPr>
                  <a:t>Split information varies between 0 and </a:t>
                </a:r>
                <a:r>
                  <a:rPr lang="en-US" sz="2000" i="1" dirty="0">
                    <a:solidFill>
                      <a:srgbClr val="0B5ED7"/>
                    </a:solidFill>
                    <a:latin typeface="Times New Roman" panose="02020603050405020304" pitchFamily="18" charset="0"/>
                    <a:cs typeface="Times New Roman" panose="02020603050405020304" pitchFamily="18" charset="0"/>
                  </a:rPr>
                  <a:t>log</a:t>
                </a:r>
                <a:r>
                  <a:rPr lang="en-US" sz="2000" i="1" baseline="-25000" dirty="0">
                    <a:solidFill>
                      <a:srgbClr val="0B5ED7"/>
                    </a:solidFill>
                    <a:latin typeface="Times New Roman" panose="02020603050405020304" pitchFamily="18" charset="0"/>
                    <a:cs typeface="Times New Roman" panose="02020603050405020304" pitchFamily="18" charset="0"/>
                  </a:rPr>
                  <a:t>2</a:t>
                </a:r>
                <a:r>
                  <a:rPr lang="en-US" sz="2000" i="1" dirty="0">
                    <a:solidFill>
                      <a:srgbClr val="0B5ED7"/>
                    </a:solidFill>
                    <a:latin typeface="Times New Roman" panose="02020603050405020304" pitchFamily="18" charset="0"/>
                    <a:cs typeface="Times New Roman" panose="02020603050405020304" pitchFamily="18" charset="0"/>
                  </a:rPr>
                  <a:t>m</a:t>
                </a:r>
                <a:r>
                  <a:rPr lang="en-US" sz="2000" dirty="0">
                    <a:solidFill>
                      <a:srgbClr val="0B5ED7"/>
                    </a:solidFill>
                    <a:latin typeface="Times New Roman" panose="02020603050405020304" pitchFamily="18" charset="0"/>
                    <a:cs typeface="Times New Roman" panose="02020603050405020304" pitchFamily="18" charset="0"/>
                  </a:rPr>
                  <a:t> (both inclusive)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7005" y="1321142"/>
                <a:ext cx="8425339" cy="4669971"/>
              </a:xfrm>
              <a:blipFill rotWithShape="1">
                <a:blip r:embed="rId2"/>
                <a:stretch>
                  <a:fillRect l="-796" t="-1305"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109</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Title 1"/>
              <p:cNvSpPr>
                <a:spLocks noGrp="1"/>
              </p:cNvSpPr>
              <p:nvPr>
                <p:ph type="title"/>
              </p:nvPr>
            </p:nvSpPr>
            <p:spPr>
              <a:xfrm>
                <a:off x="720767" y="293949"/>
                <a:ext cx="8325039" cy="647611"/>
              </a:xfrm>
            </p:spPr>
            <p:txBody>
              <a:bodyPr>
                <a:noAutofit/>
              </a:bodyPr>
              <a:lstStyle/>
              <a:p>
                <a:pPr>
                  <a:tabLst>
                    <a:tab pos="5768975" algn="l"/>
                  </a:tabLst>
                </a:pPr>
                <a:r>
                  <a:rPr lang="en-US" sz="4000" dirty="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panose="02040503050406030204" pitchFamily="18" charset="0"/>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(D) </a:t>
                </a:r>
                <a:r>
                  <a:rPr lang="en-US" sz="4000" dirty="0">
                    <a:solidFill>
                      <a:srgbClr val="A50021"/>
                    </a:solidFill>
                    <a:latin typeface="Times New Roman" pitchFamily="18" charset="0"/>
                    <a:cs typeface="Times New Roman" pitchFamily="18" charset="0"/>
                  </a:rPr>
                  <a:t> </a:t>
                </a:r>
                <a:endParaRPr lang="en-IN" sz="4000" dirty="0">
                  <a:solidFill>
                    <a:srgbClr val="A50021"/>
                  </a:solidFill>
                  <a:latin typeface="Times New Roman" pitchFamily="18" charset="0"/>
                  <a:cs typeface="Times New Roman" pitchFamily="18" charset="0"/>
                </a:endParaRPr>
              </a:p>
            </p:txBody>
          </p:sp>
        </mc:Choice>
        <mc:Fallback xmlns="">
          <p:sp>
            <p:nvSpPr>
              <p:cNvPr id="7" name="Title 1"/>
              <p:cNvSpPr>
                <a:spLocks noGrp="1" noRot="1" noChangeAspect="1" noMove="1" noResize="1" noEditPoints="1" noAdjustHandles="1" noChangeArrowheads="1" noChangeShapeType="1" noTextEdit="1"/>
              </p:cNvSpPr>
              <p:nvPr>
                <p:ph type="title"/>
              </p:nvPr>
            </p:nvSpPr>
            <p:spPr>
              <a:xfrm>
                <a:off x="720761" y="293913"/>
                <a:ext cx="8325039" cy="647611"/>
              </a:xfrm>
              <a:blipFill rotWithShape="1">
                <a:blip r:embed="rId3"/>
                <a:stretch>
                  <a:fillRect l="-3660" t="-17925" b="-48113"/>
                </a:stretch>
              </a:blipFill>
            </p:spPr>
            <p:txBody>
              <a:bodyPr/>
              <a:lstStyle/>
              <a:p>
                <a:r>
                  <a:rPr lang="en-IN">
                    <a:noFill/>
                  </a:rPr>
                  <a:t> </a:t>
                </a:r>
              </a:p>
            </p:txBody>
          </p:sp>
        </mc:Fallback>
      </mc:AlternateContent>
    </p:spTree>
    <p:extLst>
      <p:ext uri="{BB962C8B-B14F-4D97-AF65-F5344CB8AC3E}">
        <p14:creationId xmlns:p14="http://schemas.microsoft.com/office/powerpoint/2010/main" val="2599799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Building Decision Tree</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dirty="0">
                <a:cs typeface="Times New Roman" pitchFamily="18" charset="0"/>
              </a:rPr>
              <a:t>In principle, there are exponentially many decision tree that can be constructed from a given database (also called training data).</a:t>
            </a:r>
          </a:p>
          <a:p>
            <a:pPr lvl="8"/>
            <a:endParaRPr lang="en-US" sz="800" dirty="0">
              <a:cs typeface="Times New Roman" pitchFamily="18" charset="0"/>
            </a:endParaRPr>
          </a:p>
          <a:p>
            <a:pPr lvl="1"/>
            <a:r>
              <a:rPr lang="en-US" sz="1800" dirty="0">
                <a:cs typeface="Times New Roman" pitchFamily="18" charset="0"/>
              </a:rPr>
              <a:t>Some of the tree may not be optimum</a:t>
            </a:r>
          </a:p>
          <a:p>
            <a:pPr lvl="8"/>
            <a:endParaRPr lang="en-US" sz="800" dirty="0">
              <a:cs typeface="Times New Roman" pitchFamily="18" charset="0"/>
            </a:endParaRPr>
          </a:p>
          <a:p>
            <a:pPr lvl="1"/>
            <a:r>
              <a:rPr lang="en-US" sz="1800" dirty="0">
                <a:cs typeface="Times New Roman" pitchFamily="18" charset="0"/>
              </a:rPr>
              <a:t>Some of them may give inaccurate result</a:t>
            </a:r>
          </a:p>
          <a:p>
            <a:pPr lvl="4"/>
            <a:endParaRPr lang="en-US" sz="1400" dirty="0">
              <a:cs typeface="Times New Roman" pitchFamily="18" charset="0"/>
            </a:endParaRPr>
          </a:p>
          <a:p>
            <a:r>
              <a:rPr lang="en-US" sz="2000" dirty="0">
                <a:cs typeface="Times New Roman" pitchFamily="18" charset="0"/>
              </a:rPr>
              <a:t>Two approaches are known</a:t>
            </a:r>
          </a:p>
          <a:p>
            <a:pPr lvl="8"/>
            <a:endParaRPr lang="en-US" sz="800" dirty="0">
              <a:cs typeface="Times New Roman" pitchFamily="18" charset="0"/>
            </a:endParaRPr>
          </a:p>
          <a:p>
            <a:pPr lvl="1"/>
            <a:r>
              <a:rPr lang="en-US" sz="1800" b="1" dirty="0">
                <a:solidFill>
                  <a:srgbClr val="A50021"/>
                </a:solidFill>
                <a:cs typeface="Times New Roman" pitchFamily="18" charset="0"/>
              </a:rPr>
              <a:t>Greedy strategy</a:t>
            </a:r>
          </a:p>
          <a:p>
            <a:pPr lvl="2"/>
            <a:r>
              <a:rPr lang="en-US" sz="1500" dirty="0">
                <a:cs typeface="Times New Roman" pitchFamily="18" charset="0"/>
              </a:rPr>
              <a:t>A top-down recursive divide-and-conquer</a:t>
            </a:r>
          </a:p>
          <a:p>
            <a:pPr lvl="5"/>
            <a:endParaRPr lang="en-US" sz="1200" dirty="0">
              <a:cs typeface="Times New Roman" pitchFamily="18" charset="0"/>
            </a:endParaRPr>
          </a:p>
          <a:p>
            <a:pPr lvl="1"/>
            <a:r>
              <a:rPr lang="en-US" sz="1800" b="1" dirty="0">
                <a:solidFill>
                  <a:srgbClr val="A50021"/>
                </a:solidFill>
                <a:cs typeface="Times New Roman" pitchFamily="18" charset="0"/>
              </a:rPr>
              <a:t>Modification of greedy strategy</a:t>
            </a:r>
          </a:p>
          <a:p>
            <a:pPr lvl="2"/>
            <a:r>
              <a:rPr lang="en-US" sz="1500" dirty="0">
                <a:latin typeface="Times New Roman" pitchFamily="18" charset="0"/>
                <a:cs typeface="Times New Roman" pitchFamily="18" charset="0"/>
              </a:rPr>
              <a:t>ID3</a:t>
            </a:r>
          </a:p>
          <a:p>
            <a:pPr lvl="2"/>
            <a:r>
              <a:rPr lang="en-US" sz="1500" dirty="0">
                <a:latin typeface="Times New Roman" pitchFamily="18" charset="0"/>
                <a:cs typeface="Times New Roman" pitchFamily="18" charset="0"/>
              </a:rPr>
              <a:t>C4.5</a:t>
            </a:r>
          </a:p>
          <a:p>
            <a:pPr lvl="2"/>
            <a:r>
              <a:rPr lang="en-US" sz="1500" dirty="0">
                <a:cs typeface="Times New Roman" pitchFamily="18" charset="0"/>
              </a:rPr>
              <a:t>CART, etc.</a:t>
            </a:r>
          </a:p>
          <a:p>
            <a:endParaRPr lang="en-US" sz="800" dirty="0">
              <a:cs typeface="Times New Roman" pitchFamily="18" charset="0"/>
            </a:endParaRPr>
          </a:p>
          <a:p>
            <a:pPr marL="0" indent="0">
              <a:buNone/>
            </a:pPr>
            <a:r>
              <a:rPr lang="en-US" sz="2000" b="1" dirty="0">
                <a:cs typeface="Times New Roman" pitchFamily="18" charset="0"/>
              </a:rPr>
              <a:t> </a:t>
            </a:r>
            <a:endParaRPr lang="en-US" sz="300" b="1" dirty="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11</a:t>
            </a:fld>
            <a:endParaRPr lang="en-IN" dirty="0">
              <a:solidFill>
                <a:srgbClr val="04617B">
                  <a:shade val="90000"/>
                </a:srgbClr>
              </a:solidFill>
            </a:endParaRPr>
          </a:p>
        </p:txBody>
      </p:sp>
    </p:spTree>
    <p:extLst>
      <p:ext uri="{BB962C8B-B14F-4D97-AF65-F5344CB8AC3E}">
        <p14:creationId xmlns:p14="http://schemas.microsoft.com/office/powerpoint/2010/main" val="21134991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13205" y="585759"/>
                <a:ext cx="8342209" cy="636339"/>
              </a:xfrm>
            </p:spPr>
            <p:txBody>
              <a:bodyPr>
                <a:noAutofit/>
              </a:bodyPr>
              <a:lstStyle/>
              <a:p>
                <a:r>
                  <a:rPr lang="en-US" sz="4000" dirty="0">
                    <a:solidFill>
                      <a:srgbClr val="A50021"/>
                    </a:solidFill>
                    <a:latin typeface="Times New Roman" pitchFamily="18" charset="0"/>
                    <a:cs typeface="Times New Roman" pitchFamily="18" charset="0"/>
                  </a:rPr>
                  <a:t>Physical Interpretation of </a:t>
                </a:r>
                <a14:m>
                  <m:oMath xmlns:m="http://schemas.openxmlformats.org/officeDocument/2006/math">
                    <m:r>
                      <a:rPr lang="en-IN" sz="4000" i="1">
                        <a:solidFill>
                          <a:srgbClr val="A50021"/>
                        </a:solidFill>
                        <a:latin typeface="Cambria Math" panose="02040503050406030204" pitchFamily="18" charset="0"/>
                        <a:ea typeface="Cambria Math" panose="02040503050406030204" pitchFamily="18" charset="0"/>
                        <a:cs typeface="Times New Roman" pitchFamily="18" charset="0"/>
                      </a:rPr>
                      <m:t>𝛽</m:t>
                    </m:r>
                    <m:d>
                      <m:dPr>
                        <m:ctrlPr>
                          <a:rPr lang="en-US" sz="4000" i="1">
                            <a:solidFill>
                              <a:srgbClr val="A50021"/>
                            </a:solidFill>
                            <a:latin typeface="Cambria Math" panose="02040503050406030204" pitchFamily="18" charset="0"/>
                            <a:ea typeface="Cambria Math" panose="02040503050406030204" pitchFamily="18" charset="0"/>
                            <a:cs typeface="Times New Roman" pitchFamily="18" charset="0"/>
                          </a:rPr>
                        </m:ctrlPr>
                      </m:dPr>
                      <m:e>
                        <m:r>
                          <a:rPr lang="en-US" sz="4000" i="1">
                            <a:solidFill>
                              <a:srgbClr val="A50021"/>
                            </a:solidFill>
                            <a:latin typeface="Cambria Math" panose="02040503050406030204" pitchFamily="18" charset="0"/>
                            <a:ea typeface="Cambria Math" panose="02040503050406030204" pitchFamily="18" charset="0"/>
                            <a:cs typeface="Times New Roman" pitchFamily="18" charset="0"/>
                          </a:rPr>
                          <m:t>𝐴</m:t>
                        </m:r>
                        <m:r>
                          <a:rPr lang="en-US" sz="4000" i="1">
                            <a:solidFill>
                              <a:srgbClr val="A50021"/>
                            </a:solidFill>
                            <a:latin typeface="Cambria Math" panose="02040503050406030204" pitchFamily="18" charset="0"/>
                            <a:ea typeface="Cambria Math" panose="02040503050406030204" pitchFamily="18" charset="0"/>
                            <a:cs typeface="Times New Roman" pitchFamily="18" charset="0"/>
                          </a:rPr>
                          <m:t>,</m:t>
                        </m:r>
                        <m:r>
                          <a:rPr lang="en-US" sz="4000" i="1">
                            <a:solidFill>
                              <a:srgbClr val="A50021"/>
                            </a:solidFill>
                            <a:latin typeface="Cambria Math" panose="02040503050406030204" pitchFamily="18" charset="0"/>
                            <a:ea typeface="Cambria Math" panose="02040503050406030204" pitchFamily="18" charset="0"/>
                            <a:cs typeface="Times New Roman" pitchFamily="18" charset="0"/>
                          </a:rPr>
                          <m:t>𝐵</m:t>
                        </m:r>
                      </m:e>
                    </m:d>
                  </m:oMath>
                </a14:m>
                <a:endParaRPr lang="en-US" sz="4000" dirty="0">
                  <a:solidFill>
                    <a:srgbClr val="A50021"/>
                  </a:solidFill>
                  <a:latin typeface="Times New Roman" pitchFamily="18" charset="0"/>
                  <a:cs typeface="Times New Roman"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13186" y="585754"/>
                <a:ext cx="8342209" cy="636339"/>
              </a:xfrm>
              <a:blipFill rotWithShape="1">
                <a:blip r:embed="rId2"/>
                <a:stretch>
                  <a:fillRect l="-3728" t="-20192" b="-49038"/>
                </a:stretch>
              </a:blipFill>
            </p:spPr>
            <p:txBody>
              <a:bodyPr/>
              <a:lstStyle/>
              <a:p>
                <a:r>
                  <a:rPr lang="en-IN">
                    <a:noFill/>
                  </a:rPr>
                  <a:t> </a:t>
                </a:r>
              </a:p>
            </p:txBody>
          </p:sp>
        </mc:Fallback>
      </mc:AlternateContent>
      <p:sp>
        <p:nvSpPr>
          <p:cNvPr id="3" name="Content Placeholder 2"/>
          <p:cNvSpPr>
            <a:spLocks noGrp="1"/>
          </p:cNvSpPr>
          <p:nvPr>
            <p:ph idx="1"/>
          </p:nvPr>
        </p:nvSpPr>
        <p:spPr>
          <a:xfrm>
            <a:off x="468096" y="1465118"/>
            <a:ext cx="8425339" cy="4859482"/>
          </a:xfrm>
        </p:spPr>
        <p:txBody>
          <a:bodyPr>
            <a:normAutofit lnSpcReduction="10000"/>
          </a:bodyPr>
          <a:lstStyle/>
          <a:p>
            <a:pPr algn="just"/>
            <a:r>
              <a:rPr lang="en-US" sz="2000" dirty="0">
                <a:latin typeface="Times New Roman" panose="02020603050405020304" pitchFamily="18" charset="0"/>
                <a:cs typeface="Times New Roman" panose="02020603050405020304" pitchFamily="18" charset="0"/>
              </a:rPr>
              <a:t>Information gain signifies how much information will be gained on partitioning the values of attribute </a:t>
            </a:r>
            <a:r>
              <a:rPr lang="en-US" sz="2000" i="1" dirty="0">
                <a:latin typeface="Times New Roman" panose="02020603050405020304" pitchFamily="18" charset="0"/>
                <a:cs typeface="Times New Roman" panose="02020603050405020304" pitchFamily="18" charset="0"/>
              </a:rPr>
              <a:t>A</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Higher information gain means splitting of </a:t>
            </a:r>
            <a:r>
              <a:rPr lang="en-US" sz="1800" i="1"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is more desirable.</a:t>
            </a:r>
          </a:p>
          <a:p>
            <a:pPr lvl="8" algn="just"/>
            <a:r>
              <a:rPr lang="en-US" sz="800" dirty="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On the other hand, split information forms the denominator in the gain ratio formula. </a:t>
            </a:r>
          </a:p>
          <a:p>
            <a:pPr lvl="1" algn="just"/>
            <a:r>
              <a:rPr lang="en-US" sz="1800" dirty="0">
                <a:latin typeface="Times New Roman" panose="02020603050405020304" pitchFamily="18" charset="0"/>
                <a:cs typeface="Times New Roman" panose="02020603050405020304" pitchFamily="18" charset="0"/>
              </a:rPr>
              <a:t>This implies that higher the value of split information is, lower the gain ratio. </a:t>
            </a:r>
          </a:p>
          <a:p>
            <a:pPr lvl="1" algn="just"/>
            <a:r>
              <a:rPr lang="en-US" sz="1800" dirty="0">
                <a:latin typeface="Times New Roman" panose="02020603050405020304" pitchFamily="18" charset="0"/>
                <a:cs typeface="Times New Roman" panose="02020603050405020304" pitchFamily="18" charset="0"/>
              </a:rPr>
              <a:t>In turns, it decreases the information gain. </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solidFill>
                  <a:srgbClr val="0070C0"/>
                </a:solidFill>
                <a:latin typeface="Times New Roman" panose="02020603050405020304" pitchFamily="18" charset="0"/>
                <a:cs typeface="Times New Roman" panose="02020603050405020304" pitchFamily="18" charset="0"/>
              </a:rPr>
              <a:t>Further, information gain is large when there are many distinct attribute values. </a:t>
            </a:r>
          </a:p>
          <a:p>
            <a:pPr lvl="1" algn="just"/>
            <a:r>
              <a:rPr lang="en-US" sz="1800" dirty="0">
                <a:solidFill>
                  <a:srgbClr val="0070C0"/>
                </a:solidFill>
                <a:latin typeface="Times New Roman" panose="02020603050405020304" pitchFamily="18" charset="0"/>
                <a:cs typeface="Times New Roman" panose="02020603050405020304" pitchFamily="18" charset="0"/>
              </a:rPr>
              <a:t>When many distinct values, split information is also a large value. </a:t>
            </a:r>
          </a:p>
          <a:p>
            <a:pPr lvl="1" algn="just"/>
            <a:r>
              <a:rPr lang="en-US" sz="1800" dirty="0">
                <a:solidFill>
                  <a:srgbClr val="0070C0"/>
                </a:solidFill>
                <a:latin typeface="Times New Roman" panose="02020603050405020304" pitchFamily="18" charset="0"/>
                <a:cs typeface="Times New Roman" panose="02020603050405020304" pitchFamily="18" charset="0"/>
              </a:rPr>
              <a:t>This way split information reduces the value of gain ratio, thus resulting a balanced value for information gain. </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Like information gain (in ID3), the attribute with the maximum gain ratio is selected as the splitting attribute in C4.5.</a:t>
            </a:r>
          </a:p>
          <a:p>
            <a:pPr algn="just"/>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110</a:t>
            </a:fld>
            <a:endParaRPr lang="en-IN" dirty="0">
              <a:solidFill>
                <a:srgbClr val="04617B">
                  <a:shade val="90000"/>
                </a:srgbClr>
              </a:solidFill>
            </a:endParaRPr>
          </a:p>
        </p:txBody>
      </p:sp>
    </p:spTree>
    <p:extLst>
      <p:ext uri="{BB962C8B-B14F-4D97-AF65-F5344CB8AC3E}">
        <p14:creationId xmlns:p14="http://schemas.microsoft.com/office/powerpoint/2010/main" val="12533029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78853" y="307081"/>
                <a:ext cx="8425339" cy="871440"/>
              </a:xfrm>
            </p:spPr>
            <p:txBody>
              <a:bodyPr>
                <a:noAutofit/>
              </a:bodyPr>
              <a:lstStyle/>
              <a:p>
                <a:r>
                  <a:rPr lang="en-US" sz="4000" dirty="0">
                    <a:solidFill>
                      <a:srgbClr val="A50021"/>
                    </a:solidFill>
                    <a:latin typeface="Times New Roman" pitchFamily="18" charset="0"/>
                    <a:cs typeface="Times New Roman" pitchFamily="18" charset="0"/>
                  </a:rPr>
                  <a:t>Calculation of </a:t>
                </a:r>
                <a14:m>
                  <m:oMath xmlns:m="http://schemas.openxmlformats.org/officeDocument/2006/math">
                    <m:r>
                      <a:rPr lang="en-IN" sz="4000" i="1">
                        <a:solidFill>
                          <a:srgbClr val="A50021"/>
                        </a:solidFill>
                        <a:latin typeface="Cambria Math" panose="02040503050406030204" pitchFamily="18" charset="0"/>
                        <a:ea typeface="Cambria Math" panose="02040503050406030204" pitchFamily="18" charset="0"/>
                        <a:cs typeface="Times New Roman" pitchFamily="18" charset="0"/>
                      </a:rPr>
                      <m:t>𝛽</m:t>
                    </m:r>
                  </m:oMath>
                </a14:m>
                <a:r>
                  <a:rPr lang="en-US" sz="4000" dirty="0">
                    <a:solidFill>
                      <a:srgbClr val="A50021"/>
                    </a:solidFill>
                    <a:latin typeface="Times New Roman" pitchFamily="18" charset="0"/>
                    <a:cs typeface="Times New Roman" pitchFamily="18" charset="0"/>
                  </a:rPr>
                  <a:t> using Frequency Table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78835" y="307081"/>
                <a:ext cx="8425339" cy="871440"/>
              </a:xfrm>
              <a:blipFill rotWithShape="1">
                <a:blip r:embed="rId2"/>
                <a:stretch>
                  <a:fillRect l="-3690" b="-3566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515721"/>
                <a:ext cx="8425339" cy="5057201"/>
              </a:xfrm>
            </p:spPr>
            <p:txBody>
              <a:bodyPr>
                <a:normAutofit fontScale="92500" lnSpcReduction="20000"/>
              </a:bodyPr>
              <a:lstStyle/>
              <a:p>
                <a:pPr algn="just"/>
                <a:r>
                  <a:rPr lang="en-US" sz="2000" dirty="0">
                    <a:latin typeface="Times New Roman" panose="02020603050405020304" pitchFamily="18" charset="0"/>
                    <a:cs typeface="Times New Roman" panose="02020603050405020304" pitchFamily="18" charset="0"/>
                  </a:rPr>
                  <a:t>The frequency table can be used to calculate the gain ratio for a given data set and an attribute.</a:t>
                </a:r>
              </a:p>
              <a:p>
                <a:pPr lvl="8" algn="just"/>
                <a:r>
                  <a:rPr lang="en-US" sz="800" dirty="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We have already learned the calculation of information gain using Frequency Table. </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To calculate gain ratio, in addition to information gain, we are also to calculate split information. </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This split information can be calculated from frequency table as follows.</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For each non-zero column sum say </a:t>
                </a:r>
                <a14:m>
                  <m:oMath xmlns:m="http://schemas.openxmlformats.org/officeDocument/2006/math">
                    <m:sSub>
                      <m:sSubPr>
                        <m:ctrlPr>
                          <a:rPr lang="en-US" sz="2000" i="1">
                            <a:latin typeface="Cambria Math" panose="02040503050406030204" pitchFamily="18" charset="0"/>
                            <a:cs typeface="Times New Roman" pitchFamily="18" charset="0"/>
                          </a:rPr>
                        </m:ctrlPr>
                      </m:sSubPr>
                      <m:e>
                        <m:r>
                          <a:rPr lang="en-US" sz="2000">
                            <a:latin typeface="Cambria Math" panose="02040503050406030204" pitchFamily="18" charset="0"/>
                            <a:cs typeface="Times New Roman" pitchFamily="18" charset="0"/>
                          </a:rPr>
                          <m:t>𝑠</m:t>
                        </m:r>
                      </m:e>
                      <m:sub>
                        <m:r>
                          <a:rPr lang="en-US" sz="2000">
                            <a:latin typeface="Cambria Math" panose="02040503050406030204" pitchFamily="18" charset="0"/>
                            <a:cs typeface="Times New Roman" pitchFamily="18" charset="0"/>
                          </a:rPr>
                          <m:t>𝑗</m:t>
                        </m:r>
                      </m:sub>
                    </m:sSub>
                  </m:oMath>
                </a14:m>
                <a:r>
                  <a:rPr lang="en-US" sz="2000" dirty="0">
                    <a:latin typeface="Times New Roman" panose="02020603050405020304" pitchFamily="18" charset="0"/>
                    <a:cs typeface="Times New Roman" panose="02020603050405020304" pitchFamily="18" charset="0"/>
                  </a:rPr>
                  <a:t> contribute |</a:t>
                </a:r>
                <a14:m>
                  <m:oMath xmlns:m="http://schemas.openxmlformats.org/officeDocument/2006/math">
                    <m:sSub>
                      <m:sSubPr>
                        <m:ctrlPr>
                          <a:rPr lang="en-US" sz="2000" i="1">
                            <a:latin typeface="Cambria Math" panose="02040503050406030204" pitchFamily="18" charset="0"/>
                            <a:cs typeface="Times New Roman" pitchFamily="18" charset="0"/>
                          </a:rPr>
                        </m:ctrlPr>
                      </m:sSubPr>
                      <m:e>
                        <m:r>
                          <m:rPr>
                            <m:sty m:val="p"/>
                          </m:rPr>
                          <a:rPr lang="en-US" sz="2000" i="0">
                            <a:latin typeface="Cambria Math" panose="02040503050406030204" pitchFamily="18" charset="0"/>
                            <a:cs typeface="Times New Roman" pitchFamily="18" charset="0"/>
                          </a:rPr>
                          <m:t>D</m:t>
                        </m:r>
                      </m:e>
                      <m:sub>
                        <m:r>
                          <m:rPr>
                            <m:sty m:val="p"/>
                          </m:rPr>
                          <a:rPr lang="en-US" sz="2000" i="0">
                            <a:latin typeface="Cambria Math" panose="02040503050406030204" pitchFamily="18" charset="0"/>
                            <a:cs typeface="Times New Roman" pitchFamily="18" charset="0"/>
                          </a:rPr>
                          <m:t>j</m:t>
                        </m:r>
                      </m:sub>
                    </m:sSub>
                  </m:oMath>
                </a14:m>
                <a:r>
                  <a:rPr lang="en-US" sz="2000" dirty="0">
                    <a:latin typeface="Times New Roman" panose="02020603050405020304" pitchFamily="18" charset="0"/>
                    <a:cs typeface="Times New Roman" panose="02020603050405020304" pitchFamily="18" charset="0"/>
                  </a:rPr>
                  <a:t>| for the </a:t>
                </a:r>
                <a:r>
                  <a:rPr lang="en-US" sz="2000" i="1" dirty="0">
                    <a:latin typeface="Times New Roman" panose="02020603050405020304" pitchFamily="18" charset="0"/>
                    <a:cs typeface="Times New Roman" panose="02020603050405020304" pitchFamily="18" charset="0"/>
                  </a:rPr>
                  <a:t>j</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column (i.e., the </a:t>
                </a:r>
                <a:r>
                  <a:rPr lang="en-US" sz="2000" i="1" dirty="0">
                    <a:latin typeface="Times New Roman" panose="02020603050405020304" pitchFamily="18" charset="0"/>
                    <a:cs typeface="Times New Roman" panose="02020603050405020304" pitchFamily="18" charset="0"/>
                  </a:rPr>
                  <a:t>j</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value of the attribute). Thus the split information is</a:t>
                </a:r>
              </a:p>
              <a:p>
                <a:pPr lvl="8" algn="just"/>
                <a:endParaRPr lang="en-US" sz="800" dirty="0">
                  <a:latin typeface="Times New Roman" panose="02020603050405020304" pitchFamily="18" charset="0"/>
                  <a:cs typeface="Times New Roman" panose="02020603050405020304" pitchFamily="18" charset="0"/>
                </a:endParaRPr>
              </a:p>
              <a:p>
                <a:pPr marL="393192" lvl="1" indent="0" algn="just">
                  <a:buNone/>
                </a:pPr>
                <a:r>
                  <a:rPr lang="en-US" sz="2000" dirty="0">
                    <a:cs typeface="Times New Roman" pitchFamily="18" charset="0"/>
                  </a:rPr>
                  <a:t>                            </a:t>
                </a:r>
                <a14:m>
                  <m:oMath xmlns:m="http://schemas.openxmlformats.org/officeDocument/2006/math">
                    <m:sSubSup>
                      <m:sSubSupPr>
                        <m:ctrlPr>
                          <a:rPr lang="en-US" sz="2000" i="1">
                            <a:latin typeface="Cambria Math" panose="02040503050406030204" pitchFamily="18" charset="0"/>
                            <a:cs typeface="Times New Roman" pitchFamily="18" charset="0"/>
                          </a:rPr>
                        </m:ctrlPr>
                      </m:sSubSupPr>
                      <m:e>
                        <m:r>
                          <a:rPr lang="en-US" sz="2000">
                            <a:latin typeface="Cambria Math" panose="02040503050406030204" pitchFamily="18" charset="0"/>
                            <a:cs typeface="Times New Roman" pitchFamily="18" charset="0"/>
                          </a:rPr>
                          <m:t>𝐸</m:t>
                        </m:r>
                      </m:e>
                      <m:sub>
                        <m:r>
                          <a:rPr lang="en-US" sz="2000">
                            <a:latin typeface="Cambria Math" panose="02040503050406030204" pitchFamily="18" charset="0"/>
                            <a:cs typeface="Times New Roman" pitchFamily="18" charset="0"/>
                          </a:rPr>
                          <m:t>𝐴</m:t>
                        </m:r>
                      </m:sub>
                      <m:sup>
                        <m:r>
                          <a:rPr lang="en-US" sz="2000">
                            <a:latin typeface="Cambria Math" panose="02040503050406030204" pitchFamily="18" charset="0"/>
                            <a:cs typeface="Times New Roman" pitchFamily="18" charset="0"/>
                          </a:rPr>
                          <m:t>∗</m:t>
                        </m:r>
                      </m:sup>
                    </m:sSubSup>
                  </m:oMath>
                </a14:m>
                <a:r>
                  <a:rPr lang="en-IN" sz="2000" dirty="0">
                    <a:latin typeface="Times New Roman" panose="02020603050405020304" pitchFamily="18" charset="0"/>
                    <a:cs typeface="Times New Roman" panose="02020603050405020304" pitchFamily="18" charset="0"/>
                  </a:rPr>
                  <a:t>(D) = </a:t>
                </a:r>
                <a14:m>
                  <m:oMath xmlns:m="http://schemas.openxmlformats.org/officeDocument/2006/math">
                    <m:r>
                      <a:rPr lang="en-US" sz="2000">
                        <a:latin typeface="Cambria Math" panose="02040503050406030204" pitchFamily="18" charset="0"/>
                        <a:cs typeface="Times New Roman" pitchFamily="18" charset="0"/>
                      </a:rPr>
                      <m:t>−</m:t>
                    </m:r>
                    <m:nary>
                      <m:naryPr>
                        <m:chr m:val="∑"/>
                        <m:ctrlPr>
                          <a:rPr lang="en-US" sz="2000" i="1">
                            <a:latin typeface="Cambria Math" panose="02040503050406030204" pitchFamily="18" charset="0"/>
                            <a:cs typeface="Times New Roman" pitchFamily="18" charset="0"/>
                          </a:rPr>
                        </m:ctrlPr>
                      </m:naryPr>
                      <m:sub>
                        <m:r>
                          <m:rPr>
                            <m:brk m:alnAt="23"/>
                          </m:rPr>
                          <a:rPr lang="en-US" sz="2000">
                            <a:latin typeface="Cambria Math" panose="02040503050406030204" pitchFamily="18" charset="0"/>
                            <a:cs typeface="Times New Roman" pitchFamily="18" charset="0"/>
                          </a:rPr>
                          <m:t>𝑗</m:t>
                        </m:r>
                        <m:r>
                          <a:rPr lang="en-US" sz="2000">
                            <a:latin typeface="Cambria Math" panose="02040503050406030204" pitchFamily="18" charset="0"/>
                            <a:cs typeface="Times New Roman" pitchFamily="18" charset="0"/>
                          </a:rPr>
                          <m:t>=1</m:t>
                        </m:r>
                      </m:sub>
                      <m:sup>
                        <m:r>
                          <m:rPr>
                            <m:sty m:val="p"/>
                          </m:rPr>
                          <a:rPr lang="en-US" sz="2000" b="0" i="0" smtClean="0">
                            <a:latin typeface="Cambria Math"/>
                            <a:cs typeface="Times New Roman" pitchFamily="18" charset="0"/>
                          </a:rPr>
                          <m:t>m</m:t>
                        </m:r>
                      </m:sup>
                      <m:e>
                        <m:f>
                          <m:fPr>
                            <m:ctrlPr>
                              <a:rPr lang="en-US" sz="2000" i="1">
                                <a:latin typeface="Cambria Math" panose="02040503050406030204" pitchFamily="18" charset="0"/>
                                <a:cs typeface="Times New Roman" pitchFamily="18" charset="0"/>
                              </a:rPr>
                            </m:ctrlPr>
                          </m:fPr>
                          <m:num>
                            <m:sSub>
                              <m:sSubPr>
                                <m:ctrlPr>
                                  <a:rPr lang="en-US" sz="2000" i="1">
                                    <a:latin typeface="Cambria Math" panose="02040503050406030204" pitchFamily="18" charset="0"/>
                                    <a:cs typeface="Times New Roman" pitchFamily="18" charset="0"/>
                                  </a:rPr>
                                </m:ctrlPr>
                              </m:sSubPr>
                              <m:e>
                                <m:r>
                                  <a:rPr lang="en-US" sz="2000">
                                    <a:latin typeface="Cambria Math" panose="02040503050406030204" pitchFamily="18" charset="0"/>
                                    <a:cs typeface="Times New Roman" pitchFamily="18" charset="0"/>
                                  </a:rPr>
                                  <m:t>𝑠</m:t>
                                </m:r>
                              </m:e>
                              <m:sub>
                                <m:r>
                                  <a:rPr lang="en-US" sz="2000">
                                    <a:latin typeface="Cambria Math" panose="02040503050406030204" pitchFamily="18" charset="0"/>
                                    <a:cs typeface="Times New Roman" pitchFamily="18" charset="0"/>
                                  </a:rPr>
                                  <m:t>𝑗</m:t>
                                </m:r>
                              </m:sub>
                            </m:sSub>
                          </m:num>
                          <m:den>
                            <m:r>
                              <m:rPr>
                                <m:nor/>
                              </m:rPr>
                              <a:rPr lang="en-US" sz="2000" dirty="0">
                                <a:latin typeface="Times New Roman" panose="02020603050405020304" pitchFamily="18" charset="0"/>
                                <a:cs typeface="Times New Roman" panose="02020603050405020304" pitchFamily="18" charset="0"/>
                              </a:rPr>
                              <m:t>|</m:t>
                            </m:r>
                            <m:r>
                              <m:rPr>
                                <m:nor/>
                              </m:rPr>
                              <a:rPr lang="en-US" sz="2000" dirty="0">
                                <a:latin typeface="Times New Roman" panose="02020603050405020304" pitchFamily="18" charset="0"/>
                                <a:cs typeface="Times New Roman" panose="02020603050405020304" pitchFamily="18" charset="0"/>
                              </a:rPr>
                              <m:t>D</m:t>
                            </m:r>
                            <m:r>
                              <m:rPr>
                                <m:nor/>
                              </m:rPr>
                              <a:rPr lang="en-US" sz="2000" dirty="0">
                                <a:latin typeface="Times New Roman" panose="02020603050405020304" pitchFamily="18" charset="0"/>
                                <a:cs typeface="Times New Roman" panose="02020603050405020304" pitchFamily="18" charset="0"/>
                              </a:rPr>
                              <m:t>|</m:t>
                            </m:r>
                          </m:den>
                        </m:f>
                      </m:e>
                    </m:nary>
                    <m:sSub>
                      <m:sSubPr>
                        <m:ctrlPr>
                          <a:rPr lang="en-US" sz="2000" i="1">
                            <a:latin typeface="Cambria Math" panose="02040503050406030204" pitchFamily="18" charset="0"/>
                            <a:cs typeface="Times New Roman" pitchFamily="18" charset="0"/>
                          </a:rPr>
                        </m:ctrlPr>
                      </m:sSubPr>
                      <m:e>
                        <m:r>
                          <a:rPr lang="en-US" sz="2000">
                            <a:latin typeface="Cambria Math" panose="02040503050406030204" pitchFamily="18" charset="0"/>
                            <a:cs typeface="Times New Roman" pitchFamily="18" charset="0"/>
                          </a:rPr>
                          <m:t>𝑙𝑜𝑔</m:t>
                        </m:r>
                      </m:e>
                      <m:sub>
                        <m:r>
                          <a:rPr lang="en-US" sz="2000">
                            <a:latin typeface="Cambria Math" panose="02040503050406030204" pitchFamily="18" charset="0"/>
                            <a:cs typeface="Times New Roman" pitchFamily="18" charset="0"/>
                          </a:rPr>
                          <m:t>2</m:t>
                        </m:r>
                      </m:sub>
                    </m:sSub>
                    <m:f>
                      <m:fPr>
                        <m:ctrlPr>
                          <a:rPr lang="en-US" sz="2000" i="1">
                            <a:latin typeface="Cambria Math" panose="02040503050406030204" pitchFamily="18" charset="0"/>
                            <a:cs typeface="Times New Roman" pitchFamily="18" charset="0"/>
                          </a:rPr>
                        </m:ctrlPr>
                      </m:fPr>
                      <m:num>
                        <m:sSub>
                          <m:sSubPr>
                            <m:ctrlPr>
                              <a:rPr lang="en-US" sz="2000" i="1">
                                <a:latin typeface="Cambria Math" panose="02040503050406030204" pitchFamily="18" charset="0"/>
                                <a:cs typeface="Times New Roman" pitchFamily="18" charset="0"/>
                              </a:rPr>
                            </m:ctrlPr>
                          </m:sSubPr>
                          <m:e>
                            <m:r>
                              <a:rPr lang="en-US" sz="2000">
                                <a:latin typeface="Cambria Math" panose="02040503050406030204" pitchFamily="18" charset="0"/>
                                <a:cs typeface="Times New Roman" pitchFamily="18" charset="0"/>
                              </a:rPr>
                              <m:t>𝑠</m:t>
                            </m:r>
                          </m:e>
                          <m:sub>
                            <m:r>
                              <a:rPr lang="en-US" sz="2000">
                                <a:latin typeface="Cambria Math" panose="02040503050406030204" pitchFamily="18" charset="0"/>
                                <a:cs typeface="Times New Roman" pitchFamily="18" charset="0"/>
                              </a:rPr>
                              <m:t>𝑗</m:t>
                            </m:r>
                          </m:sub>
                        </m:sSub>
                      </m:num>
                      <m:den>
                        <m:r>
                          <a:rPr lang="en-US" sz="2000">
                            <a:latin typeface="Cambria Math" panose="02040503050406030204" pitchFamily="18" charset="0"/>
                            <a:cs typeface="Times New Roman" pitchFamily="18" charset="0"/>
                          </a:rPr>
                          <m:t>|</m:t>
                        </m:r>
                        <m:r>
                          <a:rPr lang="en-US" sz="2000">
                            <a:latin typeface="Cambria Math" panose="02040503050406030204" pitchFamily="18" charset="0"/>
                            <a:cs typeface="Times New Roman" pitchFamily="18" charset="0"/>
                          </a:rPr>
                          <m:t>𝐷</m:t>
                        </m:r>
                        <m:r>
                          <a:rPr lang="en-US" sz="2000">
                            <a:latin typeface="Cambria Math" panose="02040503050406030204" pitchFamily="18" charset="0"/>
                            <a:cs typeface="Times New Roman" pitchFamily="18" charset="0"/>
                          </a:rPr>
                          <m:t>|</m:t>
                        </m:r>
                      </m:den>
                    </m:f>
                  </m:oMath>
                </a14:m>
                <a:endParaRPr lang="en-US" sz="2000" dirty="0">
                  <a:latin typeface="Times New Roman" panose="02020603050405020304" pitchFamily="18" charset="0"/>
                  <a:cs typeface="Times New Roman" panose="02020603050405020304" pitchFamily="18" charset="0"/>
                </a:endParaRPr>
              </a:p>
              <a:p>
                <a:pPr lvl="4" algn="just"/>
                <a:endParaRPr lang="en-US" sz="1600" dirty="0">
                  <a:latin typeface="Times New Roman" panose="02020603050405020304" pitchFamily="18" charset="0"/>
                  <a:cs typeface="Times New Roman" panose="02020603050405020304" pitchFamily="18" charset="0"/>
                </a:endParaRPr>
              </a:p>
              <a:p>
                <a:pPr marL="393192" lvl="1" indent="0" algn="just">
                  <a:buNone/>
                </a:pPr>
                <a:r>
                  <a:rPr lang="en-US" sz="2000" dirty="0">
                    <a:latin typeface="Times New Roman" panose="02020603050405020304" pitchFamily="18" charset="0"/>
                    <a:cs typeface="Times New Roman" panose="02020603050405020304" pitchFamily="18" charset="0"/>
                  </a:rPr>
                  <a:t>If there are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-columns in the frequency table.</a:t>
                </a:r>
              </a:p>
              <a:p>
                <a:pPr marL="393192" lvl="1"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2200" b="1" dirty="0">
                    <a:solidFill>
                      <a:srgbClr val="CC3300"/>
                    </a:solidFill>
                    <a:latin typeface="Times New Roman" panose="02020603050405020304" pitchFamily="18" charset="0"/>
                    <a:cs typeface="Times New Roman" panose="02020603050405020304" pitchFamily="18" charset="0"/>
                  </a:rPr>
                  <a:t>Practice: </a:t>
                </a:r>
              </a:p>
              <a:p>
                <a:pPr marL="0" indent="0" algn="just">
                  <a:buNone/>
                </a:pPr>
                <a:r>
                  <a:rPr lang="en-US" sz="2200" dirty="0">
                    <a:solidFill>
                      <a:srgbClr val="CC3300"/>
                    </a:solidFill>
                    <a:latin typeface="Times New Roman" panose="02020603050405020304" pitchFamily="18" charset="0"/>
                    <a:cs typeface="Times New Roman" panose="02020603050405020304" pitchFamily="18" charset="0"/>
                  </a:rPr>
                  <a:t>Using Gain ratio as the measurement of splitting attributes, draw the decision trees for OPTH and EMP data sets. Give calculation of gain ratio at each node.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8" y="1515721"/>
                <a:ext cx="8425339" cy="5057201"/>
              </a:xfrm>
              <a:blipFill rotWithShape="1">
                <a:blip r:embed="rId3"/>
                <a:stretch>
                  <a:fillRect l="-796" t="-1689" r="-724" b="-2292"/>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111</a:t>
            </a:fld>
            <a:endParaRPr lang="en-IN" dirty="0">
              <a:solidFill>
                <a:srgbClr val="04617B">
                  <a:shade val="90000"/>
                </a:srgbClr>
              </a:solidFill>
            </a:endParaRPr>
          </a:p>
        </p:txBody>
      </p:sp>
    </p:spTree>
    <p:extLst>
      <p:ext uri="{BB962C8B-B14F-4D97-AF65-F5344CB8AC3E}">
        <p14:creationId xmlns:p14="http://schemas.microsoft.com/office/powerpoint/2010/main" val="37451887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396" y="499693"/>
            <a:ext cx="9157092" cy="522284"/>
          </a:xfrm>
        </p:spPr>
        <p:txBody>
          <a:bodyPr>
            <a:noAutofit/>
          </a:bodyPr>
          <a:lstStyle/>
          <a:p>
            <a:r>
              <a:rPr lang="en-US" sz="3600" dirty="0">
                <a:solidFill>
                  <a:srgbClr val="A50021"/>
                </a:solidFill>
                <a:latin typeface="Times New Roman" pitchFamily="18" charset="0"/>
                <a:cs typeface="Times New Roman" pitchFamily="18" charset="0"/>
              </a:rPr>
              <a:t>Summary of Decision Tree Induction Algorithms</a:t>
            </a:r>
          </a:p>
        </p:txBody>
      </p:sp>
      <p:sp>
        <p:nvSpPr>
          <p:cNvPr id="3" name="Content Placeholder 2"/>
          <p:cNvSpPr>
            <a:spLocks noGrp="1"/>
          </p:cNvSpPr>
          <p:nvPr>
            <p:ph idx="1"/>
          </p:nvPr>
        </p:nvSpPr>
        <p:spPr>
          <a:xfrm>
            <a:off x="425052" y="1322294"/>
            <a:ext cx="8425339" cy="4626684"/>
          </a:xfrm>
        </p:spPr>
        <p:txBody>
          <a:bodyPr>
            <a:noAutofit/>
          </a:bodyPr>
          <a:lstStyle/>
          <a:p>
            <a:pPr algn="just"/>
            <a:r>
              <a:rPr lang="en-US" sz="2000" dirty="0">
                <a:latin typeface="Times New Roman" panose="02020603050405020304" pitchFamily="18" charset="0"/>
                <a:cs typeface="Times New Roman" panose="02020603050405020304" pitchFamily="18" charset="0"/>
              </a:rPr>
              <a:t>We have learned the building of a decision tree given a training data. </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The decision tree is then used to classify a test data. </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For a given training data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the important task is to build the decision tree so that:</a:t>
            </a:r>
          </a:p>
          <a:p>
            <a:pPr lvl="1"/>
            <a:r>
              <a:rPr lang="en-US" sz="1800" dirty="0">
                <a:latin typeface="Times New Roman" panose="02020603050405020304" pitchFamily="18" charset="0"/>
                <a:cs typeface="Times New Roman" panose="02020603050405020304" pitchFamily="18" charset="0"/>
              </a:rPr>
              <a:t>All test data can be classified accurately</a:t>
            </a:r>
          </a:p>
          <a:p>
            <a:pPr lvl="8"/>
            <a:endParaRPr lang="en-US" sz="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The tree is balanced and with as minimum depth as possible, thus the classification can be done at a faster rate.</a:t>
            </a:r>
          </a:p>
          <a:p>
            <a:pPr lvl="8"/>
            <a:endParaRPr lang="en-US" sz="1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order to build a decision tree, several algorithms have been proposed. These algorithms differ from the chosen splitting criteria, so that they satisfy the above mentioned objectives as well as the decision tree can be induced with minimum time complexity. We have studied three decision tree induction algorithms namely ID3, CART and C4.5. A summary of these three algorithms is presented in the following table.</a:t>
            </a: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112</a:t>
            </a:fld>
            <a:endParaRPr lang="en-IN" dirty="0">
              <a:solidFill>
                <a:srgbClr val="04617B">
                  <a:shade val="90000"/>
                </a:srgbClr>
              </a:solidFill>
            </a:endParaRPr>
          </a:p>
        </p:txBody>
      </p:sp>
    </p:spTree>
    <p:extLst>
      <p:ext uri="{BB962C8B-B14F-4D97-AF65-F5344CB8AC3E}">
        <p14:creationId xmlns:p14="http://schemas.microsoft.com/office/powerpoint/2010/main" val="11430097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340442"/>
            <a:ext cx="8425339" cy="501257"/>
          </a:xfrm>
        </p:spPr>
        <p:txBody>
          <a:bodyPr>
            <a:normAutofit fontScale="90000"/>
          </a:bodyPr>
          <a:lstStyle/>
          <a:p>
            <a:r>
              <a:rPr lang="en-US" sz="3200" dirty="0">
                <a:solidFill>
                  <a:srgbClr val="A50021"/>
                </a:solidFill>
                <a:latin typeface="Times New Roman" pitchFamily="18" charset="0"/>
                <a:cs typeface="Times New Roman" pitchFamily="18" charset="0"/>
              </a:rPr>
              <a:t>Table 11.6</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2842172981"/>
                  </p:ext>
                </p:extLst>
              </p:nvPr>
            </p:nvGraphicFramePr>
            <p:xfrm>
              <a:off x="878053" y="1017856"/>
              <a:ext cx="7605423" cy="5505831"/>
            </p:xfrm>
            <a:graphic>
              <a:graphicData uri="http://schemas.openxmlformats.org/drawingml/2006/table">
                <a:tbl>
                  <a:tblPr firstRow="1" bandRow="1">
                    <a:tableStyleId>{2D5ABB26-0587-4C30-8999-92F81FD0307C}</a:tableStyleId>
                  </a:tblPr>
                  <a:tblGrid>
                    <a:gridCol w="1692997">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gridCol w="2826326">
                      <a:extLst>
                        <a:ext uri="{9D8B030D-6E8A-4147-A177-3AD203B41FA5}">
                          <a16:colId xmlns:a16="http://schemas.microsoft.com/office/drawing/2014/main" val="20002"/>
                        </a:ext>
                      </a:extLst>
                    </a:gridCol>
                  </a:tblGrid>
                  <a:tr h="370840">
                    <a:tc>
                      <a:txBody>
                        <a:bodyPr/>
                        <a:lstStyle/>
                        <a:p>
                          <a:pPr algn="ctr"/>
                          <a:r>
                            <a:rPr lang="en-US" b="1" dirty="0">
                              <a:latin typeface="Times New Roman" panose="02020603050405020304" pitchFamily="18" charset="0"/>
                              <a:cs typeface="Times New Roman" panose="02020603050405020304" pitchFamily="18" charset="0"/>
                            </a:rPr>
                            <a:t>Algorithm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anose="02020603050405020304" pitchFamily="18" charset="0"/>
                              <a:cs typeface="Times New Roman" panose="02020603050405020304" pitchFamily="18" charset="0"/>
                            </a:rPr>
                            <a:t>Splitting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anose="02020603050405020304" pitchFamily="18" charset="0"/>
                              <a:cs typeface="Times New Roman" panose="02020603050405020304" pitchFamily="18" charset="0"/>
                            </a:rPr>
                            <a:t>Remark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b="1" dirty="0">
                              <a:solidFill>
                                <a:srgbClr val="0B5ED7"/>
                              </a:solidFill>
                              <a:latin typeface="Times New Roman" panose="02020603050405020304" pitchFamily="18" charset="0"/>
                              <a:cs typeface="Times New Roman" panose="02020603050405020304" pitchFamily="18" charset="0"/>
                            </a:rPr>
                            <a:t>ID3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b="1" u="none" dirty="0">
                              <a:solidFill>
                                <a:srgbClr val="0B5ED7"/>
                              </a:solidFill>
                              <a:latin typeface="Times New Roman" panose="02020603050405020304" pitchFamily="18" charset="0"/>
                              <a:cs typeface="Times New Roman" panose="02020603050405020304" pitchFamily="18" charset="0"/>
                            </a:rPr>
                            <a:t>Information Gain</a:t>
                          </a:r>
                        </a:p>
                        <a:p>
                          <a:pPr marL="0" indent="0">
                            <a:buFont typeface="Arial" panose="020B0604020202020204" pitchFamily="34" charset="0"/>
                            <a:buNone/>
                          </a:pPr>
                          <a14:m>
                            <m:oMath xmlns:m="http://schemas.openxmlformats.org/officeDocument/2006/math">
                              <m:r>
                                <a:rPr lang="en-US" i="1" u="none" smtClean="0">
                                  <a:latin typeface="Cambria Math" panose="02040503050406030204" pitchFamily="18" charset="0"/>
                                  <a:ea typeface="Cambria Math" panose="02040503050406030204" pitchFamily="18" charset="0"/>
                                </a:rPr>
                                <m:t>𝛼</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𝐸</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 </m:t>
                              </m:r>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𝐸</m:t>
                                  </m:r>
                                </m:e>
                                <m:sub>
                                  <m:r>
                                    <a:rPr lang="en-US" b="0" i="1" u="none" smtClean="0">
                                      <a:latin typeface="Cambria Math" panose="02040503050406030204" pitchFamily="18" charset="0"/>
                                      <a:ea typeface="Cambria Math" panose="02040503050406030204" pitchFamily="18" charset="0"/>
                                    </a:rPr>
                                    <m:t>𝐴</m:t>
                                  </m:r>
                                </m:sub>
                              </m:sSub>
                            </m:oMath>
                          </a14:m>
                          <a:r>
                            <a:rPr lang="en-US" u="none" dirty="0">
                              <a:latin typeface="Times New Roman" panose="02020603050405020304" pitchFamily="18" charset="0"/>
                              <a:cs typeface="Times New Roman" panose="02020603050405020304" pitchFamily="18" charset="0"/>
                            </a:rPr>
                            <a:t>(D)</a:t>
                          </a:r>
                        </a:p>
                        <a:p>
                          <a:pPr marL="0" indent="0">
                            <a:buFont typeface="Arial" panose="020B0604020202020204" pitchFamily="34" charset="0"/>
                            <a:buNone/>
                          </a:pPr>
                          <a:r>
                            <a:rPr lang="en-US" u="none" dirty="0">
                              <a:latin typeface="Times New Roman" panose="02020603050405020304" pitchFamily="18" charset="0"/>
                              <a:cs typeface="Times New Roman" panose="02020603050405020304" pitchFamily="18" charset="0"/>
                            </a:rPr>
                            <a:t>Where</a:t>
                          </a:r>
                        </a:p>
                        <a:p>
                          <a:pPr marL="0" indent="0" algn="just">
                            <a:buFont typeface="Arial" panose="020B0604020202020204" pitchFamily="34" charset="0"/>
                            <a:buNone/>
                          </a:pPr>
                          <a14:m>
                            <m:oMath xmlns:m="http://schemas.openxmlformats.org/officeDocument/2006/math">
                              <m:r>
                                <a:rPr lang="en-US" b="0" i="1" u="none" smtClean="0">
                                  <a:latin typeface="Cambria Math" panose="02040503050406030204" pitchFamily="18" charset="0"/>
                                  <a:ea typeface="Cambria Math" panose="02040503050406030204" pitchFamily="18" charset="0"/>
                                </a:rPr>
                                <m:t>𝐸</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oMath>
                          </a14:m>
                          <a:r>
                            <a:rPr lang="en-US" u="none" dirty="0">
                              <a:latin typeface="Times New Roman" panose="02020603050405020304" pitchFamily="18" charset="0"/>
                              <a:cs typeface="Times New Roman" panose="02020603050405020304" pitchFamily="18" charset="0"/>
                            </a:rPr>
                            <a:t> = Entropy of </a:t>
                          </a:r>
                          <a:r>
                            <a:rPr lang="en-US" i="1" u="none" dirty="0">
                              <a:latin typeface="Times New Roman" panose="02020603050405020304" pitchFamily="18" charset="0"/>
                              <a:cs typeface="Times New Roman" panose="02020603050405020304" pitchFamily="18" charset="0"/>
                            </a:rPr>
                            <a:t>D</a:t>
                          </a:r>
                          <a:r>
                            <a:rPr lang="en-US" u="none" dirty="0">
                              <a:latin typeface="Times New Roman" panose="02020603050405020304" pitchFamily="18" charset="0"/>
                              <a:cs typeface="Times New Roman" panose="02020603050405020304" pitchFamily="18" charset="0"/>
                            </a:rPr>
                            <a:t> (a measure of uncertainty) = </a:t>
                          </a:r>
                          <a14:m>
                            <m:oMath xmlns:m="http://schemas.openxmlformats.org/officeDocument/2006/math">
                              <m:r>
                                <a:rPr lang="en-US" i="1" u="none" smtClean="0">
                                  <a:latin typeface="Cambria Math" panose="02040503050406030204" pitchFamily="18" charset="0"/>
                                  <a:ea typeface="Cambria Math" panose="02040503050406030204" pitchFamily="18" charset="0"/>
                                </a:rPr>
                                <m:t>−</m:t>
                              </m:r>
                              <m:nary>
                                <m:naryPr>
                                  <m:chr m:val="∑"/>
                                  <m:ctrlPr>
                                    <a:rPr lang="en-US" i="1" u="none" smtClean="0">
                                      <a:latin typeface="Cambria Math" panose="02040503050406030204" pitchFamily="18" charset="0"/>
                                    </a:rPr>
                                  </m:ctrlPr>
                                </m:naryPr>
                                <m:sub>
                                  <m:r>
                                    <m:rPr>
                                      <m:brk m:alnAt="23"/>
                                    </m:rPr>
                                    <a:rPr lang="en-US" b="0" i="1" u="none" smtClean="0">
                                      <a:latin typeface="Cambria Math" panose="02040503050406030204" pitchFamily="18" charset="0"/>
                                    </a:rPr>
                                    <m:t>𝑖</m:t>
                                  </m:r>
                                  <m:r>
                                    <a:rPr lang="en-US" b="0" i="1" u="none" smtClean="0">
                                      <a:latin typeface="Cambria Math" panose="02040503050406030204" pitchFamily="18" charset="0"/>
                                    </a:rPr>
                                    <m:t>=1</m:t>
                                  </m:r>
                                </m:sub>
                                <m:sup>
                                  <m:r>
                                    <a:rPr lang="en-US" b="0" i="1" u="none" smtClean="0">
                                      <a:latin typeface="Cambria Math"/>
                                    </a:rPr>
                                    <m:t>𝑘</m:t>
                                  </m:r>
                                </m:sup>
                                <m:e>
                                  <m:sSub>
                                    <m:sSubPr>
                                      <m:ctrlPr>
                                        <a:rPr lang="en-US" i="1" u="none" smtClean="0">
                                          <a:latin typeface="Cambria Math" panose="02040503050406030204" pitchFamily="18" charset="0"/>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e>
                              </m:nary>
                              <m:sSub>
                                <m:sSubPr>
                                  <m:ctrlPr>
                                    <a:rPr lang="en-US" i="1" u="none" smtClean="0">
                                      <a:latin typeface="Cambria Math" panose="02040503050406030204" pitchFamily="18" charset="0"/>
                                    </a:rPr>
                                  </m:ctrlPr>
                                </m:sSubPr>
                                <m:e>
                                  <m:r>
                                    <m:rPr>
                                      <m:nor/>
                                    </m:rPr>
                                    <a:rPr lang="en-US" u="none" dirty="0" smtClean="0">
                                      <a:latin typeface="Times New Roman" panose="02020603050405020304" pitchFamily="18" charset="0"/>
                                      <a:cs typeface="Times New Roman" panose="02020603050405020304" pitchFamily="18" charset="0"/>
                                    </a:rPr>
                                    <m:t>log</m:t>
                                  </m:r>
                                  <m:r>
                                    <m:rPr>
                                      <m:nor/>
                                    </m:rPr>
                                    <a:rPr lang="en-US" u="none" dirty="0" smtClean="0">
                                      <a:latin typeface="Times New Roman" panose="02020603050405020304" pitchFamily="18" charset="0"/>
                                      <a:cs typeface="Times New Roman" panose="02020603050405020304" pitchFamily="18" charset="0"/>
                                    </a:rPr>
                                    <m:t> </m:t>
                                  </m:r>
                                </m:e>
                                <m:sub>
                                  <m:r>
                                    <a:rPr lang="en-US" b="0" i="1" u="none" smtClean="0">
                                      <a:latin typeface="Cambria Math" panose="02040503050406030204" pitchFamily="18" charset="0"/>
                                    </a:rPr>
                                    <m:t>2</m:t>
                                  </m:r>
                                </m:sub>
                              </m:sSub>
                              <m:sSub>
                                <m:sSubPr>
                                  <m:ctrlPr>
                                    <a:rPr lang="en-US" i="1" u="none" smtClean="0">
                                      <a:latin typeface="Cambria Math" panose="02040503050406030204" pitchFamily="18" charset="0"/>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oMath>
                          </a14:m>
                          <a:endParaRPr lang="en-US" u="none" dirty="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r>
                            <a:rPr lang="en-US" u="none" dirty="0">
                              <a:latin typeface="Times New Roman" panose="02020603050405020304" pitchFamily="18" charset="0"/>
                              <a:cs typeface="Times New Roman" panose="02020603050405020304" pitchFamily="18" charset="0"/>
                            </a:rPr>
                            <a:t>where </a:t>
                          </a:r>
                          <a:r>
                            <a:rPr lang="en-US" i="1" u="none" dirty="0">
                              <a:latin typeface="Times New Roman" panose="02020603050405020304" pitchFamily="18" charset="0"/>
                              <a:cs typeface="Times New Roman" panose="02020603050405020304" pitchFamily="18" charset="0"/>
                            </a:rPr>
                            <a:t>D </a:t>
                          </a:r>
                          <a:r>
                            <a:rPr lang="en-US" i="0" u="none" dirty="0">
                              <a:latin typeface="Times New Roman" panose="02020603050405020304" pitchFamily="18" charset="0"/>
                              <a:cs typeface="Times New Roman" panose="02020603050405020304" pitchFamily="18" charset="0"/>
                            </a:rPr>
                            <a:t>is with set of </a:t>
                          </a:r>
                          <a:r>
                            <a:rPr lang="en-US" i="1" u="none" dirty="0">
                              <a:latin typeface="Times New Roman" panose="02020603050405020304" pitchFamily="18" charset="0"/>
                              <a:cs typeface="Times New Roman" panose="02020603050405020304" pitchFamily="18" charset="0"/>
                            </a:rPr>
                            <a:t>k </a:t>
                          </a:r>
                          <a:r>
                            <a:rPr lang="en-US" i="0" u="none" dirty="0">
                              <a:latin typeface="Times New Roman" panose="02020603050405020304" pitchFamily="18" charset="0"/>
                              <a:cs typeface="Times New Roman" panose="02020603050405020304" pitchFamily="18" charset="0"/>
                            </a:rPr>
                            <a:t>classes </a:t>
                          </a:r>
                          <a14:m>
                            <m:oMath xmlns:m="http://schemas.openxmlformats.org/officeDocument/2006/math">
                              <m:sSub>
                                <m:sSubPr>
                                  <m:ctrlPr>
                                    <a:rPr lang="en-US" sz="1800" i="1" smtClean="0">
                                      <a:latin typeface="Cambria Math" panose="02040503050406030204" pitchFamily="18" charset="0"/>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1</m:t>
                                  </m:r>
                                </m:sub>
                              </m:sSub>
                            </m:oMath>
                          </a14:m>
                          <a:r>
                            <a:rPr lang="en-US" i="1" u="none"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smtClean="0">
                                      <a:latin typeface="Cambria Math" panose="02040503050406030204" pitchFamily="18" charset="0"/>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2</m:t>
                                  </m:r>
                                </m:sub>
                              </m:sSub>
                            </m:oMath>
                          </a14:m>
                          <a:r>
                            <a:rPr lang="en-US" i="1" u="none" dirty="0">
                              <a:latin typeface="Times New Roman" panose="02020603050405020304" pitchFamily="18" charset="0"/>
                              <a:cs typeface="Times New Roman" panose="02020603050405020304" pitchFamily="18" charset="0"/>
                            </a:rPr>
                            <a:t>, … , </a:t>
                          </a:r>
                          <a14:m>
                            <m:oMath xmlns:m="http://schemas.openxmlformats.org/officeDocument/2006/math">
                              <m:sSub>
                                <m:sSubPr>
                                  <m:ctrlPr>
                                    <a:rPr lang="en-US" sz="1800" i="1" smtClean="0">
                                      <a:latin typeface="Cambria Math" panose="02040503050406030204" pitchFamily="18" charset="0"/>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𝑘</m:t>
                                  </m:r>
                                </m:sub>
                              </m:sSub>
                            </m:oMath>
                          </a14:m>
                          <a:r>
                            <a:rPr lang="en-US" i="1" u="none" dirty="0">
                              <a:latin typeface="Times New Roman" panose="02020603050405020304" pitchFamily="18" charset="0"/>
                              <a:cs typeface="Times New Roman" panose="02020603050405020304" pitchFamily="18" charset="0"/>
                            </a:rPr>
                            <a:t> </a:t>
                          </a:r>
                          <a:r>
                            <a:rPr lang="en-US" i="0" u="none"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i="1" u="none" smtClean="0">
                                      <a:latin typeface="Cambria Math" panose="02040503050406030204" pitchFamily="18" charset="0"/>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oMath>
                          </a14:m>
                          <a:r>
                            <a:rPr lang="en-US" i="1" u="none"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panose="02040503050406030204" pitchFamily="18" charset="0"/>
                                    </a:rPr>
                                  </m:ctrlPr>
                                </m:fPr>
                                <m:num>
                                  <m:r>
                                    <a:rPr lang="en-US" b="0" i="1" u="none" smtClean="0">
                                      <a:latin typeface="Cambria Math" panose="02040503050406030204" pitchFamily="18" charset="0"/>
                                    </a:rPr>
                                    <m:t>|</m:t>
                                  </m:r>
                                  <m:sSub>
                                    <m:sSubPr>
                                      <m:ctrlPr>
                                        <a:rPr lang="en-US" b="0" i="1" u="none" smtClean="0">
                                          <a:latin typeface="Cambria Math" panose="02040503050406030204" pitchFamily="18" charset="0"/>
                                        </a:rPr>
                                      </m:ctrlPr>
                                    </m:sSubPr>
                                    <m:e>
                                      <m:r>
                                        <a:rPr lang="en-US" b="0" i="1" u="none" smtClean="0">
                                          <a:latin typeface="Cambria Math" panose="02040503050406030204" pitchFamily="18" charset="0"/>
                                        </a:rPr>
                                        <m:t>𝐶</m:t>
                                      </m:r>
                                    </m:e>
                                    <m:sub>
                                      <m:r>
                                        <a:rPr lang="en-US" b="0" i="1" u="none" smtClean="0">
                                          <a:latin typeface="Cambria Math" panose="02040503050406030204" pitchFamily="18" charset="0"/>
                                        </a:rPr>
                                        <m:t>𝑖</m:t>
                                      </m:r>
                                      <m:r>
                                        <a:rPr lang="en-US" b="0" i="1" u="none" smtClean="0">
                                          <a:latin typeface="Cambria Math" panose="02040503050406030204" pitchFamily="18" charset="0"/>
                                        </a:rPr>
                                        <m:t>,</m:t>
                                      </m:r>
                                      <m:r>
                                        <a:rPr lang="en-US" b="0" i="1" u="none" smtClean="0">
                                          <a:latin typeface="Cambria Math" panose="02040503050406030204" pitchFamily="18" charset="0"/>
                                        </a:rPr>
                                        <m:t>𝐷</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oMath>
                          </a14:m>
                          <a:r>
                            <a:rPr lang="en-US" i="1" u="none" dirty="0">
                              <a:latin typeface="Times New Roman" panose="02020603050405020304" pitchFamily="18" charset="0"/>
                              <a:cs typeface="Times New Roman" panose="02020603050405020304" pitchFamily="18" charset="0"/>
                            </a:rPr>
                            <a:t> </a:t>
                          </a:r>
                          <a:r>
                            <a:rPr lang="en-US" i="0" u="none" dirty="0">
                              <a:latin typeface="Times New Roman" panose="02020603050405020304" pitchFamily="18" charset="0"/>
                              <a:cs typeface="Times New Roman" panose="02020603050405020304" pitchFamily="18" charset="0"/>
                            </a:rPr>
                            <a:t>;</a:t>
                          </a:r>
                          <a:r>
                            <a:rPr lang="en-US" i="1" u="none" dirty="0">
                              <a:latin typeface="Times New Roman" panose="02020603050405020304" pitchFamily="18" charset="0"/>
                              <a:cs typeface="Times New Roman" panose="02020603050405020304" pitchFamily="18" charset="0"/>
                            </a:rPr>
                            <a:t> </a:t>
                          </a:r>
                          <a:r>
                            <a:rPr lang="en-US" i="0" u="none" dirty="0">
                              <a:latin typeface="Times New Roman" panose="02020603050405020304" pitchFamily="18" charset="0"/>
                              <a:cs typeface="Times New Roman" panose="02020603050405020304" pitchFamily="18" charset="0"/>
                            </a:rPr>
                            <a:t>Here,</a:t>
                          </a:r>
                          <a:r>
                            <a:rPr lang="en-US" b="0" u="none"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b="0" i="1" u="none" smtClean="0">
                                      <a:latin typeface="Cambria Math" panose="02040503050406030204" pitchFamily="18" charset="0"/>
                                    </a:rPr>
                                  </m:ctrlPr>
                                </m:sSubPr>
                                <m:e>
                                  <m:r>
                                    <a:rPr lang="en-US" b="0" i="1" u="none" smtClean="0">
                                      <a:latin typeface="Cambria Math" panose="02040503050406030204" pitchFamily="18" charset="0"/>
                                    </a:rPr>
                                    <m:t>𝐶</m:t>
                                  </m:r>
                                </m:e>
                                <m:sub>
                                  <m:r>
                                    <a:rPr lang="en-US" b="0" i="1" u="none" smtClean="0">
                                      <a:latin typeface="Cambria Math" panose="02040503050406030204" pitchFamily="18" charset="0"/>
                                    </a:rPr>
                                    <m:t>𝑖</m:t>
                                  </m:r>
                                  <m:r>
                                    <a:rPr lang="en-US" b="0" i="1" u="none" smtClean="0">
                                      <a:latin typeface="Cambria Math" panose="02040503050406030204" pitchFamily="18" charset="0"/>
                                    </a:rPr>
                                    <m:t>,</m:t>
                                  </m:r>
                                  <m:r>
                                    <a:rPr lang="en-US" b="0" i="1" u="none" smtClean="0">
                                      <a:latin typeface="Cambria Math" panose="02040503050406030204" pitchFamily="18" charset="0"/>
                                    </a:rPr>
                                    <m:t>𝐷</m:t>
                                  </m:r>
                                </m:sub>
                              </m:sSub>
                            </m:oMath>
                          </a14:m>
                          <a:r>
                            <a:rPr lang="en-US" i="0" u="none" dirty="0">
                              <a:latin typeface="Times New Roman" panose="02020603050405020304" pitchFamily="18" charset="0"/>
                              <a:cs typeface="Times New Roman" panose="02020603050405020304" pitchFamily="18" charset="0"/>
                            </a:rPr>
                            <a:t> is the set of tuples with class </a:t>
                          </a:r>
                          <a14:m>
                            <m:oMath xmlns:m="http://schemas.openxmlformats.org/officeDocument/2006/math">
                              <m:sSub>
                                <m:sSubPr>
                                  <m:ctrlPr>
                                    <a:rPr lang="en-US" sz="1800" i="1" smtClean="0">
                                      <a:latin typeface="Cambria Math" panose="02040503050406030204" pitchFamily="18" charset="0"/>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𝑖</m:t>
                                  </m:r>
                                </m:sub>
                              </m:sSub>
                            </m:oMath>
                          </a14:m>
                          <a:r>
                            <a:rPr lang="en-US" i="0" u="none" dirty="0">
                              <a:latin typeface="Times New Roman" panose="02020603050405020304" pitchFamily="18" charset="0"/>
                              <a:cs typeface="Times New Roman" panose="02020603050405020304" pitchFamily="18" charset="0"/>
                            </a:rPr>
                            <a:t> in </a:t>
                          </a:r>
                          <a:r>
                            <a:rPr lang="en-US" i="1" u="none" dirty="0">
                              <a:latin typeface="Times New Roman" panose="02020603050405020304" pitchFamily="18" charset="0"/>
                              <a:cs typeface="Times New Roman" panose="02020603050405020304" pitchFamily="18" charset="0"/>
                            </a:rPr>
                            <a:t>D.</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14:m>
                            <m:oMath xmlns:m="http://schemas.openxmlformats.org/officeDocument/2006/math">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𝐸</m:t>
                                  </m:r>
                                </m:e>
                                <m:sub>
                                  <m:r>
                                    <a:rPr lang="en-US" b="0" i="1" u="none" smtClean="0">
                                      <a:latin typeface="Cambria Math" panose="02040503050406030204" pitchFamily="18" charset="0"/>
                                      <a:ea typeface="Cambria Math" panose="02040503050406030204" pitchFamily="18" charset="0"/>
                                    </a:rPr>
                                    <m:t>𝐴</m:t>
                                  </m:r>
                                </m:sub>
                              </m:sSub>
                            </m:oMath>
                          </a14:m>
                          <a:r>
                            <a:rPr lang="en-US" u="none" dirty="0">
                              <a:latin typeface="Times New Roman" panose="02020603050405020304" pitchFamily="18" charset="0"/>
                              <a:cs typeface="Times New Roman" panose="02020603050405020304" pitchFamily="18" charset="0"/>
                            </a:rPr>
                            <a:t>(D) =  Weighted average entropy when </a:t>
                          </a:r>
                          <a:r>
                            <a:rPr lang="en-US" i="1" u="none" dirty="0">
                              <a:latin typeface="Times New Roman" panose="02020603050405020304" pitchFamily="18" charset="0"/>
                              <a:cs typeface="Times New Roman" panose="02020603050405020304" pitchFamily="18" charset="0"/>
                            </a:rPr>
                            <a:t>D </a:t>
                          </a:r>
                          <a:r>
                            <a:rPr lang="en-US" i="0" u="none" dirty="0">
                              <a:latin typeface="Times New Roman" panose="02020603050405020304" pitchFamily="18" charset="0"/>
                              <a:cs typeface="Times New Roman" panose="02020603050405020304" pitchFamily="18" charset="0"/>
                            </a:rPr>
                            <a:t>is partitioned on the values of attribute A = </a:t>
                          </a:r>
                          <a14:m>
                            <m:oMath xmlns:m="http://schemas.openxmlformats.org/officeDocument/2006/math">
                              <m:nary>
                                <m:naryPr>
                                  <m:chr m:val="∑"/>
                                  <m:ctrlPr>
                                    <a:rPr lang="en-US" i="1" u="none" smtClean="0">
                                      <a:latin typeface="Cambria Math" panose="02040503050406030204" pitchFamily="18" charset="0"/>
                                    </a:rPr>
                                  </m:ctrlPr>
                                </m:naryPr>
                                <m:sub>
                                  <m:r>
                                    <a:rPr lang="en-US" b="0" i="1" u="none" smtClean="0">
                                      <a:latin typeface="Cambria Math" panose="02040503050406030204" pitchFamily="18" charset="0"/>
                                    </a:rPr>
                                    <m:t>𝑗</m:t>
                                  </m:r>
                                  <m:r>
                                    <a:rPr lang="en-US" b="0" i="1" u="none" smtClean="0">
                                      <a:latin typeface="Cambria Math" panose="02040503050406030204" pitchFamily="18" charset="0"/>
                                    </a:rPr>
                                    <m:t>=1</m:t>
                                  </m:r>
                                </m:sub>
                                <m:sup>
                                  <m:r>
                                    <a:rPr lang="en-US" b="0" i="1" u="none" smtClean="0">
                                      <a:latin typeface="Cambria Math"/>
                                    </a:rPr>
                                    <m:t>𝑚</m:t>
                                  </m:r>
                                </m:sup>
                                <m:e>
                                  <m:f>
                                    <m:fPr>
                                      <m:ctrlPr>
                                        <a:rPr lang="en-US" i="1" u="none" smtClean="0">
                                          <a:latin typeface="Cambria Math" panose="02040503050406030204" pitchFamily="18" charset="0"/>
                                        </a:rPr>
                                      </m:ctrlPr>
                                    </m:fPr>
                                    <m:num>
                                      <m:r>
                                        <a:rPr lang="en-US" b="0" i="1" u="none" smtClean="0">
                                          <a:latin typeface="Cambria Math" panose="02040503050406030204" pitchFamily="18" charset="0"/>
                                        </a:rPr>
                                        <m:t>|</m:t>
                                      </m:r>
                                      <m:sSub>
                                        <m:sSubPr>
                                          <m:ctrlPr>
                                            <a:rPr lang="en-US" b="0" i="1" u="none" smtClean="0">
                                              <a:latin typeface="Cambria Math" panose="02040503050406030204" pitchFamily="18" charset="0"/>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𝑗</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e>
                              </m:nary>
                              <m:r>
                                <a:rPr lang="en-US" b="0" i="1" u="none" smtClean="0">
                                  <a:latin typeface="Cambria Math" panose="02040503050406030204" pitchFamily="18" charset="0"/>
                                  <a:ea typeface="Cambria Math" panose="02040503050406030204" pitchFamily="18" charset="0"/>
                                </a:rPr>
                                <m:t>𝐸</m:t>
                              </m:r>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𝑗</m:t>
                                  </m:r>
                                </m:sub>
                              </m:sSub>
                            </m:oMath>
                          </a14:m>
                          <a:r>
                            <a:rPr lang="en-US" i="0" u="none" dirty="0">
                              <a:latin typeface="Times New Roman" panose="02020603050405020304" pitchFamily="18" charset="0"/>
                              <a:cs typeface="Times New Roman" panose="02020603050405020304" pitchFamily="18" charset="0"/>
                            </a:rPr>
                            <a:t>)</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u="none" dirty="0">
                              <a:latin typeface="Times New Roman" panose="02020603050405020304" pitchFamily="18" charset="0"/>
                              <a:cs typeface="Times New Roman" panose="02020603050405020304" pitchFamily="18" charset="0"/>
                            </a:rPr>
                            <a:t>Here, </a:t>
                          </a:r>
                          <a:r>
                            <a:rPr lang="en-US" i="1" u="none" dirty="0">
                              <a:latin typeface="Times New Roman" panose="02020603050405020304" pitchFamily="18" charset="0"/>
                              <a:cs typeface="Times New Roman" panose="02020603050405020304" pitchFamily="18" charset="0"/>
                            </a:rPr>
                            <a:t>m </a:t>
                          </a:r>
                          <a:r>
                            <a:rPr lang="en-US" i="0" u="none" dirty="0">
                              <a:latin typeface="Times New Roman" panose="02020603050405020304" pitchFamily="18" charset="0"/>
                              <a:cs typeface="Times New Roman" panose="02020603050405020304" pitchFamily="18" charset="0"/>
                            </a:rPr>
                            <a:t>denotes</a:t>
                          </a:r>
                          <a:r>
                            <a:rPr lang="en-US" i="0" u="none" baseline="0" dirty="0">
                              <a:latin typeface="Times New Roman" panose="02020603050405020304" pitchFamily="18" charset="0"/>
                              <a:cs typeface="Times New Roman" panose="02020603050405020304" pitchFamily="18" charset="0"/>
                            </a:rPr>
                            <a:t> the distinct values of attribute </a:t>
                          </a:r>
                          <a:r>
                            <a:rPr lang="en-US" i="1" u="none" baseline="0" dirty="0">
                              <a:latin typeface="Times New Roman" panose="02020603050405020304" pitchFamily="18" charset="0"/>
                              <a:cs typeface="Times New Roman" panose="02020603050405020304" pitchFamily="18" charset="0"/>
                            </a:rPr>
                            <a:t>A</a:t>
                          </a:r>
                          <a:r>
                            <a:rPr lang="en-US" i="0" u="none" baseline="0" dirty="0">
                              <a:latin typeface="Times New Roman" panose="02020603050405020304" pitchFamily="18" charset="0"/>
                              <a:cs typeface="Times New Roman" panose="02020603050405020304" pitchFamily="18" charset="0"/>
                            </a:rPr>
                            <a:t>.</a:t>
                          </a:r>
                          <a:endParaRPr lang="en-US" i="1" u="none" dirty="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i="1" u="none"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algorithm</a:t>
                          </a:r>
                          <a:r>
                            <a:rPr lang="en-US" baseline="0" dirty="0">
                              <a:latin typeface="Times New Roman" panose="02020603050405020304" pitchFamily="18" charset="0"/>
                              <a:cs typeface="Times New Roman" panose="02020603050405020304" pitchFamily="18" charset="0"/>
                            </a:rPr>
                            <a:t> calculates </a:t>
                          </a:r>
                          <a14:m>
                            <m:oMath xmlns:m="http://schemas.openxmlformats.org/officeDocument/2006/math">
                              <m:r>
                                <a:rPr lang="en-US" i="1" u="none" smtClean="0">
                                  <a:latin typeface="Cambria Math" panose="02040503050406030204" pitchFamily="18" charset="0"/>
                                  <a:ea typeface="Cambria Math" panose="02040503050406030204" pitchFamily="18" charset="0"/>
                                </a:rPr>
                                <m:t>𝛼</m:t>
                              </m:r>
                              <m:sSub>
                                <m:sSubPr>
                                  <m:ctrlPr>
                                    <a:rPr lang="en-US"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𝐴</m:t>
                                  </m:r>
                                </m:e>
                                <m:sub>
                                  <m:r>
                                    <a:rPr lang="en-US" b="0" i="1" u="none" smtClean="0">
                                      <a:latin typeface="Cambria Math" panose="02040503050406030204" pitchFamily="18" charset="0"/>
                                      <a:ea typeface="Cambria Math" panose="02040503050406030204" pitchFamily="18" charset="0"/>
                                    </a:rPr>
                                    <m:t>𝑖</m:t>
                                  </m:r>
                                </m:sub>
                              </m:sSub>
                            </m:oMath>
                          </a14:m>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D</a:t>
                          </a:r>
                          <a:r>
                            <a:rPr lang="en-US" i="0" dirty="0">
                              <a:latin typeface="Times New Roman" panose="02020603050405020304" pitchFamily="18" charset="0"/>
                              <a:cs typeface="Times New Roman" panose="02020603050405020304" pitchFamily="18" charset="0"/>
                            </a:rPr>
                            <a:t>) for all </a:t>
                          </a:r>
                          <a14:m>
                            <m:oMath xmlns:m="http://schemas.openxmlformats.org/officeDocument/2006/math">
                              <m:sSub>
                                <m:sSubPr>
                                  <m:ctrlPr>
                                    <a:rPr lang="en-US"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𝐴</m:t>
                                  </m:r>
                                </m:e>
                                <m:sub>
                                  <m:r>
                                    <a:rPr lang="en-US" b="0" i="1" u="none" smtClean="0">
                                      <a:latin typeface="Cambria Math" panose="02040503050406030204" pitchFamily="18" charset="0"/>
                                      <a:ea typeface="Cambria Math" panose="02040503050406030204" pitchFamily="18" charset="0"/>
                                    </a:rPr>
                                    <m:t>𝑖</m:t>
                                  </m:r>
                                </m:sub>
                              </m:sSub>
                            </m:oMath>
                          </a14:m>
                          <a:r>
                            <a:rPr lang="en-US" i="1" dirty="0">
                              <a:latin typeface="Times New Roman" panose="02020603050405020304" pitchFamily="18" charset="0"/>
                              <a:cs typeface="Times New Roman" panose="02020603050405020304" pitchFamily="18" charset="0"/>
                            </a:rPr>
                            <a:t> in D </a:t>
                          </a:r>
                          <a:r>
                            <a:rPr lang="en-US" i="0" dirty="0">
                              <a:latin typeface="Times New Roman" panose="02020603050405020304" pitchFamily="18" charset="0"/>
                              <a:cs typeface="Times New Roman" panose="02020603050405020304" pitchFamily="18" charset="0"/>
                            </a:rPr>
                            <a:t>and choose that attribute</a:t>
                          </a:r>
                          <a:r>
                            <a:rPr lang="en-US" i="0" baseline="0" dirty="0">
                              <a:latin typeface="Times New Roman" panose="02020603050405020304" pitchFamily="18" charset="0"/>
                              <a:cs typeface="Times New Roman" panose="02020603050405020304" pitchFamily="18" charset="0"/>
                            </a:rPr>
                            <a:t> which has </a:t>
                          </a:r>
                          <a:r>
                            <a:rPr lang="en-US" b="1" i="0" u="none" baseline="0" dirty="0">
                              <a:solidFill>
                                <a:srgbClr val="0B5ED7"/>
                              </a:solidFill>
                              <a:latin typeface="Times New Roman" panose="02020603050405020304" pitchFamily="18" charset="0"/>
                              <a:cs typeface="Times New Roman" panose="02020603050405020304" pitchFamily="18" charset="0"/>
                            </a:rPr>
                            <a:t>maximum</a:t>
                          </a:r>
                          <a:r>
                            <a:rPr lang="en-US" i="0" u="sng" baseline="0" dirty="0">
                              <a:latin typeface="Times New Roman" panose="02020603050405020304" pitchFamily="18" charset="0"/>
                              <a:cs typeface="Times New Roman" panose="02020603050405020304" pitchFamily="18" charset="0"/>
                            </a:rPr>
                            <a:t> </a:t>
                          </a:r>
                          <a14:m>
                            <m:oMath xmlns:m="http://schemas.openxmlformats.org/officeDocument/2006/math">
                              <m:r>
                                <a:rPr lang="en-US" i="1" u="none" smtClean="0">
                                  <a:latin typeface="Cambria Math" panose="02040503050406030204" pitchFamily="18" charset="0"/>
                                  <a:ea typeface="Cambria Math" panose="02040503050406030204" pitchFamily="18" charset="0"/>
                                </a:rPr>
                                <m:t>𝛼</m:t>
                              </m:r>
                              <m:sSub>
                                <m:sSubPr>
                                  <m:ctrlPr>
                                    <a:rPr lang="en-US"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𝐴</m:t>
                                  </m:r>
                                </m:e>
                                <m:sub>
                                  <m:r>
                                    <a:rPr lang="en-US" b="0" i="1" u="none" smtClean="0">
                                      <a:latin typeface="Cambria Math" panose="02040503050406030204" pitchFamily="18" charset="0"/>
                                      <a:ea typeface="Cambria Math" panose="02040503050406030204" pitchFamily="18" charset="0"/>
                                    </a:rPr>
                                    <m:t>𝑖</m:t>
                                  </m:r>
                                </m:sub>
                              </m:sSub>
                            </m:oMath>
                          </a14:m>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D</a:t>
                          </a:r>
                          <a:r>
                            <a:rPr lang="en-US" i="0"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IN" i="0" dirty="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i="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dirty="0">
                              <a:latin typeface="Times New Roman" panose="02020603050405020304" pitchFamily="18" charset="0"/>
                              <a:cs typeface="Times New Roman" panose="02020603050405020304" pitchFamily="18" charset="0"/>
                            </a:rPr>
                            <a:t>The algorithm</a:t>
                          </a:r>
                          <a:r>
                            <a:rPr lang="en-US" i="0" baseline="0" dirty="0">
                              <a:latin typeface="Times New Roman" panose="02020603050405020304" pitchFamily="18" charset="0"/>
                              <a:cs typeface="Times New Roman" panose="02020603050405020304" pitchFamily="18" charset="0"/>
                            </a:rPr>
                            <a:t> can </a:t>
                          </a:r>
                          <a:r>
                            <a:rPr lang="en-US" i="0" baseline="0" dirty="0">
                              <a:solidFill>
                                <a:srgbClr val="0B5ED7"/>
                              </a:solidFill>
                              <a:latin typeface="Times New Roman" panose="02020603050405020304" pitchFamily="18" charset="0"/>
                              <a:cs typeface="Times New Roman" panose="02020603050405020304" pitchFamily="18" charset="0"/>
                            </a:rPr>
                            <a:t>handle both categorical and numerical attributes</a:t>
                          </a:r>
                          <a:r>
                            <a:rPr lang="en-US" i="0" baseline="0" dirty="0">
                              <a:latin typeface="Times New Roman" panose="02020603050405020304" pitchFamily="18" charset="0"/>
                              <a:cs typeface="Times New Roman" panose="02020603050405020304" pitchFamily="18" charset="0"/>
                            </a:rPr>
                            <a:t>.</a:t>
                          </a:r>
                          <a:endParaRPr lang="en-IN" i="0" baseline="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i="0" baseline="0" dirty="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i="0" baseline="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baseline="0" dirty="0">
                              <a:latin typeface="Times New Roman" panose="02020603050405020304" pitchFamily="18" charset="0"/>
                              <a:cs typeface="Times New Roman" panose="02020603050405020304" pitchFamily="18" charset="0"/>
                            </a:rPr>
                            <a:t>It </a:t>
                          </a:r>
                          <a:r>
                            <a:rPr lang="en-US" i="0" baseline="0" dirty="0">
                              <a:solidFill>
                                <a:srgbClr val="0B5ED7"/>
                              </a:solidFill>
                              <a:latin typeface="Times New Roman" panose="02020603050405020304" pitchFamily="18" charset="0"/>
                              <a:cs typeface="Times New Roman" panose="02020603050405020304" pitchFamily="18" charset="0"/>
                            </a:rPr>
                            <a:t>favors splitting </a:t>
                          </a:r>
                          <a:r>
                            <a:rPr lang="en-US" i="0" baseline="0" dirty="0">
                              <a:latin typeface="Times New Roman" panose="02020603050405020304" pitchFamily="18" charset="0"/>
                              <a:cs typeface="Times New Roman" panose="02020603050405020304" pitchFamily="18" charset="0"/>
                            </a:rPr>
                            <a:t>those attributes, which </a:t>
                          </a:r>
                          <a:r>
                            <a:rPr lang="en-US" i="0" baseline="0" dirty="0">
                              <a:solidFill>
                                <a:srgbClr val="0B5ED7"/>
                              </a:solidFill>
                              <a:latin typeface="Times New Roman" panose="02020603050405020304" pitchFamily="18" charset="0"/>
                              <a:cs typeface="Times New Roman" panose="02020603050405020304" pitchFamily="18" charset="0"/>
                            </a:rPr>
                            <a:t>has a large number of distinct</a:t>
                          </a:r>
                          <a:r>
                            <a:rPr lang="en-US" i="0" baseline="0" dirty="0">
                              <a:latin typeface="Times New Roman" panose="02020603050405020304" pitchFamily="18" charset="0"/>
                              <a:cs typeface="Times New Roman" panose="02020603050405020304" pitchFamily="18" charset="0"/>
                            </a:rPr>
                            <a:t> values.</a:t>
                          </a:r>
                          <a:r>
                            <a:rPr lang="en-US" i="0" dirty="0">
                              <a:latin typeface="Times New Roman" panose="02020603050405020304" pitchFamily="18" charset="0"/>
                              <a:cs typeface="Times New Roman" panose="02020603050405020304" pitchFamily="18" charset="0"/>
                            </a:rPr>
                            <a:t> </a:t>
                          </a:r>
                          <a:endParaRPr lang="en-US" i="1" u="sng"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2842172981"/>
                  </p:ext>
                </p:extLst>
              </p:nvPr>
            </p:nvGraphicFramePr>
            <p:xfrm>
              <a:off x="878035" y="1017848"/>
              <a:ext cx="7605423" cy="5532819"/>
            </p:xfrm>
            <a:graphic>
              <a:graphicData uri="http://schemas.openxmlformats.org/drawingml/2006/table">
                <a:tbl>
                  <a:tblPr firstRow="1" bandRow="1">
                    <a:tableStyleId>{2D5ABB26-0587-4C30-8999-92F81FD0307C}</a:tableStyleId>
                  </a:tblPr>
                  <a:tblGrid>
                    <a:gridCol w="1692997">
                      <a:extLst>
                        <a:ext uri="{9D8B030D-6E8A-4147-A177-3AD203B41FA5}">
                          <a16:colId xmlns="" xmlns:a16="http://schemas.microsoft.com/office/drawing/2014/main" xmlns:a14="http://schemas.microsoft.com/office/drawing/2010/main" val="20000"/>
                        </a:ext>
                      </a:extLst>
                    </a:gridCol>
                    <a:gridCol w="3086100">
                      <a:extLst>
                        <a:ext uri="{9D8B030D-6E8A-4147-A177-3AD203B41FA5}">
                          <a16:colId xmlns="" xmlns:a16="http://schemas.microsoft.com/office/drawing/2014/main" xmlns:a14="http://schemas.microsoft.com/office/drawing/2010/main" val="20001"/>
                        </a:ext>
                      </a:extLst>
                    </a:gridCol>
                    <a:gridCol w="2826326">
                      <a:extLst>
                        <a:ext uri="{9D8B030D-6E8A-4147-A177-3AD203B41FA5}">
                          <a16:colId xmlns="" xmlns:a16="http://schemas.microsoft.com/office/drawing/2014/main" xmlns:a14="http://schemas.microsoft.com/office/drawing/2010/main" val="20002"/>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xmlns:a14="http://schemas.microsoft.com/office/drawing/2010/main" val="10000"/>
                      </a:ext>
                    </a:extLst>
                  </a:tr>
                  <a:tr h="5161979">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ID3</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5336" t="-7783" r="-92095" b="-23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69397" t="-7783" r="-431" b="-236"/>
                          </a:stretch>
                        </a:blipFill>
                      </a:tcPr>
                    </a:tc>
                    <a:extLst>
                      <a:ext uri="{0D108BD9-81ED-4DB2-BD59-A6C34878D82A}">
                        <a16:rowId xmlns="" xmlns:a16="http://schemas.microsoft.com/office/drawing/2014/main" xmlns:a14="http://schemas.microsoft.com/office/drawing/2010/main" val="10001"/>
                      </a:ext>
                    </a:extLst>
                  </a:tr>
                </a:tbl>
              </a:graphicData>
            </a:graphic>
          </p:graphicFrame>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113</a:t>
            </a:fld>
            <a:endParaRPr lang="en-IN" dirty="0">
              <a:solidFill>
                <a:srgbClr val="04617B">
                  <a:shade val="90000"/>
                </a:srgbClr>
              </a:solidFill>
            </a:endParaRPr>
          </a:p>
        </p:txBody>
      </p:sp>
    </p:spTree>
    <p:extLst>
      <p:ext uri="{BB962C8B-B14F-4D97-AF65-F5344CB8AC3E}">
        <p14:creationId xmlns:p14="http://schemas.microsoft.com/office/powerpoint/2010/main" val="19321029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114</a:t>
            </a:fld>
            <a:endParaRPr lang="en-IN">
              <a:solidFill>
                <a:srgbClr val="04617B">
                  <a:shade val="90000"/>
                </a:srgbClr>
              </a:solidFill>
            </a:endParaRPr>
          </a:p>
        </p:txBody>
      </p:sp>
      <mc:AlternateContent xmlns:mc="http://schemas.openxmlformats.org/markup-compatibility/2006" xmlns:a14="http://schemas.microsoft.com/office/drawing/2010/main">
        <mc:Choice Requires="a14">
          <p:graphicFrame>
            <p:nvGraphicFramePr>
              <p:cNvPr id="4" name="Content Placeholder 5"/>
              <p:cNvGraphicFramePr>
                <a:graphicFrameLocks/>
              </p:cNvGraphicFramePr>
              <p:nvPr>
                <p:extLst>
                  <p:ext uri="{D42A27DB-BD31-4B8C-83A1-F6EECF244321}">
                    <p14:modId xmlns:p14="http://schemas.microsoft.com/office/powerpoint/2010/main" val="473835192"/>
                  </p:ext>
                </p:extLst>
              </p:nvPr>
            </p:nvGraphicFramePr>
            <p:xfrm>
              <a:off x="722190" y="1043104"/>
              <a:ext cx="7605423" cy="4916632"/>
            </p:xfrm>
            <a:graphic>
              <a:graphicData uri="http://schemas.openxmlformats.org/drawingml/2006/table">
                <a:tbl>
                  <a:tblPr firstRow="1" bandRow="1">
                    <a:tableStyleId>{2D5ABB26-0587-4C30-8999-92F81FD0307C}</a:tableStyleId>
                  </a:tblPr>
                  <a:tblGrid>
                    <a:gridCol w="1536934">
                      <a:extLst>
                        <a:ext uri="{9D8B030D-6E8A-4147-A177-3AD203B41FA5}">
                          <a16:colId xmlns:a16="http://schemas.microsoft.com/office/drawing/2014/main" val="20000"/>
                        </a:ext>
                      </a:extLst>
                    </a:gridCol>
                    <a:gridCol w="3242163">
                      <a:extLst>
                        <a:ext uri="{9D8B030D-6E8A-4147-A177-3AD203B41FA5}">
                          <a16:colId xmlns:a16="http://schemas.microsoft.com/office/drawing/2014/main" val="20001"/>
                        </a:ext>
                      </a:extLst>
                    </a:gridCol>
                    <a:gridCol w="2826326">
                      <a:extLst>
                        <a:ext uri="{9D8B030D-6E8A-4147-A177-3AD203B41FA5}">
                          <a16:colId xmlns:a16="http://schemas.microsoft.com/office/drawing/2014/main" val="20002"/>
                        </a:ext>
                      </a:extLst>
                    </a:gridCol>
                  </a:tblGrid>
                  <a:tr h="416844">
                    <a:tc>
                      <a:txBody>
                        <a:bodyPr/>
                        <a:lstStyle/>
                        <a:p>
                          <a:pPr algn="ctr"/>
                          <a:r>
                            <a:rPr lang="en-US" b="1" dirty="0">
                              <a:latin typeface="Times New Roman" panose="02020603050405020304" pitchFamily="18" charset="0"/>
                              <a:cs typeface="Times New Roman" panose="02020603050405020304" pitchFamily="18" charset="0"/>
                            </a:rPr>
                            <a:t>Algorithm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anose="02020603050405020304" pitchFamily="18" charset="0"/>
                              <a:cs typeface="Times New Roman" panose="02020603050405020304" pitchFamily="18" charset="0"/>
                            </a:rPr>
                            <a:t>Splitting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anose="02020603050405020304" pitchFamily="18" charset="0"/>
                              <a:cs typeface="Times New Roman" panose="02020603050405020304" pitchFamily="18" charset="0"/>
                            </a:rPr>
                            <a:t>Remark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499788">
                    <a:tc>
                      <a:txBody>
                        <a:bodyPr/>
                        <a:lstStyle/>
                        <a:p>
                          <a:pPr algn="ctr"/>
                          <a:r>
                            <a:rPr lang="en-US" b="1" dirty="0">
                              <a:solidFill>
                                <a:srgbClr val="0B5ED7"/>
                              </a:solidFill>
                              <a:latin typeface="Times New Roman" panose="02020603050405020304" pitchFamily="18" charset="0"/>
                              <a:cs typeface="Times New Roman" panose="02020603050405020304" pitchFamily="18" charset="0"/>
                            </a:rPr>
                            <a:t>CART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b="1" u="none" dirty="0">
                              <a:solidFill>
                                <a:srgbClr val="0B5ED7"/>
                              </a:solidFill>
                              <a:latin typeface="Times New Roman" panose="02020603050405020304" pitchFamily="18" charset="0"/>
                              <a:cs typeface="Times New Roman" panose="02020603050405020304" pitchFamily="18" charset="0"/>
                            </a:rPr>
                            <a:t>Gini Index</a:t>
                          </a:r>
                        </a:p>
                        <a:p>
                          <a:pPr marL="0" indent="0">
                            <a:buFont typeface="Arial" panose="020B0604020202020204" pitchFamily="34" charset="0"/>
                            <a:buNone/>
                          </a:pPr>
                          <a14:m>
                            <m:oMath xmlns:m="http://schemas.openxmlformats.org/officeDocument/2006/math">
                              <m:r>
                                <a:rPr lang="en-US" i="1" u="none" dirty="0" smtClean="0">
                                  <a:latin typeface="Cambria Math" panose="02040503050406030204" pitchFamily="18" charset="0"/>
                                  <a:ea typeface="Cambria Math" panose="02040503050406030204" pitchFamily="18" charset="0"/>
                                </a:rPr>
                                <m:t>𝛾</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𝐺</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 </m:t>
                              </m:r>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𝐺</m:t>
                                  </m:r>
                                </m:e>
                                <m:sub>
                                  <m:r>
                                    <a:rPr lang="en-US" b="0" i="1" u="none" smtClean="0">
                                      <a:latin typeface="Cambria Math" panose="02040503050406030204" pitchFamily="18" charset="0"/>
                                      <a:ea typeface="Cambria Math" panose="02040503050406030204" pitchFamily="18" charset="0"/>
                                    </a:rPr>
                                    <m:t>𝐴</m:t>
                                  </m:r>
                                </m:sub>
                              </m:sSub>
                            </m:oMath>
                          </a14:m>
                          <a:r>
                            <a:rPr lang="en-US" u="none" dirty="0">
                              <a:latin typeface="Times New Roman" panose="02020603050405020304" pitchFamily="18" charset="0"/>
                              <a:cs typeface="Times New Roman" panose="02020603050405020304" pitchFamily="18" charset="0"/>
                            </a:rPr>
                            <a:t>(D)</a:t>
                          </a:r>
                        </a:p>
                        <a:p>
                          <a:pPr marL="0" indent="0">
                            <a:buFont typeface="Arial" panose="020B0604020202020204" pitchFamily="34" charset="0"/>
                            <a:buNone/>
                          </a:pPr>
                          <a:r>
                            <a:rPr lang="en-US" u="none" dirty="0">
                              <a:latin typeface="Times New Roman" panose="02020603050405020304" pitchFamily="18" charset="0"/>
                              <a:cs typeface="Times New Roman" panose="02020603050405020304" pitchFamily="18" charset="0"/>
                            </a:rPr>
                            <a:t>where</a:t>
                          </a:r>
                        </a:p>
                        <a:p>
                          <a:pPr marL="0" indent="0" algn="just">
                            <a:buFont typeface="Arial" panose="020B0604020202020204" pitchFamily="34" charset="0"/>
                            <a:buNone/>
                          </a:pPr>
                          <a14:m>
                            <m:oMath xmlns:m="http://schemas.openxmlformats.org/officeDocument/2006/math">
                              <m:r>
                                <a:rPr lang="en-US" b="0" i="1" u="none" smtClean="0">
                                  <a:latin typeface="Cambria Math" panose="02040503050406030204" pitchFamily="18" charset="0"/>
                                  <a:ea typeface="Cambria Math" panose="02040503050406030204" pitchFamily="18" charset="0"/>
                                </a:rPr>
                                <m:t>𝐺</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oMath>
                          </a14:m>
                          <a:r>
                            <a:rPr lang="en-US" u="none" dirty="0">
                              <a:latin typeface="Times New Roman" panose="02020603050405020304" pitchFamily="18" charset="0"/>
                              <a:cs typeface="Times New Roman" panose="02020603050405020304" pitchFamily="18" charset="0"/>
                            </a:rPr>
                            <a:t> = </a:t>
                          </a:r>
                          <a:r>
                            <a:rPr lang="en-US" u="none" dirty="0" err="1">
                              <a:latin typeface="Times New Roman" panose="02020603050405020304" pitchFamily="18" charset="0"/>
                              <a:cs typeface="Times New Roman" panose="02020603050405020304" pitchFamily="18" charset="0"/>
                            </a:rPr>
                            <a:t>Gini</a:t>
                          </a:r>
                          <a:r>
                            <a:rPr lang="en-US" u="none" dirty="0">
                              <a:latin typeface="Times New Roman" panose="02020603050405020304" pitchFamily="18" charset="0"/>
                              <a:cs typeface="Times New Roman" panose="02020603050405020304" pitchFamily="18" charset="0"/>
                            </a:rPr>
                            <a:t> index (a measure of impurity) </a:t>
                          </a:r>
                        </a:p>
                        <a:p>
                          <a:pPr marL="0" indent="0" algn="just">
                            <a:buFont typeface="Arial" panose="020B0604020202020204" pitchFamily="34" charset="0"/>
                            <a:buNone/>
                          </a:pPr>
                          <a:r>
                            <a:rPr lang="en-US" u="none" dirty="0">
                              <a:latin typeface="Times New Roman" panose="02020603050405020304" pitchFamily="18" charset="0"/>
                              <a:cs typeface="Times New Roman" panose="02020603050405020304" pitchFamily="18" charset="0"/>
                            </a:rPr>
                            <a:t>               = </a:t>
                          </a:r>
                          <a14:m>
                            <m:oMath xmlns:m="http://schemas.openxmlformats.org/officeDocument/2006/math">
                              <m:r>
                                <a:rPr lang="en-US" b="0" i="0" u="none" smtClean="0">
                                  <a:latin typeface="Cambria Math" panose="02040503050406030204" pitchFamily="18" charset="0"/>
                                  <a:ea typeface="Cambria Math" panose="02040503050406030204" pitchFamily="18" charset="0"/>
                                </a:rPr>
                                <m:t>1</m:t>
                              </m:r>
                              <m:r>
                                <a:rPr lang="en-US" i="1" u="none" smtClean="0">
                                  <a:latin typeface="Cambria Math" panose="02040503050406030204" pitchFamily="18" charset="0"/>
                                  <a:ea typeface="Cambria Math" panose="02040503050406030204" pitchFamily="18" charset="0"/>
                                </a:rPr>
                                <m:t>−</m:t>
                              </m:r>
                              <m:nary>
                                <m:naryPr>
                                  <m:chr m:val="∑"/>
                                  <m:ctrlPr>
                                    <a:rPr lang="en-US" i="1" u="none" smtClean="0">
                                      <a:latin typeface="Cambria Math" panose="02040503050406030204" pitchFamily="18" charset="0"/>
                                    </a:rPr>
                                  </m:ctrlPr>
                                </m:naryPr>
                                <m:sub>
                                  <m:r>
                                    <m:rPr>
                                      <m:brk m:alnAt="23"/>
                                    </m:rPr>
                                    <a:rPr lang="en-US" b="0" i="1" u="none" smtClean="0">
                                      <a:latin typeface="Cambria Math" panose="02040503050406030204" pitchFamily="18" charset="0"/>
                                    </a:rPr>
                                    <m:t>𝑖</m:t>
                                  </m:r>
                                  <m:r>
                                    <a:rPr lang="en-US" b="0" i="1" u="none" smtClean="0">
                                      <a:latin typeface="Cambria Math" panose="02040503050406030204" pitchFamily="18" charset="0"/>
                                    </a:rPr>
                                    <m:t>=1</m:t>
                                  </m:r>
                                </m:sub>
                                <m:sup>
                                  <m:r>
                                    <a:rPr lang="en-US" b="0" i="1" u="none" smtClean="0">
                                      <a:latin typeface="Cambria Math"/>
                                    </a:rPr>
                                    <m:t>𝑘</m:t>
                                  </m:r>
                                </m:sup>
                                <m:e>
                                  <m:sSup>
                                    <m:sSupPr>
                                      <m:ctrlPr>
                                        <a:rPr lang="en-US" i="1" u="none" smtClean="0">
                                          <a:latin typeface="Cambria Math" panose="02040503050406030204" pitchFamily="18" charset="0"/>
                                        </a:rPr>
                                      </m:ctrlPr>
                                    </m:sSupPr>
                                    <m:e>
                                      <m:sSub>
                                        <m:sSubPr>
                                          <m:ctrlPr>
                                            <a:rPr lang="en-US" i="1" u="none" smtClean="0">
                                              <a:latin typeface="Cambria Math" panose="02040503050406030204" pitchFamily="18" charset="0"/>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e>
                                    <m:sup>
                                      <m:r>
                                        <a:rPr lang="en-US" b="0" i="1" u="none" smtClean="0">
                                          <a:latin typeface="Cambria Math" panose="02040503050406030204" pitchFamily="18" charset="0"/>
                                        </a:rPr>
                                        <m:t>2</m:t>
                                      </m:r>
                                    </m:sup>
                                  </m:sSup>
                                </m:e>
                              </m:nary>
                            </m:oMath>
                          </a14:m>
                          <a:endParaRPr lang="en-US" u="none" dirty="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sz="800" u="none" dirty="0">
                            <a:latin typeface="Times New Roman" panose="02020603050405020304" pitchFamily="18" charset="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none" dirty="0">
                              <a:latin typeface="Times New Roman" panose="02020603050405020304" pitchFamily="18" charset="0"/>
                              <a:cs typeface="Times New Roman" panose="02020603050405020304" pitchFamily="18" charset="0"/>
                            </a:rPr>
                            <a:t>Here, </a:t>
                          </a:r>
                          <a14:m>
                            <m:oMath xmlns:m="http://schemas.openxmlformats.org/officeDocument/2006/math">
                              <m:sSub>
                                <m:sSubPr>
                                  <m:ctrlPr>
                                    <a:rPr lang="en-US" i="1" u="none" smtClean="0">
                                      <a:latin typeface="Cambria Math" panose="02040503050406030204" pitchFamily="18" charset="0"/>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oMath>
                          </a14:m>
                          <a:r>
                            <a:rPr lang="en-US" i="1" u="none"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panose="02040503050406030204" pitchFamily="18" charset="0"/>
                                    </a:rPr>
                                  </m:ctrlPr>
                                </m:fPr>
                                <m:num>
                                  <m:r>
                                    <a:rPr lang="en-US" b="0" i="1" u="none" smtClean="0">
                                      <a:latin typeface="Cambria Math" panose="02040503050406030204" pitchFamily="18" charset="0"/>
                                    </a:rPr>
                                    <m:t>|</m:t>
                                  </m:r>
                                  <m:sSub>
                                    <m:sSubPr>
                                      <m:ctrlPr>
                                        <a:rPr lang="en-US" b="0" i="1" u="none" smtClean="0">
                                          <a:latin typeface="Cambria Math" panose="02040503050406030204" pitchFamily="18" charset="0"/>
                                        </a:rPr>
                                      </m:ctrlPr>
                                    </m:sSubPr>
                                    <m:e>
                                      <m:r>
                                        <a:rPr lang="en-US" b="0" i="1" u="none" smtClean="0">
                                          <a:latin typeface="Cambria Math" panose="02040503050406030204" pitchFamily="18" charset="0"/>
                                        </a:rPr>
                                        <m:t>𝐶</m:t>
                                      </m:r>
                                    </m:e>
                                    <m:sub>
                                      <m:r>
                                        <a:rPr lang="en-US" b="0" i="1" u="none" smtClean="0">
                                          <a:latin typeface="Cambria Math" panose="02040503050406030204" pitchFamily="18" charset="0"/>
                                        </a:rPr>
                                        <m:t>𝑖</m:t>
                                      </m:r>
                                      <m:r>
                                        <a:rPr lang="en-US" b="0" i="1" u="none" smtClean="0">
                                          <a:latin typeface="Cambria Math" panose="02040503050406030204" pitchFamily="18" charset="0"/>
                                        </a:rPr>
                                        <m:t>,</m:t>
                                      </m:r>
                                      <m:r>
                                        <a:rPr lang="en-US" b="0" i="1" u="none" smtClean="0">
                                          <a:latin typeface="Cambria Math" panose="02040503050406030204" pitchFamily="18" charset="0"/>
                                        </a:rPr>
                                        <m:t>𝐷</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oMath>
                          </a14:m>
                          <a:r>
                            <a:rPr lang="en-US" i="1" u="none" dirty="0">
                              <a:latin typeface="Times New Roman" panose="02020603050405020304" pitchFamily="18" charset="0"/>
                              <a:cs typeface="Times New Roman" panose="02020603050405020304" pitchFamily="18" charset="0"/>
                            </a:rPr>
                            <a:t> </a:t>
                          </a:r>
                          <a:r>
                            <a:rPr lang="en-US" i="0" u="none" dirty="0">
                              <a:latin typeface="Times New Roman" panose="02020603050405020304" pitchFamily="18" charset="0"/>
                              <a:cs typeface="Times New Roman" panose="02020603050405020304" pitchFamily="18" charset="0"/>
                            </a:rPr>
                            <a:t>and </a:t>
                          </a:r>
                          <a:r>
                            <a:rPr lang="en-US" i="1" u="none" dirty="0">
                              <a:latin typeface="Times New Roman" panose="02020603050405020304" pitchFamily="18" charset="0"/>
                              <a:cs typeface="Times New Roman" panose="02020603050405020304" pitchFamily="18" charset="0"/>
                            </a:rPr>
                            <a:t>D </a:t>
                          </a:r>
                          <a:r>
                            <a:rPr lang="en-US" i="0" u="none" dirty="0">
                              <a:latin typeface="Times New Roman" panose="02020603050405020304" pitchFamily="18" charset="0"/>
                              <a:cs typeface="Times New Roman" panose="02020603050405020304" pitchFamily="18" charset="0"/>
                            </a:rPr>
                            <a:t>is with  </a:t>
                          </a:r>
                          <a:r>
                            <a:rPr lang="en-US" i="1" u="none" dirty="0">
                              <a:latin typeface="Times New Roman" panose="02020603050405020304" pitchFamily="18" charset="0"/>
                              <a:cs typeface="Times New Roman" panose="02020603050405020304" pitchFamily="18" charset="0"/>
                            </a:rPr>
                            <a:t>k </a:t>
                          </a:r>
                          <a:r>
                            <a:rPr lang="en-US" i="0" u="none" dirty="0">
                              <a:latin typeface="Times New Roman" panose="02020603050405020304" pitchFamily="18" charset="0"/>
                              <a:cs typeface="Times New Roman" panose="02020603050405020304" pitchFamily="18" charset="0"/>
                            </a:rPr>
                            <a:t>number of</a:t>
                          </a:r>
                          <a:r>
                            <a:rPr lang="en-US" i="0" u="none" baseline="0" dirty="0">
                              <a:latin typeface="Times New Roman" panose="02020603050405020304" pitchFamily="18" charset="0"/>
                              <a:cs typeface="Times New Roman" panose="02020603050405020304" pitchFamily="18" charset="0"/>
                            </a:rPr>
                            <a:t> classes </a:t>
                          </a:r>
                          <a14:m>
                            <m:oMath xmlns:m="http://schemas.openxmlformats.org/officeDocument/2006/math">
                              <m:r>
                                <m:rPr>
                                  <m:sty m:val="p"/>
                                </m:rPr>
                                <a:rPr lang="en-US" b="0" i="0" u="none" smtClean="0">
                                  <a:latin typeface="Cambria Math" panose="02040503050406030204" pitchFamily="18" charset="0"/>
                                  <a:ea typeface="Cambria Math" panose="02040503050406030204" pitchFamily="18" charset="0"/>
                                </a:rPr>
                                <m:t>and</m:t>
                              </m:r>
                            </m:oMath>
                          </a14:m>
                          <a:r>
                            <a:rPr lang="en-US" i="0" u="none" baseline="0" dirty="0">
                              <a:latin typeface="Times New Roman" panose="02020603050405020304" pitchFamily="18" charset="0"/>
                              <a:cs typeface="Times New Roman" panose="02020603050405020304" pitchFamily="18" charset="0"/>
                            </a:rPr>
                            <a:t> </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u="none" baseline="0" dirty="0">
                              <a:latin typeface="Times New Roman" panose="02020603050405020304" pitchFamily="18" charset="0"/>
                              <a:cs typeface="Times New Roman" panose="02020603050405020304" pitchFamily="18" charset="0"/>
                            </a:rPr>
                            <a:t> </a:t>
                          </a:r>
                          <a14:m>
                            <m:oMath xmlns:m="http://schemas.openxmlformats.org/officeDocument/2006/math">
                              <m:r>
                                <a:rPr lang="en-US" b="0" i="1" u="none" smtClean="0">
                                  <a:latin typeface="Cambria Math"/>
                                  <a:ea typeface="Cambria Math" panose="02040503050406030204" pitchFamily="18" charset="0"/>
                                </a:rPr>
                                <m:t> </m:t>
                              </m:r>
                            </m:oMath>
                          </a14:m>
                          <a:r>
                            <a:rPr lang="en-US" i="1" u="none" dirty="0">
                              <a:latin typeface="Times New Roman" panose="02020603050405020304" pitchFamily="18" charset="0"/>
                              <a:cs typeface="Times New Roman" panose="02020603050405020304" pitchFamily="18" charset="0"/>
                            </a:rPr>
                            <a:t>G</a:t>
                          </a:r>
                          <a:r>
                            <a:rPr lang="en-US" i="1" u="none" baseline="-25000" dirty="0">
                              <a:latin typeface="Times New Roman" panose="02020603050405020304" pitchFamily="18" charset="0"/>
                              <a:cs typeface="Times New Roman" panose="02020603050405020304" pitchFamily="18" charset="0"/>
                            </a:rPr>
                            <a:t>A</a:t>
                          </a:r>
                          <a:r>
                            <a:rPr lang="en-US" u="none" dirty="0">
                              <a:latin typeface="Times New Roman" panose="02020603050405020304" pitchFamily="18" charset="0"/>
                              <a:cs typeface="Times New Roman" panose="02020603050405020304" pitchFamily="18" charset="0"/>
                            </a:rPr>
                            <a:t>(</a:t>
                          </a:r>
                          <a:r>
                            <a:rPr lang="en-US" i="1" u="none" dirty="0">
                              <a:latin typeface="Times New Roman" panose="02020603050405020304" pitchFamily="18" charset="0"/>
                              <a:cs typeface="Times New Roman" panose="02020603050405020304" pitchFamily="18" charset="0"/>
                            </a:rPr>
                            <a:t>D</a:t>
                          </a:r>
                          <a:r>
                            <a:rPr lang="en-US" u="none"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panose="02040503050406030204" pitchFamily="18" charset="0"/>
                                    </a:rPr>
                                  </m:ctrlPr>
                                </m:fPr>
                                <m:num>
                                  <m:r>
                                    <a:rPr lang="en-US" b="0" i="1" u="none" smtClean="0">
                                      <a:latin typeface="Cambria Math" panose="02040503050406030204" pitchFamily="18" charset="0"/>
                                    </a:rPr>
                                    <m:t>|</m:t>
                                  </m:r>
                                  <m:sSub>
                                    <m:sSubPr>
                                      <m:ctrlPr>
                                        <a:rPr lang="en-US" b="0" i="1" u="none" smtClean="0">
                                          <a:latin typeface="Cambria Math" panose="02040503050406030204" pitchFamily="18" charset="0"/>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1</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r>
                                <a:rPr lang="en-US" b="0" i="1" u="none" smtClean="0">
                                  <a:latin typeface="Cambria Math" panose="02040503050406030204" pitchFamily="18" charset="0"/>
                                  <a:ea typeface="Cambria Math" panose="02040503050406030204" pitchFamily="18" charset="0"/>
                                </a:rPr>
                                <m:t>𝐺</m:t>
                              </m:r>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1</m:t>
                                  </m:r>
                                </m:sub>
                              </m:sSub>
                            </m:oMath>
                          </a14:m>
                          <a:r>
                            <a:rPr lang="en-US" i="0" u="none"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panose="02040503050406030204" pitchFamily="18" charset="0"/>
                                    </a:rPr>
                                  </m:ctrlPr>
                                </m:fPr>
                                <m:num>
                                  <m:r>
                                    <a:rPr lang="en-US" b="0" i="1" u="none" smtClean="0">
                                      <a:latin typeface="Cambria Math" panose="02040503050406030204" pitchFamily="18" charset="0"/>
                                    </a:rPr>
                                    <m:t>|</m:t>
                                  </m:r>
                                  <m:sSub>
                                    <m:sSubPr>
                                      <m:ctrlPr>
                                        <a:rPr lang="en-US" b="0" i="1" u="none" smtClean="0">
                                          <a:latin typeface="Cambria Math" panose="02040503050406030204" pitchFamily="18" charset="0"/>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2</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r>
                                <a:rPr lang="en-US" b="0" i="1" u="none" smtClean="0">
                                  <a:latin typeface="Cambria Math" panose="02040503050406030204" pitchFamily="18" charset="0"/>
                                  <a:ea typeface="Cambria Math" panose="02040503050406030204" pitchFamily="18" charset="0"/>
                                </a:rPr>
                                <m:t>𝐺</m:t>
                              </m:r>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2</m:t>
                                  </m:r>
                                </m:sub>
                              </m:sSub>
                            </m:oMath>
                          </a14:m>
                          <a:r>
                            <a:rPr lang="en-US" i="0" u="none" dirty="0">
                              <a:latin typeface="Times New Roman" panose="02020603050405020304" pitchFamily="18" charset="0"/>
                              <a:cs typeface="Times New Roman" panose="02020603050405020304" pitchFamily="18" charset="0"/>
                            </a:rPr>
                            <a:t>), </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u="none" dirty="0">
                              <a:latin typeface="Times New Roman" panose="02020603050405020304" pitchFamily="18" charset="0"/>
                              <a:cs typeface="Times New Roman" panose="02020603050405020304" pitchFamily="18" charset="0"/>
                            </a:rPr>
                            <a:t>when</a:t>
                          </a:r>
                          <a:r>
                            <a:rPr lang="en-US" i="0" u="none" baseline="0" dirty="0">
                              <a:latin typeface="Times New Roman" panose="02020603050405020304" pitchFamily="18" charset="0"/>
                              <a:cs typeface="Times New Roman" panose="02020603050405020304" pitchFamily="18" charset="0"/>
                            </a:rPr>
                            <a:t> </a:t>
                          </a:r>
                          <a:r>
                            <a:rPr lang="en-US" i="1" u="none" baseline="0" dirty="0">
                              <a:latin typeface="Times New Roman" panose="02020603050405020304" pitchFamily="18" charset="0"/>
                              <a:cs typeface="Times New Roman" panose="02020603050405020304" pitchFamily="18" charset="0"/>
                            </a:rPr>
                            <a:t>D </a:t>
                          </a:r>
                          <a:r>
                            <a:rPr lang="en-US" i="0" u="none" baseline="0" dirty="0">
                              <a:latin typeface="Times New Roman" panose="02020603050405020304" pitchFamily="18" charset="0"/>
                              <a:cs typeface="Times New Roman" panose="02020603050405020304" pitchFamily="18" charset="0"/>
                            </a:rPr>
                            <a:t>is partitioned into two data sets </a:t>
                          </a:r>
                          <a14:m>
                            <m:oMath xmlns:m="http://schemas.openxmlformats.org/officeDocument/2006/math">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1</m:t>
                                  </m:r>
                                </m:sub>
                              </m:sSub>
                            </m:oMath>
                          </a14:m>
                          <a:r>
                            <a:rPr lang="en-US" i="0" u="none" baseline="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2</m:t>
                                  </m:r>
                                </m:sub>
                              </m:sSub>
                            </m:oMath>
                          </a14:m>
                          <a:r>
                            <a:rPr lang="en-US" i="1" u="none" dirty="0">
                              <a:latin typeface="Times New Roman" panose="02020603050405020304" pitchFamily="18" charset="0"/>
                              <a:cs typeface="Times New Roman" panose="02020603050405020304" pitchFamily="18" charset="0"/>
                            </a:rPr>
                            <a:t> </a:t>
                          </a:r>
                          <a:r>
                            <a:rPr lang="en-US" i="0" u="none" dirty="0">
                              <a:latin typeface="Times New Roman" panose="02020603050405020304" pitchFamily="18" charset="0"/>
                              <a:cs typeface="Times New Roman" panose="02020603050405020304" pitchFamily="18" charset="0"/>
                            </a:rPr>
                            <a:t>based on some values of attribute </a:t>
                          </a:r>
                          <a:r>
                            <a:rPr lang="en-US" i="1" u="none" dirty="0">
                              <a:latin typeface="Times New Roman" panose="02020603050405020304" pitchFamily="18" charset="0"/>
                              <a:cs typeface="Times New Roman" panose="02020603050405020304" pitchFamily="18" charset="0"/>
                            </a:rPr>
                            <a:t>A</a:t>
                          </a:r>
                          <a:r>
                            <a:rPr lang="en-US" i="0" u="none" dirty="0">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algorithm</a:t>
                          </a:r>
                          <a:r>
                            <a:rPr lang="en-US" baseline="0" dirty="0">
                              <a:latin typeface="Times New Roman" panose="02020603050405020304" pitchFamily="18" charset="0"/>
                              <a:cs typeface="Times New Roman" panose="02020603050405020304" pitchFamily="18" charset="0"/>
                            </a:rPr>
                            <a:t> calculates all binary partitions for all possible values of attribute </a:t>
                          </a:r>
                          <a:r>
                            <a:rPr lang="en-US" i="1" baseline="0" dirty="0">
                              <a:latin typeface="Times New Roman" panose="02020603050405020304" pitchFamily="18" charset="0"/>
                              <a:cs typeface="Times New Roman" panose="02020603050405020304" pitchFamily="18" charset="0"/>
                            </a:rPr>
                            <a:t>A</a:t>
                          </a:r>
                          <a:r>
                            <a:rPr lang="en-US" baseline="0" dirty="0">
                              <a:latin typeface="Times New Roman" panose="02020603050405020304" pitchFamily="18" charset="0"/>
                              <a:cs typeface="Times New Roman" panose="02020603050405020304" pitchFamily="18" charset="0"/>
                            </a:rPr>
                            <a:t> and choose that binary partition which has the </a:t>
                          </a:r>
                          <a:r>
                            <a:rPr lang="en-US" b="1" i="0" baseline="0" dirty="0">
                              <a:solidFill>
                                <a:srgbClr val="0B5ED7"/>
                              </a:solidFill>
                              <a:latin typeface="Times New Roman" panose="02020603050405020304" pitchFamily="18" charset="0"/>
                              <a:cs typeface="Times New Roman" panose="02020603050405020304" pitchFamily="18" charset="0"/>
                            </a:rPr>
                            <a:t>maximum </a:t>
                          </a:r>
                          <a14:m>
                            <m:oMath xmlns:m="http://schemas.openxmlformats.org/officeDocument/2006/math">
                              <m:r>
                                <a:rPr lang="en-US" i="1" u="none" dirty="0" smtClean="0">
                                  <a:latin typeface="Cambria Math" panose="02040503050406030204" pitchFamily="18" charset="0"/>
                                  <a:ea typeface="Cambria Math" panose="02040503050406030204" pitchFamily="18" charset="0"/>
                                </a:rPr>
                                <m:t>𝛾</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oMath>
                          </a14:m>
                          <a:endParaRPr lang="en-US" i="1" u="sng"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i="1" u="sng"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u="none" dirty="0">
                              <a:latin typeface="Times New Roman" panose="02020603050405020304" pitchFamily="18" charset="0"/>
                              <a:cs typeface="Times New Roman" panose="02020603050405020304" pitchFamily="18" charset="0"/>
                            </a:rPr>
                            <a:t>The algorithm is </a:t>
                          </a:r>
                          <a:r>
                            <a:rPr lang="en-US" i="0" u="none" dirty="0">
                              <a:solidFill>
                                <a:srgbClr val="0B5ED7"/>
                              </a:solidFill>
                              <a:latin typeface="Times New Roman" panose="02020603050405020304" pitchFamily="18" charset="0"/>
                              <a:cs typeface="Times New Roman" panose="02020603050405020304" pitchFamily="18" charset="0"/>
                            </a:rPr>
                            <a:t>computationally</a:t>
                          </a:r>
                          <a:r>
                            <a:rPr lang="en-US" i="0" u="none" baseline="0" dirty="0">
                              <a:solidFill>
                                <a:srgbClr val="0B5ED7"/>
                              </a:solidFill>
                              <a:latin typeface="Times New Roman" panose="02020603050405020304" pitchFamily="18" charset="0"/>
                              <a:cs typeface="Times New Roman" panose="02020603050405020304" pitchFamily="18" charset="0"/>
                            </a:rPr>
                            <a:t> very expensive </a:t>
                          </a:r>
                          <a:r>
                            <a:rPr lang="en-US" i="0" u="none" baseline="0" dirty="0">
                              <a:latin typeface="Times New Roman" panose="02020603050405020304" pitchFamily="18" charset="0"/>
                              <a:cs typeface="Times New Roman" panose="02020603050405020304" pitchFamily="18" charset="0"/>
                            </a:rPr>
                            <a:t>when the attribute </a:t>
                          </a:r>
                          <a:r>
                            <a:rPr lang="en-US" i="1" u="none" baseline="0" dirty="0">
                              <a:latin typeface="Times New Roman" panose="02020603050405020304" pitchFamily="18" charset="0"/>
                              <a:cs typeface="Times New Roman" panose="02020603050405020304" pitchFamily="18" charset="0"/>
                            </a:rPr>
                            <a:t>A</a:t>
                          </a:r>
                          <a:r>
                            <a:rPr lang="en-US" i="0" u="none" baseline="0" dirty="0">
                              <a:latin typeface="Times New Roman" panose="02020603050405020304" pitchFamily="18" charset="0"/>
                              <a:cs typeface="Times New Roman" panose="02020603050405020304" pitchFamily="18" charset="0"/>
                            </a:rPr>
                            <a:t> has a large number of values.</a:t>
                          </a:r>
                          <a:endParaRPr lang="en-US" i="0" u="none"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4" name="Content Placeholder 5"/>
              <p:cNvGraphicFramePr>
                <a:graphicFrameLocks/>
              </p:cNvGraphicFramePr>
              <p:nvPr>
                <p:extLst>
                  <p:ext uri="{D42A27DB-BD31-4B8C-83A1-F6EECF244321}">
                    <p14:modId xmlns:p14="http://schemas.microsoft.com/office/powerpoint/2010/main" val="473835192"/>
                  </p:ext>
                </p:extLst>
              </p:nvPr>
            </p:nvGraphicFramePr>
            <p:xfrm>
              <a:off x="722172" y="1043104"/>
              <a:ext cx="7605423" cy="4916632"/>
            </p:xfrm>
            <a:graphic>
              <a:graphicData uri="http://schemas.openxmlformats.org/drawingml/2006/table">
                <a:tbl>
                  <a:tblPr firstRow="1" bandRow="1">
                    <a:tableStyleId>{2D5ABB26-0587-4C30-8999-92F81FD0307C}</a:tableStyleId>
                  </a:tblPr>
                  <a:tblGrid>
                    <a:gridCol w="1536934">
                      <a:extLst>
                        <a:ext uri="{9D8B030D-6E8A-4147-A177-3AD203B41FA5}">
                          <a16:colId xmlns:a16="http://schemas.microsoft.com/office/drawing/2014/main" xmlns="" xmlns:a14="http://schemas.microsoft.com/office/drawing/2010/main" val="20000"/>
                        </a:ext>
                      </a:extLst>
                    </a:gridCol>
                    <a:gridCol w="3242163">
                      <a:extLst>
                        <a:ext uri="{9D8B030D-6E8A-4147-A177-3AD203B41FA5}">
                          <a16:colId xmlns:a16="http://schemas.microsoft.com/office/drawing/2014/main" xmlns="" xmlns:a14="http://schemas.microsoft.com/office/drawing/2010/main" val="20001"/>
                        </a:ext>
                      </a:extLst>
                    </a:gridCol>
                    <a:gridCol w="2826326">
                      <a:extLst>
                        <a:ext uri="{9D8B030D-6E8A-4147-A177-3AD203B41FA5}">
                          <a16:colId xmlns:a16="http://schemas.microsoft.com/office/drawing/2014/main" xmlns="" xmlns:a14="http://schemas.microsoft.com/office/drawing/2010/main" val="20002"/>
                        </a:ext>
                      </a:extLst>
                    </a:gridCol>
                  </a:tblGrid>
                  <a:tr h="416844">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0"/>
                      </a:ext>
                    </a:extLst>
                  </a:tr>
                  <a:tr h="4499788">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CART</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7368" t="-9878" r="-8740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68966" t="-9878" r="-216"/>
                          </a:stretch>
                        </a:blipFill>
                      </a:tcPr>
                    </a:tc>
                    <a:extLst>
                      <a:ext uri="{0D108BD9-81ED-4DB2-BD59-A6C34878D82A}">
                        <a16:rowId xmlns:a16="http://schemas.microsoft.com/office/drawing/2014/main" xmlns="" xmlns:a14="http://schemas.microsoft.com/office/drawing/2010/main" val="10001"/>
                      </a:ext>
                    </a:extLst>
                  </a:tr>
                </a:tbl>
              </a:graphicData>
            </a:graphic>
          </p:graphicFrame>
        </mc:Fallback>
      </mc:AlternateContent>
    </p:spTree>
    <p:extLst>
      <p:ext uri="{BB962C8B-B14F-4D97-AF65-F5344CB8AC3E}">
        <p14:creationId xmlns:p14="http://schemas.microsoft.com/office/powerpoint/2010/main" val="33543191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115</a:t>
            </a:fld>
            <a:endParaRPr lang="en-IN">
              <a:solidFill>
                <a:srgbClr val="04617B">
                  <a:shade val="90000"/>
                </a:srgbClr>
              </a:solidFill>
            </a:endParaRPr>
          </a:p>
        </p:txBody>
      </p:sp>
      <mc:AlternateContent xmlns:mc="http://schemas.openxmlformats.org/markup-compatibility/2006" xmlns:a14="http://schemas.microsoft.com/office/drawing/2010/main">
        <mc:Choice Requires="a14">
          <p:graphicFrame>
            <p:nvGraphicFramePr>
              <p:cNvPr id="4" name="Content Placeholder 5"/>
              <p:cNvGraphicFramePr>
                <a:graphicFrameLocks/>
              </p:cNvGraphicFramePr>
              <p:nvPr>
                <p:extLst>
                  <p:ext uri="{D42A27DB-BD31-4B8C-83A1-F6EECF244321}">
                    <p14:modId xmlns:p14="http://schemas.microsoft.com/office/powerpoint/2010/main" val="2451979750"/>
                  </p:ext>
                </p:extLst>
              </p:nvPr>
            </p:nvGraphicFramePr>
            <p:xfrm>
              <a:off x="815692" y="815478"/>
              <a:ext cx="7600945" cy="4316452"/>
            </p:xfrm>
            <a:graphic>
              <a:graphicData uri="http://schemas.openxmlformats.org/drawingml/2006/table">
                <a:tbl>
                  <a:tblPr firstRow="1" bandRow="1">
                    <a:tableStyleId>{2D5ABB26-0587-4C30-8999-92F81FD0307C}</a:tableStyleId>
                  </a:tblPr>
                  <a:tblGrid>
                    <a:gridCol w="1692000">
                      <a:extLst>
                        <a:ext uri="{9D8B030D-6E8A-4147-A177-3AD203B41FA5}">
                          <a16:colId xmlns:a16="http://schemas.microsoft.com/office/drawing/2014/main" val="20000"/>
                        </a:ext>
                      </a:extLst>
                    </a:gridCol>
                    <a:gridCol w="3084283">
                      <a:extLst>
                        <a:ext uri="{9D8B030D-6E8A-4147-A177-3AD203B41FA5}">
                          <a16:colId xmlns:a16="http://schemas.microsoft.com/office/drawing/2014/main" val="20001"/>
                        </a:ext>
                      </a:extLst>
                    </a:gridCol>
                    <a:gridCol w="2824662">
                      <a:extLst>
                        <a:ext uri="{9D8B030D-6E8A-4147-A177-3AD203B41FA5}">
                          <a16:colId xmlns:a16="http://schemas.microsoft.com/office/drawing/2014/main" val="20002"/>
                        </a:ext>
                      </a:extLst>
                    </a:gridCol>
                  </a:tblGrid>
                  <a:tr h="384532">
                    <a:tc>
                      <a:txBody>
                        <a:bodyPr/>
                        <a:lstStyle/>
                        <a:p>
                          <a:pPr algn="ctr"/>
                          <a:r>
                            <a:rPr lang="en-US" b="1" dirty="0">
                              <a:latin typeface="Times New Roman" panose="02020603050405020304" pitchFamily="18" charset="0"/>
                              <a:cs typeface="Times New Roman" panose="02020603050405020304" pitchFamily="18" charset="0"/>
                            </a:rPr>
                            <a:t>Algorithm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anose="02020603050405020304" pitchFamily="18" charset="0"/>
                              <a:cs typeface="Times New Roman" panose="02020603050405020304" pitchFamily="18" charset="0"/>
                            </a:rPr>
                            <a:t>Splitting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anose="02020603050405020304" pitchFamily="18" charset="0"/>
                              <a:cs typeface="Times New Roman" panose="02020603050405020304" pitchFamily="18" charset="0"/>
                            </a:rPr>
                            <a:t>Remark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45325">
                    <a:tc>
                      <a:txBody>
                        <a:bodyPr/>
                        <a:lstStyle/>
                        <a:p>
                          <a:pPr algn="ctr"/>
                          <a:r>
                            <a:rPr lang="en-US" b="1" dirty="0">
                              <a:solidFill>
                                <a:srgbClr val="0B5ED7"/>
                              </a:solidFill>
                              <a:latin typeface="Times New Roman" panose="02020603050405020304" pitchFamily="18" charset="0"/>
                              <a:cs typeface="Times New Roman" panose="02020603050405020304" pitchFamily="18" charset="0"/>
                            </a:rPr>
                            <a:t>C4.5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b="1" u="none" dirty="0">
                              <a:solidFill>
                                <a:srgbClr val="0B5ED7"/>
                              </a:solidFill>
                              <a:latin typeface="Times New Roman" panose="02020603050405020304" pitchFamily="18" charset="0"/>
                              <a:cs typeface="Times New Roman" panose="02020603050405020304" pitchFamily="18" charset="0"/>
                            </a:rPr>
                            <a:t>Gain Ratio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u="none" dirty="0" smtClean="0">
                                    <a:latin typeface="Cambria Math" panose="02040503050406030204" pitchFamily="18" charset="0"/>
                                    <a:ea typeface="Cambria Math" panose="02040503050406030204" pitchFamily="18" charset="0"/>
                                  </a:rPr>
                                  <m:t>𝛽</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f>
                                  <m:fPr>
                                    <m:ctrlPr>
                                      <a:rPr lang="en-US" b="0" i="1" u="none" smtClean="0">
                                        <a:latin typeface="Cambria Math" panose="02040503050406030204" pitchFamily="18" charset="0"/>
                                        <a:ea typeface="Cambria Math" panose="02040503050406030204" pitchFamily="18" charset="0"/>
                                      </a:rPr>
                                    </m:ctrlPr>
                                  </m:fPr>
                                  <m:num>
                                    <m:r>
                                      <a:rPr lang="en-US" i="1" u="none" smtClean="0">
                                        <a:latin typeface="Cambria Math" panose="02040503050406030204" pitchFamily="18" charset="0"/>
                                        <a:ea typeface="Cambria Math" panose="02040503050406030204" pitchFamily="18" charset="0"/>
                                      </a:rPr>
                                      <m:t>𝛼</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num>
                                  <m:den>
                                    <m:sSubSup>
                                      <m:sSubSupPr>
                                        <m:ctrlPr>
                                          <a:rPr lang="en-US" i="1" smtClean="0">
                                            <a:solidFill>
                                              <a:schemeClr val="tx1"/>
                                            </a:solidFill>
                                            <a:latin typeface="Cambria Math" panose="02040503050406030204" pitchFamily="18" charset="0"/>
                                            <a:cs typeface="Times New Roman" pitchFamily="18" charset="0"/>
                                          </a:rPr>
                                        </m:ctrlPr>
                                      </m:sSubSupPr>
                                      <m:e>
                                        <m:r>
                                          <a:rPr lang="en-US" i="1">
                                            <a:solidFill>
                                              <a:schemeClr val="tx1"/>
                                            </a:solidFill>
                                            <a:latin typeface="Cambria Math" panose="02040503050406030204" pitchFamily="18" charset="0"/>
                                            <a:cs typeface="Times New Roman" pitchFamily="18" charset="0"/>
                                          </a:rPr>
                                          <m:t>𝐸</m:t>
                                        </m:r>
                                      </m:e>
                                      <m:sub>
                                        <m:r>
                                          <a:rPr lang="en-US" i="1">
                                            <a:solidFill>
                                              <a:schemeClr val="tx1"/>
                                            </a:solidFill>
                                            <a:latin typeface="Cambria Math" panose="02040503050406030204" pitchFamily="18" charset="0"/>
                                            <a:cs typeface="Times New Roman" pitchFamily="18" charset="0"/>
                                          </a:rPr>
                                          <m:t>𝐴</m:t>
                                        </m:r>
                                      </m:sub>
                                      <m:sup>
                                        <m:r>
                                          <a:rPr lang="en-US" i="1">
                                            <a:solidFill>
                                              <a:schemeClr val="tx1"/>
                                            </a:solidFill>
                                            <a:latin typeface="Cambria Math" panose="02040503050406030204" pitchFamily="18" charset="0"/>
                                            <a:cs typeface="Times New Roman" pitchFamily="18" charset="0"/>
                                          </a:rPr>
                                          <m:t>∗</m:t>
                                        </m:r>
                                      </m:sup>
                                    </m:sSubSup>
                                    <m:r>
                                      <m:rPr>
                                        <m:nor/>
                                      </m:rPr>
                                      <a:rPr lang="en-IN" dirty="0">
                                        <a:solidFill>
                                          <a:schemeClr val="tx1"/>
                                        </a:solidFill>
                                        <a:latin typeface="Times New Roman" pitchFamily="18" charset="0"/>
                                        <a:cs typeface="Times New Roman" pitchFamily="18" charset="0"/>
                                      </a:rPr>
                                      <m:t>(</m:t>
                                    </m:r>
                                    <m:r>
                                      <m:rPr>
                                        <m:nor/>
                                      </m:rPr>
                                      <a:rPr lang="en-IN" dirty="0">
                                        <a:solidFill>
                                          <a:schemeClr val="tx1"/>
                                        </a:solidFill>
                                        <a:latin typeface="Times New Roman" pitchFamily="18" charset="0"/>
                                        <a:cs typeface="Times New Roman" pitchFamily="18" charset="0"/>
                                      </a:rPr>
                                      <m:t>D</m:t>
                                    </m:r>
                                    <m:r>
                                      <m:rPr>
                                        <m:nor/>
                                      </m:rPr>
                                      <a:rPr lang="en-IN" dirty="0" smtClean="0">
                                        <a:solidFill>
                                          <a:schemeClr val="tx1"/>
                                        </a:solidFill>
                                        <a:latin typeface="Times New Roman" pitchFamily="18" charset="0"/>
                                        <a:cs typeface="Times New Roman" pitchFamily="18" charset="0"/>
                                      </a:rPr>
                                      <m:t>)</m:t>
                                    </m:r>
                                  </m:den>
                                </m:f>
                              </m:oMath>
                            </m:oMathPara>
                          </a14:m>
                          <a:endParaRPr lang="en-US" u="none"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u="none" dirty="0">
                              <a:latin typeface="Times New Roman" panose="02020603050405020304" pitchFamily="18" charset="0"/>
                              <a:cs typeface="Times New Roman" panose="02020603050405020304" pitchFamily="18" charset="0"/>
                            </a:rPr>
                            <a:t>where</a:t>
                          </a:r>
                        </a:p>
                        <a:p>
                          <a:pPr marL="0" indent="0">
                            <a:buFont typeface="Arial" panose="020B0604020202020204" pitchFamily="34" charset="0"/>
                            <a:buNone/>
                          </a:pPr>
                          <a14:m>
                            <m:oMath xmlns:m="http://schemas.openxmlformats.org/officeDocument/2006/math">
                              <m:r>
                                <a:rPr lang="en-US" i="1" u="none" smtClean="0">
                                  <a:latin typeface="Cambria Math" panose="02040503050406030204" pitchFamily="18" charset="0"/>
                                  <a:ea typeface="Cambria Math" panose="02040503050406030204" pitchFamily="18" charset="0"/>
                                </a:rPr>
                                <m:t>𝛼</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oMath>
                          </a14:m>
                          <a:r>
                            <a:rPr lang="en-US" u="none" dirty="0">
                              <a:latin typeface="Times New Roman" panose="02020603050405020304" pitchFamily="18" charset="0"/>
                              <a:cs typeface="Times New Roman" panose="02020603050405020304" pitchFamily="18" charset="0"/>
                            </a:rPr>
                            <a:t> = Information gain of</a:t>
                          </a:r>
                          <a:r>
                            <a:rPr lang="en-US" u="none" baseline="0" dirty="0">
                              <a:latin typeface="Times New Roman" panose="02020603050405020304" pitchFamily="18" charset="0"/>
                              <a:cs typeface="Times New Roman" panose="02020603050405020304" pitchFamily="18" charset="0"/>
                            </a:rPr>
                            <a:t> </a:t>
                          </a:r>
                          <a:r>
                            <a:rPr lang="en-US" i="1" u="none" baseline="0" dirty="0">
                              <a:latin typeface="Times New Roman" panose="02020603050405020304" pitchFamily="18" charset="0"/>
                              <a:cs typeface="Times New Roman" panose="02020603050405020304" pitchFamily="18" charset="0"/>
                            </a:rPr>
                            <a:t>D </a:t>
                          </a:r>
                          <a:r>
                            <a:rPr lang="en-US" i="0" u="none" baseline="0" dirty="0">
                              <a:latin typeface="Times New Roman" panose="02020603050405020304" pitchFamily="18" charset="0"/>
                              <a:cs typeface="Times New Roman" panose="02020603050405020304" pitchFamily="18" charset="0"/>
                            </a:rPr>
                            <a:t>(same as in ID3, and </a:t>
                          </a:r>
                        </a:p>
                        <a:p>
                          <a:pPr marL="0" indent="0">
                            <a:buFont typeface="Arial" panose="020B0604020202020204" pitchFamily="34" charset="0"/>
                            <a:buNone/>
                          </a:pPr>
                          <a14:m>
                            <m:oMath xmlns:m="http://schemas.openxmlformats.org/officeDocument/2006/math">
                              <m:sSubSup>
                                <m:sSubSupPr>
                                  <m:ctrlPr>
                                    <a:rPr lang="en-US" i="1" smtClean="0">
                                      <a:solidFill>
                                        <a:schemeClr val="tx1"/>
                                      </a:solidFill>
                                      <a:latin typeface="Cambria Math" panose="02040503050406030204" pitchFamily="18" charset="0"/>
                                      <a:cs typeface="Times New Roman" pitchFamily="18" charset="0"/>
                                    </a:rPr>
                                  </m:ctrlPr>
                                </m:sSubSupPr>
                                <m:e>
                                  <m:r>
                                    <a:rPr lang="en-US" i="1">
                                      <a:solidFill>
                                        <a:schemeClr val="tx1"/>
                                      </a:solidFill>
                                      <a:latin typeface="Cambria Math" panose="02040503050406030204" pitchFamily="18" charset="0"/>
                                      <a:cs typeface="Times New Roman" pitchFamily="18" charset="0"/>
                                    </a:rPr>
                                    <m:t>𝐸</m:t>
                                  </m:r>
                                </m:e>
                                <m:sub>
                                  <m:r>
                                    <a:rPr lang="en-US" i="1">
                                      <a:solidFill>
                                        <a:schemeClr val="tx1"/>
                                      </a:solidFill>
                                      <a:latin typeface="Cambria Math" panose="02040503050406030204" pitchFamily="18" charset="0"/>
                                      <a:cs typeface="Times New Roman" pitchFamily="18" charset="0"/>
                                    </a:rPr>
                                    <m:t>𝐴</m:t>
                                  </m:r>
                                </m:sub>
                                <m:sup>
                                  <m:r>
                                    <a:rPr lang="en-US" i="1">
                                      <a:solidFill>
                                        <a:schemeClr val="tx1"/>
                                      </a:solidFill>
                                      <a:latin typeface="Cambria Math" panose="02040503050406030204" pitchFamily="18" charset="0"/>
                                      <a:cs typeface="Times New Roman" pitchFamily="18" charset="0"/>
                                    </a:rPr>
                                    <m:t>∗</m:t>
                                  </m:r>
                                </m:sup>
                              </m:sSubSup>
                              <m:r>
                                <m:rPr>
                                  <m:nor/>
                                </m:rPr>
                                <a:rPr lang="en-IN" dirty="0">
                                  <a:solidFill>
                                    <a:schemeClr val="tx1"/>
                                  </a:solidFill>
                                  <a:latin typeface="Times New Roman" pitchFamily="18" charset="0"/>
                                  <a:cs typeface="Times New Roman" pitchFamily="18" charset="0"/>
                                </a:rPr>
                                <m:t>(</m:t>
                              </m:r>
                              <m:r>
                                <m:rPr>
                                  <m:nor/>
                                </m:rPr>
                                <a:rPr lang="en-IN" dirty="0">
                                  <a:solidFill>
                                    <a:schemeClr val="tx1"/>
                                  </a:solidFill>
                                  <a:latin typeface="Times New Roman" pitchFamily="18" charset="0"/>
                                  <a:cs typeface="Times New Roman" pitchFamily="18" charset="0"/>
                                </a:rPr>
                                <m:t>D</m:t>
                              </m:r>
                              <m:r>
                                <m:rPr>
                                  <m:nor/>
                                </m:rPr>
                                <a:rPr lang="en-IN" dirty="0" smtClean="0">
                                  <a:solidFill>
                                    <a:schemeClr val="tx1"/>
                                  </a:solidFill>
                                  <a:latin typeface="Times New Roman" pitchFamily="18" charset="0"/>
                                  <a:cs typeface="Times New Roman" pitchFamily="18" charset="0"/>
                                </a:rPr>
                                <m:t>)</m:t>
                              </m:r>
                            </m:oMath>
                          </a14:m>
                          <a:r>
                            <a:rPr lang="en-US" i="1" u="none" dirty="0">
                              <a:latin typeface="Times New Roman" panose="02020603050405020304" pitchFamily="18" charset="0"/>
                              <a:cs typeface="Times New Roman" panose="02020603050405020304" pitchFamily="18" charset="0"/>
                            </a:rPr>
                            <a:t> =</a:t>
                          </a:r>
                          <a:r>
                            <a:rPr lang="en-US" i="1" u="none" baseline="0" dirty="0">
                              <a:latin typeface="Times New Roman" panose="02020603050405020304" pitchFamily="18" charset="0"/>
                              <a:cs typeface="Times New Roman" panose="02020603050405020304" pitchFamily="18" charset="0"/>
                            </a:rPr>
                            <a:t> </a:t>
                          </a:r>
                          <a:r>
                            <a:rPr lang="en-US" i="0" u="none" baseline="0" dirty="0">
                              <a:latin typeface="Times New Roman" panose="02020603050405020304" pitchFamily="18" charset="0"/>
                              <a:cs typeface="Times New Roman" panose="02020603050405020304" pitchFamily="18" charset="0"/>
                            </a:rPr>
                            <a:t>splitting information</a:t>
                          </a:r>
                        </a:p>
                        <a:p>
                          <a:pPr marL="0" indent="0">
                            <a:buFont typeface="Arial" panose="020B0604020202020204" pitchFamily="34" charset="0"/>
                            <a:buNone/>
                          </a:pPr>
                          <a:r>
                            <a:rPr lang="en-US" i="0" u="none" baseline="0" dirty="0">
                              <a:latin typeface="Times New Roman" panose="02020603050405020304" pitchFamily="18" charset="0"/>
                              <a:cs typeface="Times New Roman" panose="02020603050405020304" pitchFamily="18" charset="0"/>
                            </a:rPr>
                            <a:t>=  </a:t>
                          </a:r>
                          <a14:m>
                            <m:oMath xmlns:m="http://schemas.openxmlformats.org/officeDocument/2006/math">
                              <m:r>
                                <a:rPr lang="en-US" i="1" u="none" smtClean="0">
                                  <a:latin typeface="Cambria Math" panose="02040503050406030204" pitchFamily="18" charset="0"/>
                                  <a:ea typeface="Cambria Math" panose="02040503050406030204" pitchFamily="18" charset="0"/>
                                </a:rPr>
                                <m:t>−</m:t>
                              </m:r>
                              <m:nary>
                                <m:naryPr>
                                  <m:chr m:val="∑"/>
                                  <m:ctrlPr>
                                    <a:rPr lang="en-US" i="1" u="none" smtClean="0">
                                      <a:latin typeface="Cambria Math" panose="02040503050406030204" pitchFamily="18" charset="0"/>
                                    </a:rPr>
                                  </m:ctrlPr>
                                </m:naryPr>
                                <m:sub>
                                  <m:r>
                                    <m:rPr>
                                      <m:brk m:alnAt="23"/>
                                    </m:rPr>
                                    <a:rPr lang="en-US" b="0" i="1" u="none" smtClean="0">
                                      <a:latin typeface="Cambria Math" panose="02040503050406030204" pitchFamily="18" charset="0"/>
                                    </a:rPr>
                                    <m:t>𝑗</m:t>
                                  </m:r>
                                  <m:r>
                                    <a:rPr lang="en-US" b="0" i="1" u="none" smtClean="0">
                                      <a:latin typeface="Cambria Math" panose="02040503050406030204" pitchFamily="18" charset="0"/>
                                    </a:rPr>
                                    <m:t>=1</m:t>
                                  </m:r>
                                </m:sub>
                                <m:sup>
                                  <m:r>
                                    <a:rPr lang="en-US" b="0" i="1" u="none" smtClean="0">
                                      <a:latin typeface="Cambria Math"/>
                                    </a:rPr>
                                    <m:t>𝑚</m:t>
                                  </m:r>
                                </m:sup>
                                <m:e>
                                  <m:f>
                                    <m:fPr>
                                      <m:ctrlPr>
                                        <a:rPr lang="en-US" i="1" u="none" smtClean="0">
                                          <a:latin typeface="Cambria Math" panose="02040503050406030204" pitchFamily="18" charset="0"/>
                                        </a:rPr>
                                      </m:ctrlPr>
                                    </m:fPr>
                                    <m:num>
                                      <m:r>
                                        <a:rPr lang="en-US" b="0" i="1" u="none" smtClean="0">
                                          <a:latin typeface="Cambria Math" panose="02040503050406030204" pitchFamily="18" charset="0"/>
                                        </a:rPr>
                                        <m:t>|</m:t>
                                      </m:r>
                                      <m:sSub>
                                        <m:sSubPr>
                                          <m:ctrlPr>
                                            <a:rPr lang="en-US" b="0" i="1" u="none" smtClean="0">
                                              <a:latin typeface="Cambria Math" panose="02040503050406030204" pitchFamily="18" charset="0"/>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𝑗</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e>
                              </m:nary>
                              <m:sSub>
                                <m:sSubPr>
                                  <m:ctrlPr>
                                    <a:rPr lang="en-US" sz="1800" i="1" smtClean="0">
                                      <a:latin typeface="Cambria Math" panose="02040503050406030204" pitchFamily="18" charset="0"/>
                                      <a:cs typeface="Times New Roman" pitchFamily="18" charset="0"/>
                                    </a:rPr>
                                  </m:ctrlPr>
                                </m:sSubPr>
                                <m:e>
                                  <m:r>
                                    <a:rPr lang="en-US" sz="1800">
                                      <a:latin typeface="Cambria Math" panose="02040503050406030204" pitchFamily="18" charset="0"/>
                                      <a:cs typeface="Times New Roman" pitchFamily="18" charset="0"/>
                                    </a:rPr>
                                    <m:t>𝑙𝑜𝑔</m:t>
                                  </m:r>
                                </m:e>
                                <m:sub>
                                  <m:r>
                                    <a:rPr lang="en-US" sz="1800">
                                      <a:latin typeface="Cambria Math" panose="02040503050406030204" pitchFamily="18" charset="0"/>
                                      <a:cs typeface="Times New Roman" pitchFamily="18" charset="0"/>
                                    </a:rPr>
                                    <m:t>2</m:t>
                                  </m:r>
                                </m:sub>
                              </m:sSub>
                              <m:f>
                                <m:fPr>
                                  <m:ctrlPr>
                                    <a:rPr lang="en-US" sz="1800" i="1">
                                      <a:latin typeface="Cambria Math" panose="02040503050406030204" pitchFamily="18" charset="0"/>
                                      <a:cs typeface="Times New Roman" pitchFamily="18" charset="0"/>
                                    </a:rPr>
                                  </m:ctrlPr>
                                </m:fPr>
                                <m:num>
                                  <m:r>
                                    <a:rPr lang="en-US" sz="1800" b="0" i="1" smtClean="0">
                                      <a:latin typeface="Cambria Math" panose="02040503050406030204" pitchFamily="18" charset="0"/>
                                      <a:cs typeface="Times New Roman" pitchFamily="18" charset="0"/>
                                    </a:rPr>
                                    <m:t>|</m:t>
                                  </m:r>
                                  <m:sSub>
                                    <m:sSubPr>
                                      <m:ctrlPr>
                                        <a:rPr lang="en-US" sz="1800" i="1">
                                          <a:latin typeface="Cambria Math" panose="02040503050406030204" pitchFamily="18" charset="0"/>
                                          <a:cs typeface="Times New Roman" pitchFamily="18" charset="0"/>
                                        </a:rPr>
                                      </m:ctrlPr>
                                    </m:sSubPr>
                                    <m:e>
                                      <m:r>
                                        <a:rPr lang="en-US" sz="1800" b="0" i="1" smtClean="0">
                                          <a:latin typeface="Cambria Math" panose="02040503050406030204" pitchFamily="18" charset="0"/>
                                          <a:cs typeface="Times New Roman" pitchFamily="18" charset="0"/>
                                        </a:rPr>
                                        <m:t>𝐷</m:t>
                                      </m:r>
                                    </m:e>
                                    <m:sub>
                                      <m:r>
                                        <a:rPr lang="en-US" sz="1800">
                                          <a:latin typeface="Cambria Math" panose="02040503050406030204" pitchFamily="18" charset="0"/>
                                          <a:cs typeface="Times New Roman" pitchFamily="18" charset="0"/>
                                        </a:rPr>
                                        <m:t>𝑗</m:t>
                                      </m:r>
                                    </m:sub>
                                  </m:sSub>
                                  <m:r>
                                    <a:rPr lang="en-US" sz="1800" b="0" i="1" smtClean="0">
                                      <a:latin typeface="Cambria Math" panose="02040503050406030204" pitchFamily="18" charset="0"/>
                                      <a:cs typeface="Times New Roman" pitchFamily="18" charset="0"/>
                                    </a:rPr>
                                    <m:t>|</m:t>
                                  </m:r>
                                </m:num>
                                <m:den>
                                  <m:r>
                                    <a:rPr lang="en-US" sz="1800">
                                      <a:latin typeface="Cambria Math" panose="02040503050406030204" pitchFamily="18" charset="0"/>
                                      <a:cs typeface="Times New Roman" pitchFamily="18" charset="0"/>
                                    </a:rPr>
                                    <m:t>|</m:t>
                                  </m:r>
                                  <m:r>
                                    <a:rPr lang="en-US" sz="1800">
                                      <a:latin typeface="Cambria Math" panose="02040503050406030204" pitchFamily="18" charset="0"/>
                                      <a:cs typeface="Times New Roman" pitchFamily="18" charset="0"/>
                                    </a:rPr>
                                    <m:t>𝐷</m:t>
                                  </m:r>
                                  <m:r>
                                    <a:rPr lang="en-US" sz="1800">
                                      <a:latin typeface="Cambria Math" panose="02040503050406030204" pitchFamily="18" charset="0"/>
                                      <a:cs typeface="Times New Roman" pitchFamily="18" charset="0"/>
                                    </a:rPr>
                                    <m:t>|</m:t>
                                  </m:r>
                                </m:den>
                              </m:f>
                            </m:oMath>
                          </a14:m>
                          <a:endParaRPr lang="en-US" u="none"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none" dirty="0">
                              <a:latin typeface="Times New Roman" panose="02020603050405020304" pitchFamily="18" charset="0"/>
                              <a:cs typeface="Times New Roman" panose="02020603050405020304" pitchFamily="18" charset="0"/>
                            </a:rPr>
                            <a:t>when </a:t>
                          </a:r>
                          <a:r>
                            <a:rPr lang="en-US" i="1" u="none" dirty="0">
                              <a:latin typeface="Times New Roman" panose="02020603050405020304" pitchFamily="18" charset="0"/>
                              <a:cs typeface="Times New Roman" panose="02020603050405020304" pitchFamily="18" charset="0"/>
                            </a:rPr>
                            <a:t>D </a:t>
                          </a:r>
                          <a:r>
                            <a:rPr lang="en-US" i="0" u="none" dirty="0">
                              <a:latin typeface="Times New Roman" panose="02020603050405020304" pitchFamily="18" charset="0"/>
                              <a:cs typeface="Times New Roman" panose="02020603050405020304" pitchFamily="18" charset="0"/>
                            </a:rPr>
                            <a:t> is partitioned into </a:t>
                          </a:r>
                          <a14:m>
                            <m:oMath xmlns:m="http://schemas.openxmlformats.org/officeDocument/2006/math">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1</m:t>
                                  </m:r>
                                </m:sub>
                              </m:sSub>
                            </m:oMath>
                          </a14:m>
                          <a:r>
                            <a:rPr lang="en-US" i="1" u="none"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2</m:t>
                                  </m:r>
                                </m:sub>
                              </m:sSub>
                            </m:oMath>
                          </a14:m>
                          <a:r>
                            <a:rPr lang="en-US" i="1" u="none" dirty="0">
                              <a:latin typeface="Times New Roman" panose="02020603050405020304" pitchFamily="18" charset="0"/>
                              <a:cs typeface="Times New Roman" panose="02020603050405020304" pitchFamily="18" charset="0"/>
                            </a:rPr>
                            <a:t>, … , </a:t>
                          </a:r>
                          <a14:m>
                            <m:oMath xmlns:m="http://schemas.openxmlformats.org/officeDocument/2006/math">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a:ea typeface="Cambria Math" panose="02040503050406030204" pitchFamily="18" charset="0"/>
                                    </a:rPr>
                                    <m:t>𝑚</m:t>
                                  </m:r>
                                </m:sub>
                              </m:sSub>
                            </m:oMath>
                          </a14:m>
                          <a:r>
                            <a:rPr lang="en-US" i="1" u="none" dirty="0">
                              <a:latin typeface="Times New Roman" panose="02020603050405020304" pitchFamily="18" charset="0"/>
                              <a:cs typeface="Times New Roman" panose="02020603050405020304" pitchFamily="18" charset="0"/>
                            </a:rPr>
                            <a:t> </a:t>
                          </a:r>
                          <a:r>
                            <a:rPr lang="en-US" i="0" u="none" dirty="0">
                              <a:latin typeface="Times New Roman" panose="02020603050405020304" pitchFamily="18" charset="0"/>
                              <a:cs typeface="Times New Roman" panose="02020603050405020304" pitchFamily="18" charset="0"/>
                            </a:rPr>
                            <a:t>partitions corresponding to </a:t>
                          </a:r>
                          <a:r>
                            <a:rPr lang="en-US" i="1" u="none" dirty="0">
                              <a:latin typeface="Times New Roman" panose="02020603050405020304" pitchFamily="18" charset="0"/>
                              <a:cs typeface="Times New Roman" panose="02020603050405020304" pitchFamily="18" charset="0"/>
                            </a:rPr>
                            <a:t>m </a:t>
                          </a:r>
                          <a:r>
                            <a:rPr lang="en-US" i="0" u="none" dirty="0">
                              <a:latin typeface="Times New Roman" panose="02020603050405020304" pitchFamily="18" charset="0"/>
                              <a:cs typeface="Times New Roman" panose="02020603050405020304" pitchFamily="18" charset="0"/>
                            </a:rPr>
                            <a:t>distinct attribute values of </a:t>
                          </a:r>
                          <a:r>
                            <a:rPr lang="en-US" i="1" u="none" dirty="0">
                              <a:latin typeface="Times New Roman" panose="02020603050405020304" pitchFamily="18" charset="0"/>
                              <a:cs typeface="Times New Roman" panose="02020603050405020304" pitchFamily="18" charset="0"/>
                            </a:rPr>
                            <a:t>A.</a:t>
                          </a:r>
                          <a:endParaRPr lang="en-US" i="0" u="none"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attribute </a:t>
                          </a:r>
                          <a:r>
                            <a:rPr lang="en-US" i="1"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 with </a:t>
                          </a:r>
                          <a:r>
                            <a:rPr lang="en-US" b="1" dirty="0">
                              <a:solidFill>
                                <a:srgbClr val="0B5ED7"/>
                              </a:solidFill>
                              <a:latin typeface="Times New Roman" panose="02020603050405020304" pitchFamily="18" charset="0"/>
                              <a:cs typeface="Times New Roman" panose="02020603050405020304" pitchFamily="18" charset="0"/>
                            </a:rPr>
                            <a:t>maximum</a:t>
                          </a:r>
                          <a:r>
                            <a:rPr lang="en-US" dirty="0">
                              <a:latin typeface="Times New Roman" panose="02020603050405020304" pitchFamily="18" charset="0"/>
                              <a:cs typeface="Times New Roman" panose="02020603050405020304" pitchFamily="18" charset="0"/>
                            </a:rPr>
                            <a:t> value of </a:t>
                          </a:r>
                          <a14:m>
                            <m:oMath xmlns:m="http://schemas.openxmlformats.org/officeDocument/2006/math">
                              <m:r>
                                <a:rPr lang="en-US" i="1" u="none" dirty="0" smtClean="0">
                                  <a:latin typeface="Cambria Math" panose="02040503050406030204" pitchFamily="18" charset="0"/>
                                  <a:ea typeface="Cambria Math" panose="02040503050406030204" pitchFamily="18" charset="0"/>
                                </a:rPr>
                                <m:t>𝛽</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oMath>
                          </a14:m>
                          <a:r>
                            <a:rPr lang="en-US" i="0" u="none" dirty="0">
                              <a:latin typeface="Times New Roman" panose="02020603050405020304" pitchFamily="18" charset="0"/>
                              <a:cs typeface="Times New Roman" panose="02020603050405020304" pitchFamily="18" charset="0"/>
                            </a:rPr>
                            <a:t> is selected for splitting.</a:t>
                          </a:r>
                        </a:p>
                        <a:p>
                          <a:pPr marL="285750" indent="-285750" algn="just">
                            <a:buFont typeface="Arial" panose="020B0604020202020204" pitchFamily="34" charset="0"/>
                            <a:buChar char="•"/>
                          </a:pPr>
                          <a:endParaRPr lang="en-US" i="0" u="none"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u="none" dirty="0">
                              <a:latin typeface="Times New Roman" panose="02020603050405020304" pitchFamily="18" charset="0"/>
                              <a:cs typeface="Times New Roman" panose="02020603050405020304" pitchFamily="18" charset="0"/>
                            </a:rPr>
                            <a:t>Splitting information is a kind of normalization,</a:t>
                          </a:r>
                          <a:r>
                            <a:rPr lang="en-US" i="0" u="none" baseline="0" dirty="0">
                              <a:latin typeface="Times New Roman" panose="02020603050405020304" pitchFamily="18" charset="0"/>
                              <a:cs typeface="Times New Roman" panose="02020603050405020304" pitchFamily="18" charset="0"/>
                            </a:rPr>
                            <a:t> so that it can check the biasness of information gain towards the choosing attributes with a large number of distinct values.</a:t>
                          </a:r>
                        </a:p>
                        <a:p>
                          <a:pPr marL="285750" indent="-285750" algn="just">
                            <a:buFont typeface="Arial" panose="020B0604020202020204" pitchFamily="34" charset="0"/>
                            <a:buChar char="•"/>
                          </a:pPr>
                          <a:endParaRPr lang="en-US" i="0" u="none"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4" name="Content Placeholder 5"/>
              <p:cNvGraphicFramePr>
                <a:graphicFrameLocks/>
              </p:cNvGraphicFramePr>
              <p:nvPr>
                <p:extLst>
                  <p:ext uri="{D42A27DB-BD31-4B8C-83A1-F6EECF244321}">
                    <p14:modId xmlns:p14="http://schemas.microsoft.com/office/powerpoint/2010/main" val="2451979750"/>
                  </p:ext>
                </p:extLst>
              </p:nvPr>
            </p:nvGraphicFramePr>
            <p:xfrm>
              <a:off x="815692" y="815478"/>
              <a:ext cx="7600945" cy="4316452"/>
            </p:xfrm>
            <a:graphic>
              <a:graphicData uri="http://schemas.openxmlformats.org/drawingml/2006/table">
                <a:tbl>
                  <a:tblPr firstRow="1" bandRow="1">
                    <a:tableStyleId>{2D5ABB26-0587-4C30-8999-92F81FD0307C}</a:tableStyleId>
                  </a:tblPr>
                  <a:tblGrid>
                    <a:gridCol w="1692000">
                      <a:extLst>
                        <a:ext uri="{9D8B030D-6E8A-4147-A177-3AD203B41FA5}">
                          <a16:colId xmlns:a16="http://schemas.microsoft.com/office/drawing/2014/main" xmlns="" xmlns:a14="http://schemas.microsoft.com/office/drawing/2010/main" val="20000"/>
                        </a:ext>
                      </a:extLst>
                    </a:gridCol>
                    <a:gridCol w="3084283">
                      <a:extLst>
                        <a:ext uri="{9D8B030D-6E8A-4147-A177-3AD203B41FA5}">
                          <a16:colId xmlns:a16="http://schemas.microsoft.com/office/drawing/2014/main" xmlns="" xmlns:a14="http://schemas.microsoft.com/office/drawing/2010/main" val="20001"/>
                        </a:ext>
                      </a:extLst>
                    </a:gridCol>
                    <a:gridCol w="2824662">
                      <a:extLst>
                        <a:ext uri="{9D8B030D-6E8A-4147-A177-3AD203B41FA5}">
                          <a16:colId xmlns:a16="http://schemas.microsoft.com/office/drawing/2014/main" xmlns="" xmlns:a14="http://schemas.microsoft.com/office/drawing/2010/main" val="20002"/>
                        </a:ext>
                      </a:extLst>
                    </a:gridCol>
                  </a:tblGrid>
                  <a:tr h="384532">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0"/>
                      </a:ext>
                    </a:extLst>
                  </a:tr>
                  <a:tr h="3931920">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C4.5</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55138" t="-10543" r="-9150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69546" t="-10543"/>
                          </a:stretch>
                        </a:blipFill>
                      </a:tcPr>
                    </a:tc>
                    <a:extLst>
                      <a:ext uri="{0D108BD9-81ED-4DB2-BD59-A6C34878D82A}">
                        <a16:rowId xmlns:a16="http://schemas.microsoft.com/office/drawing/2014/main" xmlns="" xmlns:a14="http://schemas.microsoft.com/office/drawing/2010/main" val="10001"/>
                      </a:ext>
                    </a:extLst>
                  </a:tr>
                </a:tbl>
              </a:graphicData>
            </a:graphic>
          </p:graphicFrame>
        </mc:Fallback>
      </mc:AlternateContent>
      <p:sp>
        <p:nvSpPr>
          <p:cNvPr id="7" name="Content Placeholder 2"/>
          <p:cNvSpPr txBox="1">
            <a:spLocks/>
          </p:cNvSpPr>
          <p:nvPr/>
        </p:nvSpPr>
        <p:spPr>
          <a:xfrm>
            <a:off x="774569" y="5432122"/>
            <a:ext cx="7728801" cy="1046018"/>
          </a:xfrm>
          <a:prstGeom prst="rect">
            <a:avLst/>
          </a:prstGeom>
        </p:spPr>
        <p:txBody>
          <a:bodyPr>
            <a:no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667512" lvl="2" indent="0">
              <a:buNone/>
            </a:pPr>
            <a:r>
              <a:rPr lang="en-US" sz="2000" dirty="0">
                <a:solidFill>
                  <a:srgbClr val="0B5ED7"/>
                </a:solidFill>
                <a:latin typeface="Times New Roman" panose="02020603050405020304" pitchFamily="18" charset="0"/>
                <a:cs typeface="Times New Roman" panose="02020603050405020304" pitchFamily="18" charset="0"/>
              </a:rPr>
              <a:t>In addition to this, we also highlight few important characteristics of decision tree induction algorithms in the following.</a:t>
            </a:r>
          </a:p>
          <a:p>
            <a:pPr marL="667512" lvl="2" indent="0" algn="just">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58430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139850"/>
            <a:ext cx="8425339" cy="1043492"/>
          </a:xfrm>
        </p:spPr>
        <p:txBody>
          <a:bodyPr>
            <a:noAutofit/>
          </a:bodyPr>
          <a:lstStyle/>
          <a:p>
            <a:pPr algn="just"/>
            <a:r>
              <a:rPr lang="en-US" sz="3600" dirty="0">
                <a:solidFill>
                  <a:srgbClr val="A50021"/>
                </a:solidFill>
                <a:latin typeface="Times New Roman" pitchFamily="18" charset="0"/>
                <a:cs typeface="Times New Roman" pitchFamily="18" charset="0"/>
              </a:rPr>
              <a:t>Notes on Decision Tree Induction algorithms</a:t>
            </a:r>
          </a:p>
        </p:txBody>
      </p:sp>
      <p:sp>
        <p:nvSpPr>
          <p:cNvPr id="3" name="Content Placeholder 2"/>
          <p:cNvSpPr>
            <a:spLocks noGrp="1"/>
          </p:cNvSpPr>
          <p:nvPr>
            <p:ph idx="1"/>
          </p:nvPr>
        </p:nvSpPr>
        <p:spPr>
          <a:xfrm>
            <a:off x="468096" y="1387740"/>
            <a:ext cx="8425339" cy="5335793"/>
          </a:xfrm>
        </p:spPr>
        <p:txBody>
          <a:bodyPr>
            <a:normAutofit fontScale="92500" lnSpcReduction="20000"/>
          </a:bodyPr>
          <a:lstStyle/>
          <a:p>
            <a:pPr marL="342900" indent="-342900" algn="just">
              <a:buFont typeface="+mj-lt"/>
              <a:buAutoNum type="arabicPeriod"/>
            </a:pPr>
            <a:r>
              <a:rPr lang="en-US" sz="2000" b="1" dirty="0">
                <a:solidFill>
                  <a:srgbClr val="0B5ED7"/>
                </a:solidFill>
                <a:latin typeface="Times New Roman" panose="02020603050405020304" pitchFamily="18" charset="0"/>
                <a:cs typeface="Times New Roman" panose="02020603050405020304" pitchFamily="18" charset="0"/>
              </a:rPr>
              <a:t>Optimal Decision Tree: </a:t>
            </a:r>
            <a:r>
              <a:rPr lang="en-US" sz="2000" dirty="0">
                <a:latin typeface="Times New Roman" panose="02020603050405020304" pitchFamily="18" charset="0"/>
                <a:cs typeface="Times New Roman" panose="02020603050405020304" pitchFamily="18" charset="0"/>
              </a:rPr>
              <a:t>Finding an optimal decision tree is an NP-complete problem. Hence, decision tree induction algorithms </a:t>
            </a:r>
            <a:r>
              <a:rPr lang="en-US" sz="2000" dirty="0">
                <a:solidFill>
                  <a:srgbClr val="C00000"/>
                </a:solidFill>
                <a:latin typeface="Times New Roman" panose="02020603050405020304" pitchFamily="18" charset="0"/>
                <a:cs typeface="Times New Roman" panose="02020603050405020304" pitchFamily="18" charset="0"/>
              </a:rPr>
              <a:t>employ a heuristic based approach</a:t>
            </a:r>
            <a:r>
              <a:rPr lang="en-US" sz="2000" dirty="0">
                <a:latin typeface="Times New Roman" panose="02020603050405020304" pitchFamily="18" charset="0"/>
                <a:cs typeface="Times New Roman" panose="02020603050405020304" pitchFamily="18" charset="0"/>
              </a:rPr>
              <a:t> to search for the best in a large search space. Majority of the algorithms follow a greedy, top-down recursive divide-and-conquer strategy to build decision trees.</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a:solidFill>
                  <a:srgbClr val="0B5ED7"/>
                </a:solidFill>
                <a:latin typeface="Times New Roman" panose="02020603050405020304" pitchFamily="18" charset="0"/>
                <a:cs typeface="Times New Roman" panose="02020603050405020304" pitchFamily="18" charset="0"/>
              </a:rPr>
              <a:t>Missing data and noise: </a:t>
            </a:r>
            <a:r>
              <a:rPr lang="en-US" sz="2000" dirty="0">
                <a:latin typeface="Times New Roman" panose="02020603050405020304" pitchFamily="18" charset="0"/>
                <a:cs typeface="Times New Roman" panose="02020603050405020304" pitchFamily="18" charset="0"/>
              </a:rPr>
              <a:t>Decision tree induction algorithms are quite robust to the data set with missing values and presence of noise. However, proper data pre-processing can be followed to nullify these discrepancies.</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a:solidFill>
                  <a:srgbClr val="0B5ED7"/>
                </a:solidFill>
                <a:latin typeface="Times New Roman" panose="02020603050405020304" pitchFamily="18" charset="0"/>
                <a:cs typeface="Times New Roman" panose="02020603050405020304" pitchFamily="18" charset="0"/>
              </a:rPr>
              <a:t>Redundant Attributes: </a:t>
            </a:r>
            <a:r>
              <a:rPr lang="en-US" sz="2000" dirty="0">
                <a:latin typeface="Times New Roman" panose="02020603050405020304" pitchFamily="18" charset="0"/>
                <a:cs typeface="Times New Roman" panose="02020603050405020304" pitchFamily="18" charset="0"/>
              </a:rPr>
              <a:t>The presence of redundant attributes does not adversely affect the accuracy of decision trees. It is observed that if an attribute is chosen for splitting, then another attribute which is redundant is unlikely to chosen for splitting.</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a:solidFill>
                  <a:srgbClr val="0B5ED7"/>
                </a:solidFill>
                <a:latin typeface="Times New Roman" panose="02020603050405020304" pitchFamily="18" charset="0"/>
                <a:cs typeface="Times New Roman" panose="02020603050405020304" pitchFamily="18" charset="0"/>
              </a:rPr>
              <a:t>Computational complexity: </a:t>
            </a:r>
            <a:r>
              <a:rPr lang="en-US" sz="2000" dirty="0">
                <a:latin typeface="Times New Roman" panose="02020603050405020304" pitchFamily="18" charset="0"/>
                <a:cs typeface="Times New Roman" panose="02020603050405020304" pitchFamily="18" charset="0"/>
              </a:rPr>
              <a:t>Decision tree induction algorithms are computationally inexpensive, in particular, when the sizes of training sets are large, Moreover, once a decision tree is known, classifying a test record is extremely fast, with a worst-case time complexity of O(</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where </a:t>
            </a:r>
            <a:r>
              <a:rPr lang="en-US" sz="2000" i="1" dirty="0">
                <a:latin typeface="Times New Roman" panose="02020603050405020304" pitchFamily="18" charset="0"/>
                <a:cs typeface="Times New Roman" panose="02020603050405020304" pitchFamily="18" charset="0"/>
              </a:rPr>
              <a:t>d </a:t>
            </a:r>
            <a:r>
              <a:rPr lang="en-US" sz="2000" dirty="0">
                <a:latin typeface="Times New Roman" panose="02020603050405020304" pitchFamily="18" charset="0"/>
                <a:cs typeface="Times New Roman" panose="02020603050405020304" pitchFamily="18" charset="0"/>
              </a:rPr>
              <a:t>is the maximum depth of the tree.</a:t>
            </a:r>
          </a:p>
          <a:p>
            <a:pPr marL="342900" indent="-342900" algn="just">
              <a:buFont typeface="+mj-lt"/>
              <a:buAutoNum type="arabicPeriod"/>
            </a:pPr>
            <a:endParaRPr lang="en-US" sz="2000" i="1" u="sng" dirty="0">
              <a:latin typeface="Times New Roman" panose="02020603050405020304" pitchFamily="18" charset="0"/>
              <a:cs typeface="Times New Roman" panose="02020603050405020304" pitchFamily="18" charset="0"/>
            </a:endParaRPr>
          </a:p>
          <a:p>
            <a:pPr algn="just"/>
            <a:endParaRPr lang="en-US" sz="1800"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116</a:t>
            </a:fld>
            <a:endParaRPr lang="en-IN" dirty="0">
              <a:solidFill>
                <a:srgbClr val="04617B">
                  <a:shade val="90000"/>
                </a:srgbClr>
              </a:solidFill>
            </a:endParaRPr>
          </a:p>
        </p:txBody>
      </p:sp>
    </p:spTree>
    <p:extLst>
      <p:ext uri="{BB962C8B-B14F-4D97-AF65-F5344CB8AC3E}">
        <p14:creationId xmlns:p14="http://schemas.microsoft.com/office/powerpoint/2010/main" val="25237175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117</a:t>
            </a:fld>
            <a:endParaRPr lang="en-IN">
              <a:solidFill>
                <a:srgbClr val="04617B">
                  <a:shade val="90000"/>
                </a:srgbClr>
              </a:solidFill>
            </a:endParaRPr>
          </a:p>
        </p:txBody>
      </p:sp>
      <p:sp>
        <p:nvSpPr>
          <p:cNvPr id="4" name="Content Placeholder 2"/>
          <p:cNvSpPr txBox="1">
            <a:spLocks/>
          </p:cNvSpPr>
          <p:nvPr/>
        </p:nvSpPr>
        <p:spPr>
          <a:xfrm>
            <a:off x="468096" y="1201246"/>
            <a:ext cx="8425339" cy="5327661"/>
          </a:xfrm>
          <a:prstGeom prst="rect">
            <a:avLst/>
          </a:prstGeom>
        </p:spPr>
        <p:txBody>
          <a:bodyP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lgn="just">
              <a:buFont typeface="+mj-lt"/>
              <a:buAutoNum type="arabicPeriod" startAt="5"/>
            </a:pPr>
            <a:r>
              <a:rPr lang="en-US" sz="2000" b="1" dirty="0">
                <a:solidFill>
                  <a:srgbClr val="0B5ED7"/>
                </a:solidFill>
                <a:latin typeface="Times New Roman" panose="02020603050405020304" pitchFamily="18" charset="0"/>
                <a:cs typeface="Times New Roman" panose="02020603050405020304" pitchFamily="18" charset="0"/>
              </a:rPr>
              <a:t>Data Fragmentation Problem: </a:t>
            </a:r>
            <a:r>
              <a:rPr lang="en-US" sz="2000" dirty="0">
                <a:latin typeface="Times New Roman" panose="02020603050405020304" pitchFamily="18" charset="0"/>
                <a:cs typeface="Times New Roman" panose="02020603050405020304" pitchFamily="18" charset="0"/>
              </a:rPr>
              <a:t>Since the decision tree induction algorithms employ a top-down, recursive partitioning approach, the number of tuples becomes smaller as we traverse down the tree. At a time, the number of tuples may be too small to make a decision about the class representation, </a:t>
            </a:r>
            <a:r>
              <a:rPr lang="en-US" sz="2000" dirty="0">
                <a:solidFill>
                  <a:srgbClr val="A50021"/>
                </a:solidFill>
                <a:latin typeface="Times New Roman" panose="02020603050405020304" pitchFamily="18" charset="0"/>
                <a:cs typeface="Times New Roman" panose="02020603050405020304" pitchFamily="18" charset="0"/>
              </a:rPr>
              <a:t>such a problem is known as the data fragmentation</a:t>
            </a:r>
            <a:r>
              <a:rPr lang="en-US" sz="2000" dirty="0">
                <a:latin typeface="Times New Roman" panose="02020603050405020304" pitchFamily="18" charset="0"/>
                <a:cs typeface="Times New Roman" panose="02020603050405020304" pitchFamily="18" charset="0"/>
              </a:rPr>
              <a:t>. To deal with this problem, further splitting can be stopped when the number of records falls below a certain threshold.</a:t>
            </a:r>
          </a:p>
          <a:p>
            <a:pPr marL="342900" indent="-342900" algn="just">
              <a:buFont typeface="+mj-lt"/>
              <a:buAutoNum type="arabicPeriod" startAt="5"/>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startAt="5"/>
            </a:pPr>
            <a:r>
              <a:rPr lang="en-US" sz="2000" b="1" dirty="0">
                <a:solidFill>
                  <a:srgbClr val="0B5ED7"/>
                </a:solidFill>
                <a:latin typeface="Times New Roman" panose="02020603050405020304" pitchFamily="18" charset="0"/>
                <a:cs typeface="Times New Roman" panose="02020603050405020304" pitchFamily="18" charset="0"/>
              </a:rPr>
              <a:t>Tree Pruning: </a:t>
            </a:r>
            <a:r>
              <a:rPr lang="en-US" sz="2000" dirty="0">
                <a:latin typeface="Times New Roman" panose="02020603050405020304" pitchFamily="18" charset="0"/>
                <a:cs typeface="Times New Roman" panose="02020603050405020304" pitchFamily="18" charset="0"/>
              </a:rPr>
              <a:t>A sub-tree can replicate two or more times in a decision tree (see figure below). This makes a decision tree unambiguous to classify a test record. To avoid such a sub-tree replication problem, all sub-trees except one can be pruned from the tree.</a:t>
            </a:r>
            <a:endParaRPr lang="en-US" sz="2000" u="sng" dirty="0">
              <a:latin typeface="Times New Roman" panose="02020603050405020304" pitchFamily="18" charset="0"/>
              <a:cs typeface="Times New Roman" panose="02020603050405020304" pitchFamily="18" charset="0"/>
            </a:endParaRPr>
          </a:p>
          <a:p>
            <a:pPr algn="just"/>
            <a:endParaRPr lang="en-US" sz="1800" u="sng" dirty="0">
              <a:latin typeface="Times New Roman" panose="02020603050405020304" pitchFamily="18" charset="0"/>
              <a:cs typeface="Times New Roman" panose="02020603050405020304" pitchFamily="18" charset="0"/>
            </a:endParaRPr>
          </a:p>
        </p:txBody>
      </p:sp>
      <p:grpSp>
        <p:nvGrpSpPr>
          <p:cNvPr id="34" name="Group 33"/>
          <p:cNvGrpSpPr/>
          <p:nvPr/>
        </p:nvGrpSpPr>
        <p:grpSpPr>
          <a:xfrm>
            <a:off x="4578932" y="4892010"/>
            <a:ext cx="3523072" cy="1875034"/>
            <a:chOff x="4400828" y="4127717"/>
            <a:chExt cx="4213236" cy="2491292"/>
          </a:xfrm>
        </p:grpSpPr>
        <p:sp>
          <p:nvSpPr>
            <p:cNvPr id="71" name="Freeform 70"/>
            <p:cNvSpPr/>
            <p:nvPr/>
          </p:nvSpPr>
          <p:spPr>
            <a:xfrm>
              <a:off x="6234545" y="4790209"/>
              <a:ext cx="2379519" cy="1828800"/>
            </a:xfrm>
            <a:custGeom>
              <a:avLst/>
              <a:gdLst>
                <a:gd name="connsiteX0" fmla="*/ 1569028 w 2379519"/>
                <a:gd name="connsiteY0" fmla="*/ 0 h 1828800"/>
                <a:gd name="connsiteX1" fmla="*/ 1506682 w 2379519"/>
                <a:gd name="connsiteY1" fmla="*/ 20782 h 1828800"/>
                <a:gd name="connsiteX2" fmla="*/ 1444337 w 2379519"/>
                <a:gd name="connsiteY2" fmla="*/ 83127 h 1828800"/>
                <a:gd name="connsiteX3" fmla="*/ 1402773 w 2379519"/>
                <a:gd name="connsiteY3" fmla="*/ 114300 h 1828800"/>
                <a:gd name="connsiteX4" fmla="*/ 1361210 w 2379519"/>
                <a:gd name="connsiteY4" fmla="*/ 166255 h 1828800"/>
                <a:gd name="connsiteX5" fmla="*/ 1298864 w 2379519"/>
                <a:gd name="connsiteY5" fmla="*/ 228600 h 1828800"/>
                <a:gd name="connsiteX6" fmla="*/ 1267691 w 2379519"/>
                <a:gd name="connsiteY6" fmla="*/ 249382 h 1828800"/>
                <a:gd name="connsiteX7" fmla="*/ 1194955 w 2379519"/>
                <a:gd name="connsiteY7" fmla="*/ 311727 h 1828800"/>
                <a:gd name="connsiteX8" fmla="*/ 1163782 w 2379519"/>
                <a:gd name="connsiteY8" fmla="*/ 322118 h 1828800"/>
                <a:gd name="connsiteX9" fmla="*/ 1132610 w 2379519"/>
                <a:gd name="connsiteY9" fmla="*/ 342900 h 1828800"/>
                <a:gd name="connsiteX10" fmla="*/ 1101437 w 2379519"/>
                <a:gd name="connsiteY10" fmla="*/ 353291 h 1828800"/>
                <a:gd name="connsiteX11" fmla="*/ 1039091 w 2379519"/>
                <a:gd name="connsiteY11" fmla="*/ 394855 h 1828800"/>
                <a:gd name="connsiteX12" fmla="*/ 955964 w 2379519"/>
                <a:gd name="connsiteY12" fmla="*/ 415636 h 1828800"/>
                <a:gd name="connsiteX13" fmla="*/ 924791 w 2379519"/>
                <a:gd name="connsiteY13" fmla="*/ 446809 h 1828800"/>
                <a:gd name="connsiteX14" fmla="*/ 883228 w 2379519"/>
                <a:gd name="connsiteY14" fmla="*/ 467591 h 1828800"/>
                <a:gd name="connsiteX15" fmla="*/ 820882 w 2379519"/>
                <a:gd name="connsiteY15" fmla="*/ 509155 h 1828800"/>
                <a:gd name="connsiteX16" fmla="*/ 779319 w 2379519"/>
                <a:gd name="connsiteY16" fmla="*/ 529936 h 1828800"/>
                <a:gd name="connsiteX17" fmla="*/ 716973 w 2379519"/>
                <a:gd name="connsiteY17" fmla="*/ 571500 h 1828800"/>
                <a:gd name="connsiteX18" fmla="*/ 675410 w 2379519"/>
                <a:gd name="connsiteY18" fmla="*/ 592282 h 1828800"/>
                <a:gd name="connsiteX19" fmla="*/ 644237 w 2379519"/>
                <a:gd name="connsiteY19" fmla="*/ 613064 h 1828800"/>
                <a:gd name="connsiteX20" fmla="*/ 602673 w 2379519"/>
                <a:gd name="connsiteY20" fmla="*/ 623455 h 1828800"/>
                <a:gd name="connsiteX21" fmla="*/ 488373 w 2379519"/>
                <a:gd name="connsiteY21" fmla="*/ 706582 h 1828800"/>
                <a:gd name="connsiteX22" fmla="*/ 405246 w 2379519"/>
                <a:gd name="connsiteY22" fmla="*/ 800100 h 1828800"/>
                <a:gd name="connsiteX23" fmla="*/ 374073 w 2379519"/>
                <a:gd name="connsiteY23" fmla="*/ 820882 h 1828800"/>
                <a:gd name="connsiteX24" fmla="*/ 311728 w 2379519"/>
                <a:gd name="connsiteY24" fmla="*/ 872836 h 1828800"/>
                <a:gd name="connsiteX25" fmla="*/ 238991 w 2379519"/>
                <a:gd name="connsiteY25" fmla="*/ 966355 h 1828800"/>
                <a:gd name="connsiteX26" fmla="*/ 197428 w 2379519"/>
                <a:gd name="connsiteY26" fmla="*/ 997527 h 1828800"/>
                <a:gd name="connsiteX27" fmla="*/ 124691 w 2379519"/>
                <a:gd name="connsiteY27" fmla="*/ 1080655 h 1828800"/>
                <a:gd name="connsiteX28" fmla="*/ 103910 w 2379519"/>
                <a:gd name="connsiteY28" fmla="*/ 1122218 h 1828800"/>
                <a:gd name="connsiteX29" fmla="*/ 72737 w 2379519"/>
                <a:gd name="connsiteY29" fmla="*/ 1153391 h 1828800"/>
                <a:gd name="connsiteX30" fmla="*/ 31173 w 2379519"/>
                <a:gd name="connsiteY30" fmla="*/ 1205346 h 1828800"/>
                <a:gd name="connsiteX31" fmla="*/ 20782 w 2379519"/>
                <a:gd name="connsiteY31" fmla="*/ 1236518 h 1828800"/>
                <a:gd name="connsiteX32" fmla="*/ 0 w 2379519"/>
                <a:gd name="connsiteY32" fmla="*/ 1309255 h 1828800"/>
                <a:gd name="connsiteX33" fmla="*/ 10391 w 2379519"/>
                <a:gd name="connsiteY33" fmla="*/ 1548246 h 1828800"/>
                <a:gd name="connsiteX34" fmla="*/ 20782 w 2379519"/>
                <a:gd name="connsiteY34" fmla="*/ 1579418 h 1828800"/>
                <a:gd name="connsiteX35" fmla="*/ 41564 w 2379519"/>
                <a:gd name="connsiteY35" fmla="*/ 1610591 h 1828800"/>
                <a:gd name="connsiteX36" fmla="*/ 72737 w 2379519"/>
                <a:gd name="connsiteY36" fmla="*/ 1631373 h 1828800"/>
                <a:gd name="connsiteX37" fmla="*/ 83128 w 2379519"/>
                <a:gd name="connsiteY37" fmla="*/ 1662546 h 1828800"/>
                <a:gd name="connsiteX38" fmla="*/ 114300 w 2379519"/>
                <a:gd name="connsiteY38" fmla="*/ 1672936 h 1828800"/>
                <a:gd name="connsiteX39" fmla="*/ 155864 w 2379519"/>
                <a:gd name="connsiteY39" fmla="*/ 1704109 h 1828800"/>
                <a:gd name="connsiteX40" fmla="*/ 197428 w 2379519"/>
                <a:gd name="connsiteY40" fmla="*/ 1724891 h 1828800"/>
                <a:gd name="connsiteX41" fmla="*/ 259773 w 2379519"/>
                <a:gd name="connsiteY41" fmla="*/ 1766455 h 1828800"/>
                <a:gd name="connsiteX42" fmla="*/ 301337 w 2379519"/>
                <a:gd name="connsiteY42" fmla="*/ 1776846 h 1828800"/>
                <a:gd name="connsiteX43" fmla="*/ 353291 w 2379519"/>
                <a:gd name="connsiteY43" fmla="*/ 1797627 h 1828800"/>
                <a:gd name="connsiteX44" fmla="*/ 436419 w 2379519"/>
                <a:gd name="connsiteY44" fmla="*/ 1808018 h 1828800"/>
                <a:gd name="connsiteX45" fmla="*/ 633846 w 2379519"/>
                <a:gd name="connsiteY45" fmla="*/ 1828800 h 1828800"/>
                <a:gd name="connsiteX46" fmla="*/ 1298864 w 2379519"/>
                <a:gd name="connsiteY46" fmla="*/ 1818409 h 1828800"/>
                <a:gd name="connsiteX47" fmla="*/ 1330037 w 2379519"/>
                <a:gd name="connsiteY47" fmla="*/ 1808018 h 1828800"/>
                <a:gd name="connsiteX48" fmla="*/ 1371600 w 2379519"/>
                <a:gd name="connsiteY48" fmla="*/ 1787236 h 1828800"/>
                <a:gd name="connsiteX49" fmla="*/ 1454728 w 2379519"/>
                <a:gd name="connsiteY49" fmla="*/ 1766455 h 1828800"/>
                <a:gd name="connsiteX50" fmla="*/ 1558637 w 2379519"/>
                <a:gd name="connsiteY50" fmla="*/ 1704109 h 1828800"/>
                <a:gd name="connsiteX51" fmla="*/ 1589810 w 2379519"/>
                <a:gd name="connsiteY51" fmla="*/ 1683327 h 1828800"/>
                <a:gd name="connsiteX52" fmla="*/ 1672937 w 2379519"/>
                <a:gd name="connsiteY52" fmla="*/ 1662546 h 1828800"/>
                <a:gd name="connsiteX53" fmla="*/ 1756064 w 2379519"/>
                <a:gd name="connsiteY53" fmla="*/ 1631373 h 1828800"/>
                <a:gd name="connsiteX54" fmla="*/ 1787237 w 2379519"/>
                <a:gd name="connsiteY54" fmla="*/ 1610591 h 1828800"/>
                <a:gd name="connsiteX55" fmla="*/ 1849582 w 2379519"/>
                <a:gd name="connsiteY55" fmla="*/ 1589809 h 1828800"/>
                <a:gd name="connsiteX56" fmla="*/ 1922319 w 2379519"/>
                <a:gd name="connsiteY56" fmla="*/ 1569027 h 1828800"/>
                <a:gd name="connsiteX57" fmla="*/ 1963882 w 2379519"/>
                <a:gd name="connsiteY57" fmla="*/ 1548246 h 1828800"/>
                <a:gd name="connsiteX58" fmla="*/ 2047010 w 2379519"/>
                <a:gd name="connsiteY58" fmla="*/ 1527464 h 1828800"/>
                <a:gd name="connsiteX59" fmla="*/ 2119746 w 2379519"/>
                <a:gd name="connsiteY59" fmla="*/ 1496291 h 1828800"/>
                <a:gd name="connsiteX60" fmla="*/ 2140528 w 2379519"/>
                <a:gd name="connsiteY60" fmla="*/ 1465118 h 1828800"/>
                <a:gd name="connsiteX61" fmla="*/ 2202873 w 2379519"/>
                <a:gd name="connsiteY61" fmla="*/ 1413164 h 1828800"/>
                <a:gd name="connsiteX62" fmla="*/ 2223655 w 2379519"/>
                <a:gd name="connsiteY62" fmla="*/ 1371600 h 1828800"/>
                <a:gd name="connsiteX63" fmla="*/ 2254828 w 2379519"/>
                <a:gd name="connsiteY63" fmla="*/ 1330036 h 1828800"/>
                <a:gd name="connsiteX64" fmla="*/ 2275610 w 2379519"/>
                <a:gd name="connsiteY64" fmla="*/ 1298864 h 1828800"/>
                <a:gd name="connsiteX65" fmla="*/ 2306782 w 2379519"/>
                <a:gd name="connsiteY65" fmla="*/ 1236518 h 1828800"/>
                <a:gd name="connsiteX66" fmla="*/ 2317173 w 2379519"/>
                <a:gd name="connsiteY66" fmla="*/ 1205346 h 1828800"/>
                <a:gd name="connsiteX67" fmla="*/ 2337955 w 2379519"/>
                <a:gd name="connsiteY67" fmla="*/ 1174173 h 1828800"/>
                <a:gd name="connsiteX68" fmla="*/ 2358737 w 2379519"/>
                <a:gd name="connsiteY68" fmla="*/ 1111827 h 1828800"/>
                <a:gd name="connsiteX69" fmla="*/ 2379519 w 2379519"/>
                <a:gd name="connsiteY69" fmla="*/ 1049482 h 1828800"/>
                <a:gd name="connsiteX70" fmla="*/ 2369128 w 2379519"/>
                <a:gd name="connsiteY70" fmla="*/ 696191 h 1828800"/>
                <a:gd name="connsiteX71" fmla="*/ 2348346 w 2379519"/>
                <a:gd name="connsiteY71" fmla="*/ 665018 h 1828800"/>
                <a:gd name="connsiteX72" fmla="*/ 2327564 w 2379519"/>
                <a:gd name="connsiteY72" fmla="*/ 623455 h 1828800"/>
                <a:gd name="connsiteX73" fmla="*/ 2254828 w 2379519"/>
                <a:gd name="connsiteY73" fmla="*/ 519546 h 1828800"/>
                <a:gd name="connsiteX74" fmla="*/ 2244437 w 2379519"/>
                <a:gd name="connsiteY74" fmla="*/ 488373 h 1828800"/>
                <a:gd name="connsiteX75" fmla="*/ 2182091 w 2379519"/>
                <a:gd name="connsiteY75" fmla="*/ 415636 h 1828800"/>
                <a:gd name="connsiteX76" fmla="*/ 2140528 w 2379519"/>
                <a:gd name="connsiteY76" fmla="*/ 342900 h 1828800"/>
                <a:gd name="connsiteX77" fmla="*/ 2067791 w 2379519"/>
                <a:gd name="connsiteY77" fmla="*/ 280555 h 1828800"/>
                <a:gd name="connsiteX78" fmla="*/ 2005446 w 2379519"/>
                <a:gd name="connsiteY78" fmla="*/ 218209 h 1828800"/>
                <a:gd name="connsiteX79" fmla="*/ 1984664 w 2379519"/>
                <a:gd name="connsiteY79" fmla="*/ 187036 h 1828800"/>
                <a:gd name="connsiteX80" fmla="*/ 1901537 w 2379519"/>
                <a:gd name="connsiteY80" fmla="*/ 135082 h 1828800"/>
                <a:gd name="connsiteX81" fmla="*/ 1839191 w 2379519"/>
                <a:gd name="connsiteY81" fmla="*/ 93518 h 1828800"/>
                <a:gd name="connsiteX82" fmla="*/ 1808019 w 2379519"/>
                <a:gd name="connsiteY82" fmla="*/ 72736 h 1828800"/>
                <a:gd name="connsiteX83" fmla="*/ 1766455 w 2379519"/>
                <a:gd name="connsiteY83" fmla="*/ 51955 h 1828800"/>
                <a:gd name="connsiteX84" fmla="*/ 1641764 w 2379519"/>
                <a:gd name="connsiteY84" fmla="*/ 0 h 1828800"/>
                <a:gd name="connsiteX85" fmla="*/ 1569028 w 2379519"/>
                <a:gd name="connsiteY85"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379519" h="1828800">
                  <a:moveTo>
                    <a:pt x="1569028" y="0"/>
                  </a:moveTo>
                  <a:cubicBezTo>
                    <a:pt x="1548246" y="6927"/>
                    <a:pt x="1524909" y="8631"/>
                    <a:pt x="1506682" y="20782"/>
                  </a:cubicBezTo>
                  <a:cubicBezTo>
                    <a:pt x="1482228" y="37084"/>
                    <a:pt x="1467849" y="65493"/>
                    <a:pt x="1444337" y="83127"/>
                  </a:cubicBezTo>
                  <a:lnTo>
                    <a:pt x="1402773" y="114300"/>
                  </a:lnTo>
                  <a:cubicBezTo>
                    <a:pt x="1384714" y="168477"/>
                    <a:pt x="1405736" y="126677"/>
                    <a:pt x="1361210" y="166255"/>
                  </a:cubicBezTo>
                  <a:cubicBezTo>
                    <a:pt x="1339244" y="185781"/>
                    <a:pt x="1323318" y="212297"/>
                    <a:pt x="1298864" y="228600"/>
                  </a:cubicBezTo>
                  <a:cubicBezTo>
                    <a:pt x="1288473" y="235527"/>
                    <a:pt x="1277285" y="241387"/>
                    <a:pt x="1267691" y="249382"/>
                  </a:cubicBezTo>
                  <a:cubicBezTo>
                    <a:pt x="1227487" y="282886"/>
                    <a:pt x="1244488" y="283423"/>
                    <a:pt x="1194955" y="311727"/>
                  </a:cubicBezTo>
                  <a:cubicBezTo>
                    <a:pt x="1185445" y="317161"/>
                    <a:pt x="1174173" y="318654"/>
                    <a:pt x="1163782" y="322118"/>
                  </a:cubicBezTo>
                  <a:cubicBezTo>
                    <a:pt x="1153391" y="329045"/>
                    <a:pt x="1143780" y="337315"/>
                    <a:pt x="1132610" y="342900"/>
                  </a:cubicBezTo>
                  <a:cubicBezTo>
                    <a:pt x="1122813" y="347798"/>
                    <a:pt x="1111012" y="347972"/>
                    <a:pt x="1101437" y="353291"/>
                  </a:cubicBezTo>
                  <a:cubicBezTo>
                    <a:pt x="1079603" y="365421"/>
                    <a:pt x="1063322" y="388797"/>
                    <a:pt x="1039091" y="394855"/>
                  </a:cubicBezTo>
                  <a:lnTo>
                    <a:pt x="955964" y="415636"/>
                  </a:lnTo>
                  <a:cubicBezTo>
                    <a:pt x="945573" y="426027"/>
                    <a:pt x="936749" y="438268"/>
                    <a:pt x="924791" y="446809"/>
                  </a:cubicBezTo>
                  <a:cubicBezTo>
                    <a:pt x="912187" y="455812"/>
                    <a:pt x="896510" y="459622"/>
                    <a:pt x="883228" y="467591"/>
                  </a:cubicBezTo>
                  <a:cubicBezTo>
                    <a:pt x="861811" y="480442"/>
                    <a:pt x="843222" y="497985"/>
                    <a:pt x="820882" y="509155"/>
                  </a:cubicBezTo>
                  <a:cubicBezTo>
                    <a:pt x="807028" y="516082"/>
                    <a:pt x="792601" y="521967"/>
                    <a:pt x="779319" y="529936"/>
                  </a:cubicBezTo>
                  <a:cubicBezTo>
                    <a:pt x="757901" y="542786"/>
                    <a:pt x="739313" y="560330"/>
                    <a:pt x="716973" y="571500"/>
                  </a:cubicBezTo>
                  <a:cubicBezTo>
                    <a:pt x="703119" y="578427"/>
                    <a:pt x="688859" y="584597"/>
                    <a:pt x="675410" y="592282"/>
                  </a:cubicBezTo>
                  <a:cubicBezTo>
                    <a:pt x="664567" y="598478"/>
                    <a:pt x="655716" y="608145"/>
                    <a:pt x="644237" y="613064"/>
                  </a:cubicBezTo>
                  <a:cubicBezTo>
                    <a:pt x="631111" y="618690"/>
                    <a:pt x="616528" y="619991"/>
                    <a:pt x="602673" y="623455"/>
                  </a:cubicBezTo>
                  <a:cubicBezTo>
                    <a:pt x="572895" y="643306"/>
                    <a:pt x="497689" y="692608"/>
                    <a:pt x="488373" y="706582"/>
                  </a:cubicBezTo>
                  <a:cubicBezTo>
                    <a:pt x="463386" y="744062"/>
                    <a:pt x="447951" y="771630"/>
                    <a:pt x="405246" y="800100"/>
                  </a:cubicBezTo>
                  <a:cubicBezTo>
                    <a:pt x="394855" y="807027"/>
                    <a:pt x="383667" y="812887"/>
                    <a:pt x="374073" y="820882"/>
                  </a:cubicBezTo>
                  <a:cubicBezTo>
                    <a:pt x="294069" y="887552"/>
                    <a:pt x="389120" y="821242"/>
                    <a:pt x="311728" y="872836"/>
                  </a:cubicBezTo>
                  <a:cubicBezTo>
                    <a:pt x="280458" y="919741"/>
                    <a:pt x="276973" y="933799"/>
                    <a:pt x="238991" y="966355"/>
                  </a:cubicBezTo>
                  <a:cubicBezTo>
                    <a:pt x="225842" y="977625"/>
                    <a:pt x="211282" y="987136"/>
                    <a:pt x="197428" y="997527"/>
                  </a:cubicBezTo>
                  <a:cubicBezTo>
                    <a:pt x="148937" y="1070264"/>
                    <a:pt x="176646" y="1046018"/>
                    <a:pt x="124691" y="1080655"/>
                  </a:cubicBezTo>
                  <a:cubicBezTo>
                    <a:pt x="117764" y="1094509"/>
                    <a:pt x="112913" y="1109614"/>
                    <a:pt x="103910" y="1122218"/>
                  </a:cubicBezTo>
                  <a:cubicBezTo>
                    <a:pt x="95369" y="1134176"/>
                    <a:pt x="80888" y="1141164"/>
                    <a:pt x="72737" y="1153391"/>
                  </a:cubicBezTo>
                  <a:cubicBezTo>
                    <a:pt x="32584" y="1213620"/>
                    <a:pt x="100890" y="1158868"/>
                    <a:pt x="31173" y="1205346"/>
                  </a:cubicBezTo>
                  <a:cubicBezTo>
                    <a:pt x="27709" y="1215737"/>
                    <a:pt x="23791" y="1225987"/>
                    <a:pt x="20782" y="1236518"/>
                  </a:cubicBezTo>
                  <a:cubicBezTo>
                    <a:pt x="-5316" y="1327858"/>
                    <a:pt x="24916" y="1234507"/>
                    <a:pt x="0" y="1309255"/>
                  </a:cubicBezTo>
                  <a:cubicBezTo>
                    <a:pt x="3464" y="1388919"/>
                    <a:pt x="4275" y="1468742"/>
                    <a:pt x="10391" y="1548246"/>
                  </a:cubicBezTo>
                  <a:cubicBezTo>
                    <a:pt x="11231" y="1559166"/>
                    <a:pt x="15884" y="1569622"/>
                    <a:pt x="20782" y="1579418"/>
                  </a:cubicBezTo>
                  <a:cubicBezTo>
                    <a:pt x="26367" y="1590588"/>
                    <a:pt x="32733" y="1601760"/>
                    <a:pt x="41564" y="1610591"/>
                  </a:cubicBezTo>
                  <a:cubicBezTo>
                    <a:pt x="50395" y="1619422"/>
                    <a:pt x="62346" y="1624446"/>
                    <a:pt x="72737" y="1631373"/>
                  </a:cubicBezTo>
                  <a:cubicBezTo>
                    <a:pt x="76201" y="1641764"/>
                    <a:pt x="75383" y="1654801"/>
                    <a:pt x="83128" y="1662546"/>
                  </a:cubicBezTo>
                  <a:cubicBezTo>
                    <a:pt x="90873" y="1670291"/>
                    <a:pt x="104790" y="1667502"/>
                    <a:pt x="114300" y="1672936"/>
                  </a:cubicBezTo>
                  <a:cubicBezTo>
                    <a:pt x="129337" y="1681528"/>
                    <a:pt x="141178" y="1694930"/>
                    <a:pt x="155864" y="1704109"/>
                  </a:cubicBezTo>
                  <a:cubicBezTo>
                    <a:pt x="168999" y="1712319"/>
                    <a:pt x="184145" y="1716921"/>
                    <a:pt x="197428" y="1724891"/>
                  </a:cubicBezTo>
                  <a:cubicBezTo>
                    <a:pt x="218845" y="1737741"/>
                    <a:pt x="235542" y="1760397"/>
                    <a:pt x="259773" y="1766455"/>
                  </a:cubicBezTo>
                  <a:cubicBezTo>
                    <a:pt x="273628" y="1769919"/>
                    <a:pt x="287789" y="1772330"/>
                    <a:pt x="301337" y="1776846"/>
                  </a:cubicBezTo>
                  <a:cubicBezTo>
                    <a:pt x="319032" y="1782744"/>
                    <a:pt x="335117" y="1793433"/>
                    <a:pt x="353291" y="1797627"/>
                  </a:cubicBezTo>
                  <a:cubicBezTo>
                    <a:pt x="380501" y="1803906"/>
                    <a:pt x="408710" y="1804554"/>
                    <a:pt x="436419" y="1808018"/>
                  </a:cubicBezTo>
                  <a:cubicBezTo>
                    <a:pt x="516056" y="1827928"/>
                    <a:pt x="509096" y="1828800"/>
                    <a:pt x="633846" y="1828800"/>
                  </a:cubicBezTo>
                  <a:cubicBezTo>
                    <a:pt x="855546" y="1828800"/>
                    <a:pt x="1077191" y="1821873"/>
                    <a:pt x="1298864" y="1818409"/>
                  </a:cubicBezTo>
                  <a:cubicBezTo>
                    <a:pt x="1309255" y="1814945"/>
                    <a:pt x="1319970" y="1812333"/>
                    <a:pt x="1330037" y="1808018"/>
                  </a:cubicBezTo>
                  <a:cubicBezTo>
                    <a:pt x="1344274" y="1801916"/>
                    <a:pt x="1356905" y="1792134"/>
                    <a:pt x="1371600" y="1787236"/>
                  </a:cubicBezTo>
                  <a:cubicBezTo>
                    <a:pt x="1398696" y="1778204"/>
                    <a:pt x="1454728" y="1766455"/>
                    <a:pt x="1454728" y="1766455"/>
                  </a:cubicBezTo>
                  <a:cubicBezTo>
                    <a:pt x="1607233" y="1664783"/>
                    <a:pt x="1446811" y="1768010"/>
                    <a:pt x="1558637" y="1704109"/>
                  </a:cubicBezTo>
                  <a:cubicBezTo>
                    <a:pt x="1569480" y="1697913"/>
                    <a:pt x="1578640" y="1688912"/>
                    <a:pt x="1589810" y="1683327"/>
                  </a:cubicBezTo>
                  <a:cubicBezTo>
                    <a:pt x="1611114" y="1672675"/>
                    <a:pt x="1653172" y="1666499"/>
                    <a:pt x="1672937" y="1662546"/>
                  </a:cubicBezTo>
                  <a:cubicBezTo>
                    <a:pt x="1746044" y="1613808"/>
                    <a:pt x="1653343" y="1669894"/>
                    <a:pt x="1756064" y="1631373"/>
                  </a:cubicBezTo>
                  <a:cubicBezTo>
                    <a:pt x="1767757" y="1626988"/>
                    <a:pt x="1775825" y="1615663"/>
                    <a:pt x="1787237" y="1610591"/>
                  </a:cubicBezTo>
                  <a:cubicBezTo>
                    <a:pt x="1807255" y="1601694"/>
                    <a:pt x="1828330" y="1595122"/>
                    <a:pt x="1849582" y="1589809"/>
                  </a:cubicBezTo>
                  <a:cubicBezTo>
                    <a:pt x="1870675" y="1584536"/>
                    <a:pt x="1901448" y="1577971"/>
                    <a:pt x="1922319" y="1569027"/>
                  </a:cubicBezTo>
                  <a:cubicBezTo>
                    <a:pt x="1936556" y="1562925"/>
                    <a:pt x="1949187" y="1553144"/>
                    <a:pt x="1963882" y="1548246"/>
                  </a:cubicBezTo>
                  <a:cubicBezTo>
                    <a:pt x="2037058" y="1523854"/>
                    <a:pt x="1992582" y="1550791"/>
                    <a:pt x="2047010" y="1527464"/>
                  </a:cubicBezTo>
                  <a:cubicBezTo>
                    <a:pt x="2136890" y="1488943"/>
                    <a:pt x="2046639" y="1520660"/>
                    <a:pt x="2119746" y="1496291"/>
                  </a:cubicBezTo>
                  <a:cubicBezTo>
                    <a:pt x="2126673" y="1485900"/>
                    <a:pt x="2132533" y="1474712"/>
                    <a:pt x="2140528" y="1465118"/>
                  </a:cubicBezTo>
                  <a:cubicBezTo>
                    <a:pt x="2165529" y="1435116"/>
                    <a:pt x="2172222" y="1433598"/>
                    <a:pt x="2202873" y="1413164"/>
                  </a:cubicBezTo>
                  <a:cubicBezTo>
                    <a:pt x="2209800" y="1399309"/>
                    <a:pt x="2215445" y="1384735"/>
                    <a:pt x="2223655" y="1371600"/>
                  </a:cubicBezTo>
                  <a:cubicBezTo>
                    <a:pt x="2232834" y="1356914"/>
                    <a:pt x="2244762" y="1344128"/>
                    <a:pt x="2254828" y="1330036"/>
                  </a:cubicBezTo>
                  <a:cubicBezTo>
                    <a:pt x="2262087" y="1319874"/>
                    <a:pt x="2268683" y="1309255"/>
                    <a:pt x="2275610" y="1298864"/>
                  </a:cubicBezTo>
                  <a:cubicBezTo>
                    <a:pt x="2301722" y="1220520"/>
                    <a:pt x="2266501" y="1317079"/>
                    <a:pt x="2306782" y="1236518"/>
                  </a:cubicBezTo>
                  <a:cubicBezTo>
                    <a:pt x="2311680" y="1226722"/>
                    <a:pt x="2312275" y="1215142"/>
                    <a:pt x="2317173" y="1205346"/>
                  </a:cubicBezTo>
                  <a:cubicBezTo>
                    <a:pt x="2322758" y="1194176"/>
                    <a:pt x="2332883" y="1185585"/>
                    <a:pt x="2337955" y="1174173"/>
                  </a:cubicBezTo>
                  <a:cubicBezTo>
                    <a:pt x="2346852" y="1154155"/>
                    <a:pt x="2351810" y="1132609"/>
                    <a:pt x="2358737" y="1111827"/>
                  </a:cubicBezTo>
                  <a:lnTo>
                    <a:pt x="2379519" y="1049482"/>
                  </a:lnTo>
                  <a:cubicBezTo>
                    <a:pt x="2376055" y="931718"/>
                    <a:pt x="2378649" y="813620"/>
                    <a:pt x="2369128" y="696191"/>
                  </a:cubicBezTo>
                  <a:cubicBezTo>
                    <a:pt x="2368119" y="683743"/>
                    <a:pt x="2354542" y="675861"/>
                    <a:pt x="2348346" y="665018"/>
                  </a:cubicBezTo>
                  <a:cubicBezTo>
                    <a:pt x="2340661" y="651569"/>
                    <a:pt x="2335940" y="636485"/>
                    <a:pt x="2327564" y="623455"/>
                  </a:cubicBezTo>
                  <a:cubicBezTo>
                    <a:pt x="2304701" y="587891"/>
                    <a:pt x="2254828" y="519546"/>
                    <a:pt x="2254828" y="519546"/>
                  </a:cubicBezTo>
                  <a:cubicBezTo>
                    <a:pt x="2251364" y="509155"/>
                    <a:pt x="2249871" y="497883"/>
                    <a:pt x="2244437" y="488373"/>
                  </a:cubicBezTo>
                  <a:cubicBezTo>
                    <a:pt x="2226664" y="457270"/>
                    <a:pt x="2206658" y="440203"/>
                    <a:pt x="2182091" y="415636"/>
                  </a:cubicBezTo>
                  <a:cubicBezTo>
                    <a:pt x="2169387" y="390227"/>
                    <a:pt x="2158887" y="364931"/>
                    <a:pt x="2140528" y="342900"/>
                  </a:cubicBezTo>
                  <a:cubicBezTo>
                    <a:pt x="2103429" y="298382"/>
                    <a:pt x="2113663" y="321840"/>
                    <a:pt x="2067791" y="280555"/>
                  </a:cubicBezTo>
                  <a:cubicBezTo>
                    <a:pt x="2045946" y="260894"/>
                    <a:pt x="2021749" y="242663"/>
                    <a:pt x="2005446" y="218209"/>
                  </a:cubicBezTo>
                  <a:cubicBezTo>
                    <a:pt x="1998519" y="207818"/>
                    <a:pt x="1994416" y="194837"/>
                    <a:pt x="1984664" y="187036"/>
                  </a:cubicBezTo>
                  <a:cubicBezTo>
                    <a:pt x="1959149" y="166624"/>
                    <a:pt x="1928725" y="153207"/>
                    <a:pt x="1901537" y="135082"/>
                  </a:cubicBezTo>
                  <a:lnTo>
                    <a:pt x="1839191" y="93518"/>
                  </a:lnTo>
                  <a:cubicBezTo>
                    <a:pt x="1828800" y="86591"/>
                    <a:pt x="1819189" y="78321"/>
                    <a:pt x="1808019" y="72736"/>
                  </a:cubicBezTo>
                  <a:cubicBezTo>
                    <a:pt x="1794164" y="65809"/>
                    <a:pt x="1779904" y="59640"/>
                    <a:pt x="1766455" y="51955"/>
                  </a:cubicBezTo>
                  <a:cubicBezTo>
                    <a:pt x="1721549" y="26295"/>
                    <a:pt x="1711328" y="0"/>
                    <a:pt x="1641764" y="0"/>
                  </a:cubicBezTo>
                  <a:lnTo>
                    <a:pt x="156902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4400828" y="4127717"/>
              <a:ext cx="4213236" cy="2339047"/>
              <a:chOff x="4343400" y="4083627"/>
              <a:chExt cx="4213236" cy="2339047"/>
            </a:xfrm>
          </p:grpSpPr>
          <p:sp>
            <p:nvSpPr>
              <p:cNvPr id="5" name="Oval 4"/>
              <p:cNvSpPr/>
              <p:nvPr/>
            </p:nvSpPr>
            <p:spPr>
              <a:xfrm>
                <a:off x="6130636" y="4083627"/>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823362" y="4596732"/>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479469" y="4605148"/>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921817" y="5089083"/>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439887" y="5108619"/>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96096" y="5544537"/>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168734" y="4083627"/>
                <a:ext cx="401782" cy="408933"/>
              </a:xfrm>
              <a:prstGeom prst="rect">
                <a:avLst/>
              </a:prstGeom>
              <a:noFill/>
              <a:ln>
                <a:noFill/>
              </a:ln>
            </p:spPr>
            <p:txBody>
              <a:bodyPr wrap="square" rtlCol="0">
                <a:spAutoFit/>
              </a:bodyPr>
              <a:lstStyle/>
              <a:p>
                <a:r>
                  <a:rPr lang="en-US" sz="1400" dirty="0"/>
                  <a:t>A</a:t>
                </a:r>
              </a:p>
            </p:txBody>
          </p:sp>
          <p:sp>
            <p:nvSpPr>
              <p:cNvPr id="12" name="TextBox 11"/>
              <p:cNvSpPr txBox="1"/>
              <p:nvPr/>
            </p:nvSpPr>
            <p:spPr>
              <a:xfrm>
                <a:off x="6882243" y="4629392"/>
                <a:ext cx="401782" cy="408933"/>
              </a:xfrm>
              <a:prstGeom prst="rect">
                <a:avLst/>
              </a:prstGeom>
              <a:noFill/>
              <a:ln>
                <a:noFill/>
              </a:ln>
            </p:spPr>
            <p:txBody>
              <a:bodyPr wrap="square" rtlCol="0">
                <a:spAutoFit/>
              </a:bodyPr>
              <a:lstStyle/>
              <a:p>
                <a:r>
                  <a:rPr lang="en-US" sz="1400" dirty="0"/>
                  <a:t>B</a:t>
                </a:r>
              </a:p>
            </p:txBody>
          </p:sp>
          <p:sp>
            <p:nvSpPr>
              <p:cNvPr id="13" name="TextBox 12"/>
              <p:cNvSpPr txBox="1"/>
              <p:nvPr/>
            </p:nvSpPr>
            <p:spPr>
              <a:xfrm>
                <a:off x="5517565" y="4633101"/>
                <a:ext cx="401782" cy="408933"/>
              </a:xfrm>
              <a:prstGeom prst="rect">
                <a:avLst/>
              </a:prstGeom>
              <a:noFill/>
              <a:ln>
                <a:noFill/>
              </a:ln>
            </p:spPr>
            <p:txBody>
              <a:bodyPr wrap="square" rtlCol="0">
                <a:spAutoFit/>
              </a:bodyPr>
              <a:lstStyle/>
              <a:p>
                <a:r>
                  <a:rPr lang="en-US" sz="1400" dirty="0"/>
                  <a:t>C</a:t>
                </a:r>
              </a:p>
            </p:txBody>
          </p:sp>
          <p:sp>
            <p:nvSpPr>
              <p:cNvPr id="14" name="TextBox 13"/>
              <p:cNvSpPr txBox="1"/>
              <p:nvPr/>
            </p:nvSpPr>
            <p:spPr>
              <a:xfrm>
                <a:off x="7471060" y="5140277"/>
                <a:ext cx="401782" cy="408933"/>
              </a:xfrm>
              <a:prstGeom prst="rect">
                <a:avLst/>
              </a:prstGeom>
              <a:noFill/>
              <a:ln>
                <a:noFill/>
              </a:ln>
            </p:spPr>
            <p:txBody>
              <a:bodyPr wrap="square" rtlCol="0">
                <a:spAutoFit/>
              </a:bodyPr>
              <a:lstStyle/>
              <a:p>
                <a:r>
                  <a:rPr lang="en-US" sz="1400" dirty="0"/>
                  <a:t>C</a:t>
                </a:r>
              </a:p>
            </p:txBody>
          </p:sp>
          <p:sp>
            <p:nvSpPr>
              <p:cNvPr id="15" name="TextBox 14"/>
              <p:cNvSpPr txBox="1"/>
              <p:nvPr/>
            </p:nvSpPr>
            <p:spPr>
              <a:xfrm>
                <a:off x="6944591" y="5572490"/>
                <a:ext cx="401782" cy="408933"/>
              </a:xfrm>
              <a:prstGeom prst="rect">
                <a:avLst/>
              </a:prstGeom>
              <a:noFill/>
              <a:ln>
                <a:noFill/>
              </a:ln>
            </p:spPr>
            <p:txBody>
              <a:bodyPr wrap="square" rtlCol="0">
                <a:spAutoFit/>
              </a:bodyPr>
              <a:lstStyle/>
              <a:p>
                <a:r>
                  <a:rPr lang="en-US" sz="1400" dirty="0"/>
                  <a:t>D</a:t>
                </a:r>
              </a:p>
            </p:txBody>
          </p:sp>
          <p:sp>
            <p:nvSpPr>
              <p:cNvPr id="16" name="Rectangle 15"/>
              <p:cNvSpPr/>
              <p:nvPr/>
            </p:nvSpPr>
            <p:spPr>
              <a:xfrm>
                <a:off x="5900290" y="5046676"/>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973772" y="5133974"/>
                <a:ext cx="401782" cy="408933"/>
              </a:xfrm>
              <a:prstGeom prst="rect">
                <a:avLst/>
              </a:prstGeom>
              <a:noFill/>
              <a:ln>
                <a:noFill/>
              </a:ln>
            </p:spPr>
            <p:txBody>
              <a:bodyPr wrap="square" rtlCol="0">
                <a:spAutoFit/>
              </a:bodyPr>
              <a:lstStyle/>
              <a:p>
                <a:r>
                  <a:rPr lang="en-US" sz="1400" dirty="0"/>
                  <a:t>D</a:t>
                </a:r>
              </a:p>
            </p:txBody>
          </p:sp>
          <p:sp>
            <p:nvSpPr>
              <p:cNvPr id="18" name="TextBox 17"/>
              <p:cNvSpPr txBox="1"/>
              <p:nvPr/>
            </p:nvSpPr>
            <p:spPr>
              <a:xfrm>
                <a:off x="5958648" y="5000888"/>
                <a:ext cx="401782" cy="408933"/>
              </a:xfrm>
              <a:prstGeom prst="rect">
                <a:avLst/>
              </a:prstGeom>
              <a:noFill/>
              <a:ln>
                <a:noFill/>
              </a:ln>
            </p:spPr>
            <p:txBody>
              <a:bodyPr wrap="square" rtlCol="0">
                <a:spAutoFit/>
              </a:bodyPr>
              <a:lstStyle/>
              <a:p>
                <a:r>
                  <a:rPr lang="en-US" sz="1400" dirty="0"/>
                  <a:t>1</a:t>
                </a:r>
              </a:p>
            </p:txBody>
          </p:sp>
          <p:sp>
            <p:nvSpPr>
              <p:cNvPr id="19" name="Rectangle 18"/>
              <p:cNvSpPr/>
              <p:nvPr/>
            </p:nvSpPr>
            <p:spPr>
              <a:xfrm>
                <a:off x="6450485" y="5044322"/>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512760" y="5572490"/>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397545" y="5574311"/>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402530" y="6057174"/>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477987" y="6057174"/>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096774" y="5594206"/>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450552" y="5547066"/>
                <a:ext cx="401782" cy="408933"/>
              </a:xfrm>
              <a:prstGeom prst="rect">
                <a:avLst/>
              </a:prstGeom>
              <a:noFill/>
              <a:ln>
                <a:noFill/>
              </a:ln>
            </p:spPr>
            <p:txBody>
              <a:bodyPr wrap="square" rtlCol="0">
                <a:spAutoFit/>
              </a:bodyPr>
              <a:lstStyle/>
              <a:p>
                <a:r>
                  <a:rPr lang="en-US" sz="1400" dirty="0"/>
                  <a:t>1</a:t>
                </a:r>
              </a:p>
            </p:txBody>
          </p:sp>
          <p:sp>
            <p:nvSpPr>
              <p:cNvPr id="26" name="TextBox 25"/>
              <p:cNvSpPr txBox="1"/>
              <p:nvPr/>
            </p:nvSpPr>
            <p:spPr>
              <a:xfrm>
                <a:off x="8154854" y="5568473"/>
                <a:ext cx="401782" cy="408933"/>
              </a:xfrm>
              <a:prstGeom prst="rect">
                <a:avLst/>
              </a:prstGeom>
              <a:noFill/>
              <a:ln>
                <a:noFill/>
              </a:ln>
            </p:spPr>
            <p:txBody>
              <a:bodyPr wrap="square" rtlCol="0">
                <a:spAutoFit/>
              </a:bodyPr>
              <a:lstStyle/>
              <a:p>
                <a:r>
                  <a:rPr lang="en-US" sz="1400" dirty="0"/>
                  <a:t>1</a:t>
                </a:r>
              </a:p>
            </p:txBody>
          </p:sp>
          <p:sp>
            <p:nvSpPr>
              <p:cNvPr id="27" name="TextBox 26"/>
              <p:cNvSpPr txBox="1"/>
              <p:nvPr/>
            </p:nvSpPr>
            <p:spPr>
              <a:xfrm>
                <a:off x="7521280" y="6013741"/>
                <a:ext cx="401782" cy="408933"/>
              </a:xfrm>
              <a:prstGeom prst="rect">
                <a:avLst/>
              </a:prstGeom>
              <a:noFill/>
              <a:ln>
                <a:noFill/>
              </a:ln>
            </p:spPr>
            <p:txBody>
              <a:bodyPr wrap="square" rtlCol="0">
                <a:spAutoFit/>
              </a:bodyPr>
              <a:lstStyle/>
              <a:p>
                <a:r>
                  <a:rPr lang="en-US" sz="1400" dirty="0"/>
                  <a:t>1</a:t>
                </a:r>
              </a:p>
            </p:txBody>
          </p:sp>
          <p:sp>
            <p:nvSpPr>
              <p:cNvPr id="28" name="TextBox 27"/>
              <p:cNvSpPr txBox="1"/>
              <p:nvPr/>
            </p:nvSpPr>
            <p:spPr>
              <a:xfrm>
                <a:off x="6450484" y="6004215"/>
                <a:ext cx="401782" cy="408933"/>
              </a:xfrm>
              <a:prstGeom prst="rect">
                <a:avLst/>
              </a:prstGeom>
              <a:noFill/>
              <a:ln>
                <a:noFill/>
              </a:ln>
            </p:spPr>
            <p:txBody>
              <a:bodyPr wrap="square" rtlCol="0">
                <a:spAutoFit/>
              </a:bodyPr>
              <a:lstStyle/>
              <a:p>
                <a:r>
                  <a:rPr lang="en-US" sz="1400" dirty="0"/>
                  <a:t>0</a:t>
                </a:r>
              </a:p>
            </p:txBody>
          </p:sp>
          <p:sp>
            <p:nvSpPr>
              <p:cNvPr id="29" name="TextBox 28"/>
              <p:cNvSpPr txBox="1"/>
              <p:nvPr/>
            </p:nvSpPr>
            <p:spPr>
              <a:xfrm>
                <a:off x="6476193" y="5000889"/>
                <a:ext cx="401782" cy="408933"/>
              </a:xfrm>
              <a:prstGeom prst="rect">
                <a:avLst/>
              </a:prstGeom>
              <a:noFill/>
              <a:ln>
                <a:noFill/>
              </a:ln>
            </p:spPr>
            <p:txBody>
              <a:bodyPr wrap="square" rtlCol="0">
                <a:spAutoFit/>
              </a:bodyPr>
              <a:lstStyle/>
              <a:p>
                <a:r>
                  <a:rPr lang="en-US" sz="1400" dirty="0"/>
                  <a:t>0</a:t>
                </a:r>
              </a:p>
            </p:txBody>
          </p:sp>
          <p:sp>
            <p:nvSpPr>
              <p:cNvPr id="30" name="TextBox 29"/>
              <p:cNvSpPr txBox="1"/>
              <p:nvPr/>
            </p:nvSpPr>
            <p:spPr>
              <a:xfrm>
                <a:off x="4553421" y="5547065"/>
                <a:ext cx="401782" cy="408933"/>
              </a:xfrm>
              <a:prstGeom prst="rect">
                <a:avLst/>
              </a:prstGeom>
              <a:noFill/>
              <a:ln>
                <a:noFill/>
              </a:ln>
            </p:spPr>
            <p:txBody>
              <a:bodyPr wrap="square" rtlCol="0">
                <a:spAutoFit/>
              </a:bodyPr>
              <a:lstStyle/>
              <a:p>
                <a:r>
                  <a:rPr lang="en-US" sz="1400" dirty="0"/>
                  <a:t>0</a:t>
                </a:r>
              </a:p>
            </p:txBody>
          </p:sp>
          <p:cxnSp>
            <p:nvCxnSpPr>
              <p:cNvPr id="32" name="Straight Connector 31"/>
              <p:cNvCxnSpPr>
                <a:stCxn id="5" idx="3"/>
              </p:cNvCxnSpPr>
              <p:nvPr/>
            </p:nvCxnSpPr>
            <p:spPr>
              <a:xfrm flipH="1">
                <a:off x="5843137" y="4394049"/>
                <a:ext cx="342281" cy="302097"/>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p:cNvCxnSpPr>
                <a:stCxn id="7" idx="3"/>
                <a:endCxn id="8" idx="7"/>
              </p:cNvCxnSpPr>
              <p:nvPr/>
            </p:nvCxnSpPr>
            <p:spPr>
              <a:xfrm flipH="1">
                <a:off x="5241108" y="4915570"/>
                <a:ext cx="293143" cy="226773"/>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a:stCxn id="8" idx="3"/>
                <a:endCxn id="30" idx="0"/>
              </p:cNvCxnSpPr>
              <p:nvPr/>
            </p:nvCxnSpPr>
            <p:spPr>
              <a:xfrm flipH="1">
                <a:off x="4754313" y="5399506"/>
                <a:ext cx="222287" cy="147559"/>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5239159" y="5400263"/>
                <a:ext cx="188350" cy="142292"/>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5816039" y="4861437"/>
                <a:ext cx="162190" cy="182885"/>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a:endCxn id="6" idx="1"/>
              </p:cNvCxnSpPr>
              <p:nvPr/>
            </p:nvCxnSpPr>
            <p:spPr>
              <a:xfrm>
                <a:off x="6491486" y="4348773"/>
                <a:ext cx="386658" cy="301219"/>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p:cNvCxnSpPr/>
              <p:nvPr/>
            </p:nvCxnSpPr>
            <p:spPr>
              <a:xfrm flipH="1">
                <a:off x="6786458" y="4915570"/>
                <a:ext cx="91517" cy="125669"/>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p:cNvCxnSpPr>
                <a:stCxn id="12" idx="2"/>
                <a:endCxn id="9" idx="1"/>
              </p:cNvCxnSpPr>
              <p:nvPr/>
            </p:nvCxnSpPr>
            <p:spPr>
              <a:xfrm>
                <a:off x="7083135" y="5038325"/>
                <a:ext cx="411535" cy="123554"/>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7782527" y="5399505"/>
                <a:ext cx="394835" cy="194701"/>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p:cNvCxnSpPr>
                <a:stCxn id="9" idx="3"/>
              </p:cNvCxnSpPr>
              <p:nvPr/>
            </p:nvCxnSpPr>
            <p:spPr>
              <a:xfrm flipH="1">
                <a:off x="7258056" y="5419041"/>
                <a:ext cx="236613" cy="204913"/>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a:off x="7236783" y="5807304"/>
                <a:ext cx="319320" cy="218114"/>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flipH="1">
                <a:off x="6725198" y="5832817"/>
                <a:ext cx="196327" cy="206709"/>
              </a:xfrm>
              <a:prstGeom prst="line">
                <a:avLst/>
              </a:prstGeom>
            </p:spPr>
            <p:style>
              <a:lnRef idx="1">
                <a:schemeClr val="dk1"/>
              </a:lnRef>
              <a:fillRef idx="0">
                <a:schemeClr val="dk1"/>
              </a:fillRef>
              <a:effectRef idx="0">
                <a:schemeClr val="dk1"/>
              </a:effectRef>
              <a:fontRef idx="minor">
                <a:schemeClr val="tx1"/>
              </a:fontRef>
            </p:style>
          </p:cxnSp>
          <p:sp>
            <p:nvSpPr>
              <p:cNvPr id="72" name="Freeform 71"/>
              <p:cNvSpPr/>
              <p:nvPr/>
            </p:nvSpPr>
            <p:spPr>
              <a:xfrm>
                <a:off x="4343400" y="4379208"/>
                <a:ext cx="1984664" cy="1865728"/>
              </a:xfrm>
              <a:custGeom>
                <a:avLst/>
                <a:gdLst>
                  <a:gd name="connsiteX0" fmla="*/ 1579418 w 1984664"/>
                  <a:gd name="connsiteY0" fmla="*/ 47319 h 1865728"/>
                  <a:gd name="connsiteX1" fmla="*/ 1527464 w 1984664"/>
                  <a:gd name="connsiteY1" fmla="*/ 16147 h 1865728"/>
                  <a:gd name="connsiteX2" fmla="*/ 1226127 w 1984664"/>
                  <a:gd name="connsiteY2" fmla="*/ 26537 h 1865728"/>
                  <a:gd name="connsiteX3" fmla="*/ 1163782 w 1984664"/>
                  <a:gd name="connsiteY3" fmla="*/ 57710 h 1865728"/>
                  <a:gd name="connsiteX4" fmla="*/ 1039091 w 1984664"/>
                  <a:gd name="connsiteY4" fmla="*/ 109665 h 1865728"/>
                  <a:gd name="connsiteX5" fmla="*/ 1007918 w 1984664"/>
                  <a:gd name="connsiteY5" fmla="*/ 130447 h 1865728"/>
                  <a:gd name="connsiteX6" fmla="*/ 914400 w 1984664"/>
                  <a:gd name="connsiteY6" fmla="*/ 203183 h 1865728"/>
                  <a:gd name="connsiteX7" fmla="*/ 841664 w 1984664"/>
                  <a:gd name="connsiteY7" fmla="*/ 234356 h 1865728"/>
                  <a:gd name="connsiteX8" fmla="*/ 779318 w 1984664"/>
                  <a:gd name="connsiteY8" fmla="*/ 275919 h 1865728"/>
                  <a:gd name="connsiteX9" fmla="*/ 737755 w 1984664"/>
                  <a:gd name="connsiteY9" fmla="*/ 307092 h 1865728"/>
                  <a:gd name="connsiteX10" fmla="*/ 706582 w 1984664"/>
                  <a:gd name="connsiteY10" fmla="*/ 317483 h 1865728"/>
                  <a:gd name="connsiteX11" fmla="*/ 644236 w 1984664"/>
                  <a:gd name="connsiteY11" fmla="*/ 348656 h 1865728"/>
                  <a:gd name="connsiteX12" fmla="*/ 581891 w 1984664"/>
                  <a:gd name="connsiteY12" fmla="*/ 390219 h 1865728"/>
                  <a:gd name="connsiteX13" fmla="*/ 550718 w 1984664"/>
                  <a:gd name="connsiteY13" fmla="*/ 421392 h 1865728"/>
                  <a:gd name="connsiteX14" fmla="*/ 509155 w 1984664"/>
                  <a:gd name="connsiteY14" fmla="*/ 452565 h 1865728"/>
                  <a:gd name="connsiteX15" fmla="*/ 477982 w 1984664"/>
                  <a:gd name="connsiteY15" fmla="*/ 473347 h 1865728"/>
                  <a:gd name="connsiteX16" fmla="*/ 405245 w 1984664"/>
                  <a:gd name="connsiteY16" fmla="*/ 525301 h 1865728"/>
                  <a:gd name="connsiteX17" fmla="*/ 384464 w 1984664"/>
                  <a:gd name="connsiteY17" fmla="*/ 556474 h 1865728"/>
                  <a:gd name="connsiteX18" fmla="*/ 374073 w 1984664"/>
                  <a:gd name="connsiteY18" fmla="*/ 587647 h 1865728"/>
                  <a:gd name="connsiteX19" fmla="*/ 342900 w 1984664"/>
                  <a:gd name="connsiteY19" fmla="*/ 618819 h 1865728"/>
                  <a:gd name="connsiteX20" fmla="*/ 290945 w 1984664"/>
                  <a:gd name="connsiteY20" fmla="*/ 670774 h 1865728"/>
                  <a:gd name="connsiteX21" fmla="*/ 280555 w 1984664"/>
                  <a:gd name="connsiteY21" fmla="*/ 701947 h 1865728"/>
                  <a:gd name="connsiteX22" fmla="*/ 228600 w 1984664"/>
                  <a:gd name="connsiteY22" fmla="*/ 764292 h 1865728"/>
                  <a:gd name="connsiteX23" fmla="*/ 197427 w 1984664"/>
                  <a:gd name="connsiteY23" fmla="*/ 826637 h 1865728"/>
                  <a:gd name="connsiteX24" fmla="*/ 145473 w 1984664"/>
                  <a:gd name="connsiteY24" fmla="*/ 920156 h 1865728"/>
                  <a:gd name="connsiteX25" fmla="*/ 124691 w 1984664"/>
                  <a:gd name="connsiteY25" fmla="*/ 961719 h 1865728"/>
                  <a:gd name="connsiteX26" fmla="*/ 114300 w 1984664"/>
                  <a:gd name="connsiteY26" fmla="*/ 992892 h 1865728"/>
                  <a:gd name="connsiteX27" fmla="*/ 83127 w 1984664"/>
                  <a:gd name="connsiteY27" fmla="*/ 1024065 h 1865728"/>
                  <a:gd name="connsiteX28" fmla="*/ 62345 w 1984664"/>
                  <a:gd name="connsiteY28" fmla="*/ 1055237 h 1865728"/>
                  <a:gd name="connsiteX29" fmla="*/ 51955 w 1984664"/>
                  <a:gd name="connsiteY29" fmla="*/ 1086410 h 1865728"/>
                  <a:gd name="connsiteX30" fmla="*/ 31173 w 1984664"/>
                  <a:gd name="connsiteY30" fmla="*/ 1117583 h 1865728"/>
                  <a:gd name="connsiteX31" fmla="*/ 20782 w 1984664"/>
                  <a:gd name="connsiteY31" fmla="*/ 1179928 h 1865728"/>
                  <a:gd name="connsiteX32" fmla="*/ 0 w 1984664"/>
                  <a:gd name="connsiteY32" fmla="*/ 1252665 h 1865728"/>
                  <a:gd name="connsiteX33" fmla="*/ 20782 w 1984664"/>
                  <a:gd name="connsiteY33" fmla="*/ 1439701 h 1865728"/>
                  <a:gd name="connsiteX34" fmla="*/ 31173 w 1984664"/>
                  <a:gd name="connsiteY34" fmla="*/ 1481265 h 1865728"/>
                  <a:gd name="connsiteX35" fmla="*/ 62345 w 1984664"/>
                  <a:gd name="connsiteY35" fmla="*/ 1502047 h 1865728"/>
                  <a:gd name="connsiteX36" fmla="*/ 93518 w 1984664"/>
                  <a:gd name="connsiteY36" fmla="*/ 1585174 h 1865728"/>
                  <a:gd name="connsiteX37" fmla="*/ 103909 w 1984664"/>
                  <a:gd name="connsiteY37" fmla="*/ 1616347 h 1865728"/>
                  <a:gd name="connsiteX38" fmla="*/ 114300 w 1984664"/>
                  <a:gd name="connsiteY38" fmla="*/ 1657910 h 1865728"/>
                  <a:gd name="connsiteX39" fmla="*/ 145473 w 1984664"/>
                  <a:gd name="connsiteY39" fmla="*/ 1689083 h 1865728"/>
                  <a:gd name="connsiteX40" fmla="*/ 249382 w 1984664"/>
                  <a:gd name="connsiteY40" fmla="*/ 1751428 h 1865728"/>
                  <a:gd name="connsiteX41" fmla="*/ 280555 w 1984664"/>
                  <a:gd name="connsiteY41" fmla="*/ 1761819 h 1865728"/>
                  <a:gd name="connsiteX42" fmla="*/ 342900 w 1984664"/>
                  <a:gd name="connsiteY42" fmla="*/ 1772210 h 1865728"/>
                  <a:gd name="connsiteX43" fmla="*/ 405245 w 1984664"/>
                  <a:gd name="connsiteY43" fmla="*/ 1792992 h 1865728"/>
                  <a:gd name="connsiteX44" fmla="*/ 436418 w 1984664"/>
                  <a:gd name="connsiteY44" fmla="*/ 1813774 h 1865728"/>
                  <a:gd name="connsiteX45" fmla="*/ 529936 w 1984664"/>
                  <a:gd name="connsiteY45" fmla="*/ 1824165 h 1865728"/>
                  <a:gd name="connsiteX46" fmla="*/ 571500 w 1984664"/>
                  <a:gd name="connsiteY46" fmla="*/ 1834556 h 1865728"/>
                  <a:gd name="connsiteX47" fmla="*/ 633845 w 1984664"/>
                  <a:gd name="connsiteY47" fmla="*/ 1855337 h 1865728"/>
                  <a:gd name="connsiteX48" fmla="*/ 685800 w 1984664"/>
                  <a:gd name="connsiteY48" fmla="*/ 1865728 h 1865728"/>
                  <a:gd name="connsiteX49" fmla="*/ 789709 w 1984664"/>
                  <a:gd name="connsiteY49" fmla="*/ 1855337 h 1865728"/>
                  <a:gd name="connsiteX50" fmla="*/ 883227 w 1984664"/>
                  <a:gd name="connsiteY50" fmla="*/ 1824165 h 1865728"/>
                  <a:gd name="connsiteX51" fmla="*/ 966355 w 1984664"/>
                  <a:gd name="connsiteY51" fmla="*/ 1803383 h 1865728"/>
                  <a:gd name="connsiteX52" fmla="*/ 1101436 w 1984664"/>
                  <a:gd name="connsiteY52" fmla="*/ 1772210 h 1865728"/>
                  <a:gd name="connsiteX53" fmla="*/ 1163782 w 1984664"/>
                  <a:gd name="connsiteY53" fmla="*/ 1751428 h 1865728"/>
                  <a:gd name="connsiteX54" fmla="*/ 1246909 w 1984664"/>
                  <a:gd name="connsiteY54" fmla="*/ 1699474 h 1865728"/>
                  <a:gd name="connsiteX55" fmla="*/ 1350818 w 1984664"/>
                  <a:gd name="connsiteY55" fmla="*/ 1657910 h 1865728"/>
                  <a:gd name="connsiteX56" fmla="*/ 1433945 w 1984664"/>
                  <a:gd name="connsiteY56" fmla="*/ 1605956 h 1865728"/>
                  <a:gd name="connsiteX57" fmla="*/ 1496291 w 1984664"/>
                  <a:gd name="connsiteY57" fmla="*/ 1564392 h 1865728"/>
                  <a:gd name="connsiteX58" fmla="*/ 1548245 w 1984664"/>
                  <a:gd name="connsiteY58" fmla="*/ 1512437 h 1865728"/>
                  <a:gd name="connsiteX59" fmla="*/ 1610591 w 1984664"/>
                  <a:gd name="connsiteY59" fmla="*/ 1460483 h 1865728"/>
                  <a:gd name="connsiteX60" fmla="*/ 1652155 w 1984664"/>
                  <a:gd name="connsiteY60" fmla="*/ 1398137 h 1865728"/>
                  <a:gd name="connsiteX61" fmla="*/ 1683327 w 1984664"/>
                  <a:gd name="connsiteY61" fmla="*/ 1366965 h 1865728"/>
                  <a:gd name="connsiteX62" fmla="*/ 1724891 w 1984664"/>
                  <a:gd name="connsiteY62" fmla="*/ 1304619 h 1865728"/>
                  <a:gd name="connsiteX63" fmla="*/ 1735282 w 1984664"/>
                  <a:gd name="connsiteY63" fmla="*/ 1273447 h 1865728"/>
                  <a:gd name="connsiteX64" fmla="*/ 1797627 w 1984664"/>
                  <a:gd name="connsiteY64" fmla="*/ 1221492 h 1865728"/>
                  <a:gd name="connsiteX65" fmla="*/ 1818409 w 1984664"/>
                  <a:gd name="connsiteY65" fmla="*/ 1190319 h 1865728"/>
                  <a:gd name="connsiteX66" fmla="*/ 1891145 w 1984664"/>
                  <a:gd name="connsiteY66" fmla="*/ 1127974 h 1865728"/>
                  <a:gd name="connsiteX67" fmla="*/ 1932709 w 1984664"/>
                  <a:gd name="connsiteY67" fmla="*/ 1065628 h 1865728"/>
                  <a:gd name="connsiteX68" fmla="*/ 1943100 w 1984664"/>
                  <a:gd name="connsiteY68" fmla="*/ 1034456 h 1865728"/>
                  <a:gd name="connsiteX69" fmla="*/ 1963882 w 1984664"/>
                  <a:gd name="connsiteY69" fmla="*/ 961719 h 1865728"/>
                  <a:gd name="connsiteX70" fmla="*/ 1974273 w 1984664"/>
                  <a:gd name="connsiteY70" fmla="*/ 868201 h 1865728"/>
                  <a:gd name="connsiteX71" fmla="*/ 1984664 w 1984664"/>
                  <a:gd name="connsiteY71" fmla="*/ 837028 h 1865728"/>
                  <a:gd name="connsiteX72" fmla="*/ 1974273 w 1984664"/>
                  <a:gd name="connsiteY72" fmla="*/ 546083 h 1865728"/>
                  <a:gd name="connsiteX73" fmla="*/ 1922318 w 1984664"/>
                  <a:gd name="connsiteY73" fmla="*/ 452565 h 1865728"/>
                  <a:gd name="connsiteX74" fmla="*/ 1880755 w 1984664"/>
                  <a:gd name="connsiteY74" fmla="*/ 390219 h 1865728"/>
                  <a:gd name="connsiteX75" fmla="*/ 1839191 w 1984664"/>
                  <a:gd name="connsiteY75" fmla="*/ 327874 h 1865728"/>
                  <a:gd name="connsiteX76" fmla="*/ 1818409 w 1984664"/>
                  <a:gd name="connsiteY76" fmla="*/ 296701 h 1865728"/>
                  <a:gd name="connsiteX77" fmla="*/ 1714500 w 1984664"/>
                  <a:gd name="connsiteY77" fmla="*/ 182401 h 1865728"/>
                  <a:gd name="connsiteX78" fmla="*/ 1683327 w 1984664"/>
                  <a:gd name="connsiteY78" fmla="*/ 151228 h 1865728"/>
                  <a:gd name="connsiteX79" fmla="*/ 1610591 w 1984664"/>
                  <a:gd name="connsiteY79" fmla="*/ 88883 h 1865728"/>
                  <a:gd name="connsiteX80" fmla="*/ 1579418 w 1984664"/>
                  <a:gd name="connsiteY80" fmla="*/ 47319 h 186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84664" h="1865728">
                    <a:moveTo>
                      <a:pt x="1579418" y="47319"/>
                    </a:moveTo>
                    <a:cubicBezTo>
                      <a:pt x="1565564" y="35196"/>
                      <a:pt x="1545528" y="25179"/>
                      <a:pt x="1527464" y="16147"/>
                    </a:cubicBezTo>
                    <a:cubicBezTo>
                      <a:pt x="1444364" y="-25403"/>
                      <a:pt x="1228834" y="26329"/>
                      <a:pt x="1226127" y="26537"/>
                    </a:cubicBezTo>
                    <a:cubicBezTo>
                      <a:pt x="1205345" y="36928"/>
                      <a:pt x="1185355" y="49081"/>
                      <a:pt x="1163782" y="57710"/>
                    </a:cubicBezTo>
                    <a:cubicBezTo>
                      <a:pt x="1079506" y="91421"/>
                      <a:pt x="1162449" y="27426"/>
                      <a:pt x="1039091" y="109665"/>
                    </a:cubicBezTo>
                    <a:cubicBezTo>
                      <a:pt x="1028700" y="116592"/>
                      <a:pt x="1017909" y="122954"/>
                      <a:pt x="1007918" y="130447"/>
                    </a:cubicBezTo>
                    <a:cubicBezTo>
                      <a:pt x="976325" y="154142"/>
                      <a:pt x="951865" y="190695"/>
                      <a:pt x="914400" y="203183"/>
                    </a:cubicBezTo>
                    <a:cubicBezTo>
                      <a:pt x="882149" y="213933"/>
                      <a:pt x="873767" y="215095"/>
                      <a:pt x="841664" y="234356"/>
                    </a:cubicBezTo>
                    <a:cubicBezTo>
                      <a:pt x="820247" y="247206"/>
                      <a:pt x="799299" y="260933"/>
                      <a:pt x="779318" y="275919"/>
                    </a:cubicBezTo>
                    <a:cubicBezTo>
                      <a:pt x="765464" y="286310"/>
                      <a:pt x="752791" y="298500"/>
                      <a:pt x="737755" y="307092"/>
                    </a:cubicBezTo>
                    <a:cubicBezTo>
                      <a:pt x="728245" y="312526"/>
                      <a:pt x="716379" y="312585"/>
                      <a:pt x="706582" y="317483"/>
                    </a:cubicBezTo>
                    <a:cubicBezTo>
                      <a:pt x="626009" y="357770"/>
                      <a:pt x="722590" y="322538"/>
                      <a:pt x="644236" y="348656"/>
                    </a:cubicBezTo>
                    <a:cubicBezTo>
                      <a:pt x="544795" y="448097"/>
                      <a:pt x="672118" y="330068"/>
                      <a:pt x="581891" y="390219"/>
                    </a:cubicBezTo>
                    <a:cubicBezTo>
                      <a:pt x="569664" y="398370"/>
                      <a:pt x="561875" y="411828"/>
                      <a:pt x="550718" y="421392"/>
                    </a:cubicBezTo>
                    <a:cubicBezTo>
                      <a:pt x="537569" y="432663"/>
                      <a:pt x="523247" y="442499"/>
                      <a:pt x="509155" y="452565"/>
                    </a:cubicBezTo>
                    <a:cubicBezTo>
                      <a:pt x="498993" y="459824"/>
                      <a:pt x="486813" y="464516"/>
                      <a:pt x="477982" y="473347"/>
                    </a:cubicBezTo>
                    <a:cubicBezTo>
                      <a:pt x="420578" y="530750"/>
                      <a:pt x="478175" y="507068"/>
                      <a:pt x="405245" y="525301"/>
                    </a:cubicBezTo>
                    <a:cubicBezTo>
                      <a:pt x="398318" y="535692"/>
                      <a:pt x="390049" y="545304"/>
                      <a:pt x="384464" y="556474"/>
                    </a:cubicBezTo>
                    <a:cubicBezTo>
                      <a:pt x="379566" y="566271"/>
                      <a:pt x="380149" y="578534"/>
                      <a:pt x="374073" y="587647"/>
                    </a:cubicBezTo>
                    <a:cubicBezTo>
                      <a:pt x="365922" y="599874"/>
                      <a:pt x="352308" y="607530"/>
                      <a:pt x="342900" y="618819"/>
                    </a:cubicBezTo>
                    <a:cubicBezTo>
                      <a:pt x="299603" y="670775"/>
                      <a:pt x="348097" y="632673"/>
                      <a:pt x="290945" y="670774"/>
                    </a:cubicBezTo>
                    <a:cubicBezTo>
                      <a:pt x="287482" y="681165"/>
                      <a:pt x="286631" y="692834"/>
                      <a:pt x="280555" y="701947"/>
                    </a:cubicBezTo>
                    <a:cubicBezTo>
                      <a:pt x="234589" y="770897"/>
                      <a:pt x="262600" y="696291"/>
                      <a:pt x="228600" y="764292"/>
                    </a:cubicBezTo>
                    <a:cubicBezTo>
                      <a:pt x="185582" y="850327"/>
                      <a:pt x="256981" y="737308"/>
                      <a:pt x="197427" y="826637"/>
                    </a:cubicBezTo>
                    <a:cubicBezTo>
                      <a:pt x="168694" y="912835"/>
                      <a:pt x="216926" y="777254"/>
                      <a:pt x="145473" y="920156"/>
                    </a:cubicBezTo>
                    <a:cubicBezTo>
                      <a:pt x="138546" y="934010"/>
                      <a:pt x="130793" y="947482"/>
                      <a:pt x="124691" y="961719"/>
                    </a:cubicBezTo>
                    <a:cubicBezTo>
                      <a:pt x="120376" y="971786"/>
                      <a:pt x="120376" y="983778"/>
                      <a:pt x="114300" y="992892"/>
                    </a:cubicBezTo>
                    <a:cubicBezTo>
                      <a:pt x="106149" y="1005119"/>
                      <a:pt x="92535" y="1012776"/>
                      <a:pt x="83127" y="1024065"/>
                    </a:cubicBezTo>
                    <a:cubicBezTo>
                      <a:pt x="75132" y="1033659"/>
                      <a:pt x="69272" y="1044846"/>
                      <a:pt x="62345" y="1055237"/>
                    </a:cubicBezTo>
                    <a:cubicBezTo>
                      <a:pt x="58882" y="1065628"/>
                      <a:pt x="56853" y="1076613"/>
                      <a:pt x="51955" y="1086410"/>
                    </a:cubicBezTo>
                    <a:cubicBezTo>
                      <a:pt x="46370" y="1097580"/>
                      <a:pt x="35122" y="1105735"/>
                      <a:pt x="31173" y="1117583"/>
                    </a:cubicBezTo>
                    <a:cubicBezTo>
                      <a:pt x="24511" y="1137570"/>
                      <a:pt x="24914" y="1159269"/>
                      <a:pt x="20782" y="1179928"/>
                    </a:cubicBezTo>
                    <a:cubicBezTo>
                      <a:pt x="14258" y="1212547"/>
                      <a:pt x="9904" y="1222954"/>
                      <a:pt x="0" y="1252665"/>
                    </a:cubicBezTo>
                    <a:cubicBezTo>
                      <a:pt x="16671" y="1502723"/>
                      <a:pt x="-7243" y="1341615"/>
                      <a:pt x="20782" y="1439701"/>
                    </a:cubicBezTo>
                    <a:cubicBezTo>
                      <a:pt x="24705" y="1453433"/>
                      <a:pt x="23251" y="1469382"/>
                      <a:pt x="31173" y="1481265"/>
                    </a:cubicBezTo>
                    <a:cubicBezTo>
                      <a:pt x="38100" y="1491656"/>
                      <a:pt x="51954" y="1495120"/>
                      <a:pt x="62345" y="1502047"/>
                    </a:cubicBezTo>
                    <a:cubicBezTo>
                      <a:pt x="82393" y="1602284"/>
                      <a:pt x="57843" y="1513824"/>
                      <a:pt x="93518" y="1585174"/>
                    </a:cubicBezTo>
                    <a:cubicBezTo>
                      <a:pt x="98416" y="1594971"/>
                      <a:pt x="100900" y="1605815"/>
                      <a:pt x="103909" y="1616347"/>
                    </a:cubicBezTo>
                    <a:cubicBezTo>
                      <a:pt x="107832" y="1630078"/>
                      <a:pt x="107215" y="1645511"/>
                      <a:pt x="114300" y="1657910"/>
                    </a:cubicBezTo>
                    <a:cubicBezTo>
                      <a:pt x="121591" y="1670669"/>
                      <a:pt x="133873" y="1680061"/>
                      <a:pt x="145473" y="1689083"/>
                    </a:cubicBezTo>
                    <a:cubicBezTo>
                      <a:pt x="175698" y="1712592"/>
                      <a:pt x="213391" y="1736004"/>
                      <a:pt x="249382" y="1751428"/>
                    </a:cubicBezTo>
                    <a:cubicBezTo>
                      <a:pt x="259450" y="1755743"/>
                      <a:pt x="269863" y="1759443"/>
                      <a:pt x="280555" y="1761819"/>
                    </a:cubicBezTo>
                    <a:cubicBezTo>
                      <a:pt x="301122" y="1766389"/>
                      <a:pt x="322461" y="1767100"/>
                      <a:pt x="342900" y="1772210"/>
                    </a:cubicBezTo>
                    <a:cubicBezTo>
                      <a:pt x="364152" y="1777523"/>
                      <a:pt x="387018" y="1780841"/>
                      <a:pt x="405245" y="1792992"/>
                    </a:cubicBezTo>
                    <a:cubicBezTo>
                      <a:pt x="415636" y="1799919"/>
                      <a:pt x="424302" y="1810745"/>
                      <a:pt x="436418" y="1813774"/>
                    </a:cubicBezTo>
                    <a:cubicBezTo>
                      <a:pt x="466846" y="1821381"/>
                      <a:pt x="498763" y="1820701"/>
                      <a:pt x="529936" y="1824165"/>
                    </a:cubicBezTo>
                    <a:cubicBezTo>
                      <a:pt x="543791" y="1827629"/>
                      <a:pt x="557821" y="1830452"/>
                      <a:pt x="571500" y="1834556"/>
                    </a:cubicBezTo>
                    <a:cubicBezTo>
                      <a:pt x="592482" y="1840850"/>
                      <a:pt x="612711" y="1849573"/>
                      <a:pt x="633845" y="1855337"/>
                    </a:cubicBezTo>
                    <a:cubicBezTo>
                      <a:pt x="650884" y="1859984"/>
                      <a:pt x="668482" y="1862264"/>
                      <a:pt x="685800" y="1865728"/>
                    </a:cubicBezTo>
                    <a:cubicBezTo>
                      <a:pt x="720436" y="1862264"/>
                      <a:pt x="755250" y="1860260"/>
                      <a:pt x="789709" y="1855337"/>
                    </a:cubicBezTo>
                    <a:cubicBezTo>
                      <a:pt x="827217" y="1849979"/>
                      <a:pt x="846945" y="1837771"/>
                      <a:pt x="883227" y="1824165"/>
                    </a:cubicBezTo>
                    <a:cubicBezTo>
                      <a:pt x="922185" y="1809556"/>
                      <a:pt x="918124" y="1813718"/>
                      <a:pt x="966355" y="1803383"/>
                    </a:cubicBezTo>
                    <a:cubicBezTo>
                      <a:pt x="969246" y="1802763"/>
                      <a:pt x="1075657" y="1779944"/>
                      <a:pt x="1101436" y="1772210"/>
                    </a:cubicBezTo>
                    <a:cubicBezTo>
                      <a:pt x="1122418" y="1765915"/>
                      <a:pt x="1163782" y="1751428"/>
                      <a:pt x="1163782" y="1751428"/>
                    </a:cubicBezTo>
                    <a:cubicBezTo>
                      <a:pt x="1244529" y="1670681"/>
                      <a:pt x="1165137" y="1735817"/>
                      <a:pt x="1246909" y="1699474"/>
                    </a:cubicBezTo>
                    <a:cubicBezTo>
                      <a:pt x="1356708" y="1650674"/>
                      <a:pt x="1241720" y="1679730"/>
                      <a:pt x="1350818" y="1657910"/>
                    </a:cubicBezTo>
                    <a:cubicBezTo>
                      <a:pt x="1445294" y="1594926"/>
                      <a:pt x="1296085" y="1693684"/>
                      <a:pt x="1433945" y="1605956"/>
                    </a:cubicBezTo>
                    <a:cubicBezTo>
                      <a:pt x="1455017" y="1592547"/>
                      <a:pt x="1496291" y="1564392"/>
                      <a:pt x="1496291" y="1564392"/>
                    </a:cubicBezTo>
                    <a:cubicBezTo>
                      <a:pt x="1551708" y="1481267"/>
                      <a:pt x="1478975" y="1581707"/>
                      <a:pt x="1548245" y="1512437"/>
                    </a:cubicBezTo>
                    <a:cubicBezTo>
                      <a:pt x="1606991" y="1453691"/>
                      <a:pt x="1521425" y="1505066"/>
                      <a:pt x="1610591" y="1460483"/>
                    </a:cubicBezTo>
                    <a:cubicBezTo>
                      <a:pt x="1624446" y="1439701"/>
                      <a:pt x="1634494" y="1415798"/>
                      <a:pt x="1652155" y="1398137"/>
                    </a:cubicBezTo>
                    <a:cubicBezTo>
                      <a:pt x="1662546" y="1387746"/>
                      <a:pt x="1674305" y="1378564"/>
                      <a:pt x="1683327" y="1366965"/>
                    </a:cubicBezTo>
                    <a:cubicBezTo>
                      <a:pt x="1698661" y="1347249"/>
                      <a:pt x="1716992" y="1328314"/>
                      <a:pt x="1724891" y="1304619"/>
                    </a:cubicBezTo>
                    <a:cubicBezTo>
                      <a:pt x="1728355" y="1294228"/>
                      <a:pt x="1729206" y="1282560"/>
                      <a:pt x="1735282" y="1273447"/>
                    </a:cubicBezTo>
                    <a:cubicBezTo>
                      <a:pt x="1751283" y="1249446"/>
                      <a:pt x="1774626" y="1236827"/>
                      <a:pt x="1797627" y="1221492"/>
                    </a:cubicBezTo>
                    <a:cubicBezTo>
                      <a:pt x="1804554" y="1211101"/>
                      <a:pt x="1810282" y="1199801"/>
                      <a:pt x="1818409" y="1190319"/>
                    </a:cubicBezTo>
                    <a:cubicBezTo>
                      <a:pt x="1852003" y="1151126"/>
                      <a:pt x="1854379" y="1152486"/>
                      <a:pt x="1891145" y="1127974"/>
                    </a:cubicBezTo>
                    <a:cubicBezTo>
                      <a:pt x="1905000" y="1107192"/>
                      <a:pt x="1924810" y="1089323"/>
                      <a:pt x="1932709" y="1065628"/>
                    </a:cubicBezTo>
                    <a:cubicBezTo>
                      <a:pt x="1936173" y="1055237"/>
                      <a:pt x="1940091" y="1044987"/>
                      <a:pt x="1943100" y="1034456"/>
                    </a:cubicBezTo>
                    <a:cubicBezTo>
                      <a:pt x="1969198" y="943116"/>
                      <a:pt x="1938966" y="1036467"/>
                      <a:pt x="1963882" y="961719"/>
                    </a:cubicBezTo>
                    <a:cubicBezTo>
                      <a:pt x="1967346" y="930546"/>
                      <a:pt x="1969117" y="899139"/>
                      <a:pt x="1974273" y="868201"/>
                    </a:cubicBezTo>
                    <a:cubicBezTo>
                      <a:pt x="1976074" y="857397"/>
                      <a:pt x="1984664" y="847981"/>
                      <a:pt x="1984664" y="837028"/>
                    </a:cubicBezTo>
                    <a:cubicBezTo>
                      <a:pt x="1984664" y="739985"/>
                      <a:pt x="1982803" y="642751"/>
                      <a:pt x="1974273" y="546083"/>
                    </a:cubicBezTo>
                    <a:cubicBezTo>
                      <a:pt x="1969351" y="490303"/>
                      <a:pt x="1955225" y="485471"/>
                      <a:pt x="1922318" y="452565"/>
                    </a:cubicBezTo>
                    <a:cubicBezTo>
                      <a:pt x="1902446" y="392949"/>
                      <a:pt x="1926157" y="448594"/>
                      <a:pt x="1880755" y="390219"/>
                    </a:cubicBezTo>
                    <a:cubicBezTo>
                      <a:pt x="1865421" y="370504"/>
                      <a:pt x="1853046" y="348656"/>
                      <a:pt x="1839191" y="327874"/>
                    </a:cubicBezTo>
                    <a:cubicBezTo>
                      <a:pt x="1832264" y="317483"/>
                      <a:pt x="1826211" y="306453"/>
                      <a:pt x="1818409" y="296701"/>
                    </a:cubicBezTo>
                    <a:cubicBezTo>
                      <a:pt x="1758486" y="221799"/>
                      <a:pt x="1792525" y="260427"/>
                      <a:pt x="1714500" y="182401"/>
                    </a:cubicBezTo>
                    <a:cubicBezTo>
                      <a:pt x="1704109" y="172010"/>
                      <a:pt x="1695083" y="160045"/>
                      <a:pt x="1683327" y="151228"/>
                    </a:cubicBezTo>
                    <a:cubicBezTo>
                      <a:pt x="1655592" y="130427"/>
                      <a:pt x="1632301" y="116020"/>
                      <a:pt x="1610591" y="88883"/>
                    </a:cubicBezTo>
                    <a:cubicBezTo>
                      <a:pt x="1605753" y="82835"/>
                      <a:pt x="1593272" y="59442"/>
                      <a:pt x="1579418" y="47319"/>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Rectangle 34"/>
          <p:cNvSpPr/>
          <p:nvPr/>
        </p:nvSpPr>
        <p:spPr>
          <a:xfrm>
            <a:off x="311991" y="369368"/>
            <a:ext cx="8713693" cy="646331"/>
          </a:xfrm>
          <a:prstGeom prst="rect">
            <a:avLst/>
          </a:prstGeom>
        </p:spPr>
        <p:txBody>
          <a:bodyPr wrap="square">
            <a:spAutoFit/>
          </a:bodyPr>
          <a:lstStyle/>
          <a:p>
            <a:r>
              <a:rPr lang="en-US" sz="3600" dirty="0">
                <a:solidFill>
                  <a:srgbClr val="A50021"/>
                </a:solidFill>
                <a:latin typeface="Times New Roman" pitchFamily="18" charset="0"/>
                <a:cs typeface="Times New Roman" pitchFamily="18" charset="0"/>
              </a:rPr>
              <a:t>Notes on Decision Tree Induction algorithms</a:t>
            </a:r>
            <a:endParaRPr lang="en-IN" sz="3600" dirty="0"/>
          </a:p>
        </p:txBody>
      </p:sp>
    </p:spTree>
    <p:extLst>
      <p:ext uri="{BB962C8B-B14F-4D97-AF65-F5344CB8AC3E}">
        <p14:creationId xmlns:p14="http://schemas.microsoft.com/office/powerpoint/2010/main" val="17893434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solidFill>
                  <a:srgbClr val="04617B">
                    <a:shade val="90000"/>
                  </a:srgbClr>
                </a:solidFill>
              </a:rPr>
              <a:t>CS 40003: Data Analytics</a:t>
            </a:r>
            <a:endParaRPr lang="en-IN">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118</a:t>
            </a:fld>
            <a:endParaRPr lang="en-IN">
              <a:solidFill>
                <a:srgbClr val="04617B">
                  <a:shade val="90000"/>
                </a:srgbClr>
              </a:solidFill>
            </a:endParaRPr>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468096" y="1383739"/>
                <a:ext cx="8425339" cy="1639195"/>
              </a:xfrm>
              <a:prstGeom prst="rect">
                <a:avLst/>
              </a:prstGeom>
            </p:spPr>
            <p:txBody>
              <a:bodyP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lgn="just">
                  <a:buFont typeface="+mj-lt"/>
                  <a:buAutoNum type="arabicPeriod" startAt="7"/>
                </a:pPr>
                <a:r>
                  <a:rPr lang="en-US" sz="2000" b="1" dirty="0">
                    <a:solidFill>
                      <a:srgbClr val="0B5ED7"/>
                    </a:solidFill>
                    <a:latin typeface="Times New Roman" panose="02020603050405020304" pitchFamily="18" charset="0"/>
                    <a:cs typeface="Times New Roman" panose="02020603050405020304" pitchFamily="18" charset="0"/>
                  </a:rPr>
                  <a:t>Decision tree equivalence:</a:t>
                </a:r>
                <a:r>
                  <a:rPr lang="en-US" sz="2000" dirty="0">
                    <a:solidFill>
                      <a:srgbClr val="0B5ED7"/>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different splitting criteria followed in different decision tree induction algorithms have little effect on the performance of the algorithms. This is because the different heuristic measures (such as information gain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𝛼</m:t>
                    </m:r>
                  </m:oMath>
                </a14:m>
                <a:r>
                  <a:rPr lang="en-US" sz="2000" dirty="0">
                    <a:latin typeface="Times New Roman" panose="02020603050405020304" pitchFamily="18" charset="0"/>
                    <a:cs typeface="Times New Roman" panose="02020603050405020304" pitchFamily="18" charset="0"/>
                  </a:rPr>
                  <a:t>), Gini index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𝛾</m:t>
                    </m:r>
                  </m:oMath>
                </a14:m>
                <a:r>
                  <a:rPr lang="en-US" sz="2000" dirty="0">
                    <a:latin typeface="Times New Roman" panose="02020603050405020304" pitchFamily="18" charset="0"/>
                    <a:cs typeface="Times New Roman" panose="02020603050405020304" pitchFamily="18" charset="0"/>
                  </a:rPr>
                  <a:t>) and Gain ratio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𝛽</m:t>
                    </m:r>
                  </m:oMath>
                </a14:m>
                <a:r>
                  <a:rPr lang="en-US" sz="2000" dirty="0">
                    <a:latin typeface="Times New Roman" panose="02020603050405020304" pitchFamily="18" charset="0"/>
                    <a:cs typeface="Times New Roman" panose="02020603050405020304" pitchFamily="18" charset="0"/>
                  </a:rPr>
                  <a:t>) are quite consistent with each other); also see the figure below.</a:t>
                </a:r>
              </a:p>
              <a:p>
                <a:pPr marL="342900" indent="-342900" algn="just">
                  <a:buFont typeface="+mj-lt"/>
                  <a:buAutoNum type="arabicPeriod" startAt="7"/>
                </a:pPr>
                <a:endParaRPr lang="en-US" sz="1800" dirty="0">
                  <a:latin typeface="Times New Roman" panose="02020603050405020304" pitchFamily="18" charset="0"/>
                  <a:cs typeface="Times New Roman" panose="02020603050405020304" pitchFamily="18" charset="0"/>
                </a:endParaRP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468078" y="1383703"/>
                <a:ext cx="8425339" cy="1639195"/>
              </a:xfrm>
              <a:prstGeom prst="rect">
                <a:avLst/>
              </a:prstGeom>
              <a:blipFill rotWithShape="1">
                <a:blip r:embed="rId2"/>
                <a:stretch>
                  <a:fillRect l="-579" t="-1859" r="-724" b="-5204"/>
                </a:stretch>
              </a:blipFill>
            </p:spPr>
            <p:txBody>
              <a:bodyPr/>
              <a:lstStyle/>
              <a:p>
                <a:r>
                  <a:rPr lang="en-IN">
                    <a:noFill/>
                  </a:rPr>
                  <a:t> </a:t>
                </a:r>
              </a:p>
            </p:txBody>
          </p:sp>
        </mc:Fallback>
      </mc:AlternateContent>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7674" y="3346001"/>
            <a:ext cx="5240725" cy="3059802"/>
          </a:xfrm>
          <a:prstGeom prst="rect">
            <a:avLst/>
          </a:prstGeom>
        </p:spPr>
      </p:pic>
      <p:sp>
        <p:nvSpPr>
          <p:cNvPr id="6" name="Rectangle 5"/>
          <p:cNvSpPr/>
          <p:nvPr/>
        </p:nvSpPr>
        <p:spPr>
          <a:xfrm>
            <a:off x="311991" y="394455"/>
            <a:ext cx="8713693" cy="646331"/>
          </a:xfrm>
          <a:prstGeom prst="rect">
            <a:avLst/>
          </a:prstGeom>
        </p:spPr>
        <p:txBody>
          <a:bodyPr wrap="square">
            <a:spAutoFit/>
          </a:bodyPr>
          <a:lstStyle/>
          <a:p>
            <a:r>
              <a:rPr lang="en-US" sz="3600" dirty="0">
                <a:solidFill>
                  <a:srgbClr val="A50021"/>
                </a:solidFill>
                <a:latin typeface="Times New Roman" pitchFamily="18" charset="0"/>
                <a:cs typeface="Times New Roman" pitchFamily="18" charset="0"/>
              </a:rPr>
              <a:t>Notes on Decision Tree Induction algorithms</a:t>
            </a:r>
            <a:endParaRPr lang="en-IN" sz="3600" dirty="0"/>
          </a:p>
        </p:txBody>
      </p:sp>
    </p:spTree>
    <p:extLst>
      <p:ext uri="{BB962C8B-B14F-4D97-AF65-F5344CB8AC3E}">
        <p14:creationId xmlns:p14="http://schemas.microsoft.com/office/powerpoint/2010/main" val="29424814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135" y="124461"/>
            <a:ext cx="8425339" cy="1143000"/>
          </a:xfrm>
        </p:spPr>
        <p:txBody>
          <a:bodyPr>
            <a:normAutofit/>
          </a:bodyPr>
          <a:lstStyle/>
          <a:p>
            <a:r>
              <a:rPr lang="en-US" sz="4000" dirty="0">
                <a:solidFill>
                  <a:srgbClr val="A50021"/>
                </a:solidFill>
                <a:latin typeface="Times New Roman" pitchFamily="18" charset="0"/>
                <a:cs typeface="Times New Roman" pitchFamily="18" charset="0"/>
              </a:rPr>
              <a:t>Reference</a:t>
            </a:r>
            <a:endParaRPr lang="en-IN" sz="4000" dirty="0">
              <a:solidFill>
                <a:srgbClr val="FF0000"/>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119</a:t>
            </a:fld>
            <a:endParaRPr lang="en-IN" dirty="0">
              <a:solidFill>
                <a:srgbClr val="04617B">
                  <a:shade val="90000"/>
                </a:srgbClr>
              </a:solidFill>
            </a:endParaRPr>
          </a:p>
        </p:txBody>
      </p:sp>
      <p:sp>
        <p:nvSpPr>
          <p:cNvPr id="7" name="Content Placeholder 4"/>
          <p:cNvSpPr txBox="1">
            <a:spLocks/>
          </p:cNvSpPr>
          <p:nvPr/>
        </p:nvSpPr>
        <p:spPr>
          <a:xfrm>
            <a:off x="210780" y="2928512"/>
            <a:ext cx="8506500" cy="2227148"/>
          </a:xfrm>
          <a:prstGeom prst="rect">
            <a:avLst/>
          </a:prstGeom>
        </p:spPr>
        <p:txBody>
          <a:bodyPr vert="horz">
            <a:normAutofit fontScale="70000" lnSpcReduction="2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Clr>
                <a:srgbClr val="0BD0D9"/>
              </a:buClr>
            </a:pPr>
            <a:r>
              <a:rPr lang="en-US" dirty="0">
                <a:solidFill>
                  <a:prstClr val="black"/>
                </a:solidFill>
              </a:rPr>
              <a:t>The detail material related to this lecture can be found in</a:t>
            </a:r>
          </a:p>
          <a:p>
            <a:pPr>
              <a:buClr>
                <a:srgbClr val="0BD0D9"/>
              </a:buClr>
            </a:pPr>
            <a:endParaRPr lang="en-US" dirty="0">
              <a:solidFill>
                <a:prstClr val="black"/>
              </a:solidFill>
            </a:endParaRPr>
          </a:p>
          <a:p>
            <a:pPr marL="393192" lvl="1" indent="0">
              <a:buClr>
                <a:srgbClr val="0BD0D9"/>
              </a:buClr>
              <a:buNone/>
            </a:pPr>
            <a:r>
              <a:rPr lang="en-IN" dirty="0">
                <a:solidFill>
                  <a:srgbClr val="073C8B"/>
                </a:solidFill>
              </a:rPr>
              <a:t>Data Mining: Concepts and Techniques, (3</a:t>
            </a:r>
            <a:r>
              <a:rPr lang="en-IN" baseline="30000" dirty="0">
                <a:solidFill>
                  <a:srgbClr val="073C8B"/>
                </a:solidFill>
              </a:rPr>
              <a:t>rd</a:t>
            </a:r>
            <a:r>
              <a:rPr lang="en-IN" dirty="0">
                <a:solidFill>
                  <a:srgbClr val="073C8B"/>
                </a:solidFill>
              </a:rPr>
              <a:t> </a:t>
            </a:r>
            <a:r>
              <a:rPr lang="en-IN" dirty="0" err="1">
                <a:solidFill>
                  <a:srgbClr val="073C8B"/>
                </a:solidFill>
              </a:rPr>
              <a:t>Edn</a:t>
            </a:r>
            <a:r>
              <a:rPr lang="en-IN" dirty="0">
                <a:solidFill>
                  <a:srgbClr val="073C8B"/>
                </a:solidFill>
              </a:rPr>
              <a:t>.), </a:t>
            </a:r>
            <a:r>
              <a:rPr lang="en-IN" dirty="0" err="1">
                <a:solidFill>
                  <a:srgbClr val="073C8B"/>
                </a:solidFill>
              </a:rPr>
              <a:t>Jiawei</a:t>
            </a:r>
            <a:r>
              <a:rPr lang="en-IN" dirty="0">
                <a:solidFill>
                  <a:srgbClr val="073C8B"/>
                </a:solidFill>
              </a:rPr>
              <a:t> Han, </a:t>
            </a:r>
            <a:r>
              <a:rPr lang="en-IN" dirty="0" err="1">
                <a:solidFill>
                  <a:srgbClr val="073C8B"/>
                </a:solidFill>
              </a:rPr>
              <a:t>Micheline</a:t>
            </a:r>
            <a:r>
              <a:rPr lang="en-IN" dirty="0">
                <a:solidFill>
                  <a:srgbClr val="073C8B"/>
                </a:solidFill>
              </a:rPr>
              <a:t> </a:t>
            </a:r>
            <a:r>
              <a:rPr lang="en-IN" dirty="0" err="1">
                <a:solidFill>
                  <a:srgbClr val="073C8B"/>
                </a:solidFill>
              </a:rPr>
              <a:t>Kamber</a:t>
            </a:r>
            <a:r>
              <a:rPr lang="en-IN" dirty="0">
                <a:solidFill>
                  <a:srgbClr val="073C8B"/>
                </a:solidFill>
              </a:rPr>
              <a:t>, </a:t>
            </a:r>
            <a:r>
              <a:rPr lang="en-IN" dirty="0"/>
              <a:t>Morgan Kaufmann</a:t>
            </a:r>
            <a:r>
              <a:rPr lang="en-IN" dirty="0">
                <a:solidFill>
                  <a:srgbClr val="073C8B"/>
                </a:solidFill>
              </a:rPr>
              <a:t>, 2015.</a:t>
            </a:r>
          </a:p>
          <a:p>
            <a:pPr marL="393192" lvl="1" indent="0">
              <a:buClr>
                <a:srgbClr val="0BD0D9"/>
              </a:buClr>
              <a:buNone/>
            </a:pPr>
            <a:endParaRPr lang="en-US" dirty="0">
              <a:solidFill>
                <a:srgbClr val="073C8B"/>
              </a:solidFill>
            </a:endParaRPr>
          </a:p>
          <a:p>
            <a:pPr marL="393192" lvl="1" indent="0">
              <a:buClr>
                <a:srgbClr val="0BD0D9"/>
              </a:buClr>
              <a:buNone/>
            </a:pPr>
            <a:r>
              <a:rPr lang="en-US" dirty="0">
                <a:solidFill>
                  <a:srgbClr val="073C8B"/>
                </a:solidFill>
              </a:rPr>
              <a:t>Introduction to Data Mining, Pang-</a:t>
            </a:r>
            <a:r>
              <a:rPr lang="en-US" dirty="0" err="1">
                <a:solidFill>
                  <a:srgbClr val="073C8B"/>
                </a:solidFill>
              </a:rPr>
              <a:t>Ning</a:t>
            </a:r>
            <a:r>
              <a:rPr lang="en-US" dirty="0">
                <a:solidFill>
                  <a:srgbClr val="073C8B"/>
                </a:solidFill>
              </a:rPr>
              <a:t> Tan,  Michael Steinbach, and </a:t>
            </a:r>
            <a:r>
              <a:rPr lang="en-US" dirty="0" err="1">
                <a:solidFill>
                  <a:srgbClr val="073C8B"/>
                </a:solidFill>
              </a:rPr>
              <a:t>Vipin</a:t>
            </a:r>
            <a:r>
              <a:rPr lang="en-US" dirty="0">
                <a:solidFill>
                  <a:srgbClr val="073C8B"/>
                </a:solidFill>
              </a:rPr>
              <a:t> Kumar,  Addison-Wesley, 2014</a:t>
            </a:r>
          </a:p>
          <a:p>
            <a:pPr marL="0" indent="0">
              <a:buClr>
                <a:srgbClr val="0BD0D9"/>
              </a:buClr>
              <a:buFont typeface="Wingdings 2"/>
              <a:buNone/>
            </a:pPr>
            <a:r>
              <a:rPr lang="en-US" dirty="0">
                <a:solidFill>
                  <a:prstClr val="black"/>
                </a:solidFill>
              </a:rPr>
              <a:t>	</a:t>
            </a:r>
            <a:endParaRPr lang="en-IN" dirty="0">
              <a:solidFill>
                <a:prstClr val="black"/>
              </a:solidFill>
            </a:endParaRPr>
          </a:p>
        </p:txBody>
      </p:sp>
    </p:spTree>
    <p:extLst>
      <p:ext uri="{BB962C8B-B14F-4D97-AF65-F5344CB8AC3E}">
        <p14:creationId xmlns:p14="http://schemas.microsoft.com/office/powerpoint/2010/main" val="3990093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Built Decision Tree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b="1" dirty="0">
                <a:latin typeface="Times New Roman" pitchFamily="18" charset="0"/>
                <a:cs typeface="Times New Roman" pitchFamily="18" charset="0"/>
              </a:rPr>
              <a:t>Algorithm </a:t>
            </a:r>
            <a:r>
              <a:rPr lang="en-US" sz="2000" b="1" dirty="0" err="1">
                <a:latin typeface="Times New Roman" pitchFamily="18" charset="0"/>
                <a:cs typeface="Times New Roman" pitchFamily="18" charset="0"/>
              </a:rPr>
              <a:t>BuiltDT</a:t>
            </a:r>
            <a:endParaRPr lang="en-US" sz="2000" b="1" dirty="0">
              <a:latin typeface="Times New Roman" pitchFamily="18" charset="0"/>
              <a:cs typeface="Times New Roman" pitchFamily="18" charset="0"/>
            </a:endParaRPr>
          </a:p>
          <a:p>
            <a:r>
              <a:rPr lang="en-US" sz="1500" dirty="0">
                <a:latin typeface="Times New Roman" pitchFamily="18" charset="0"/>
                <a:cs typeface="Times New Roman" pitchFamily="18" charset="0"/>
              </a:rPr>
              <a:t>Input: </a:t>
            </a:r>
            <a:r>
              <a:rPr lang="en-US" sz="1500" i="1" dirty="0">
                <a:latin typeface="Times New Roman" pitchFamily="18" charset="0"/>
                <a:cs typeface="Times New Roman" pitchFamily="18" charset="0"/>
              </a:rPr>
              <a:t>D</a:t>
            </a:r>
            <a:r>
              <a:rPr lang="en-US" sz="1500" dirty="0">
                <a:latin typeface="Times New Roman" pitchFamily="18" charset="0"/>
                <a:cs typeface="Times New Roman" pitchFamily="18" charset="0"/>
              </a:rPr>
              <a:t> : Training data set</a:t>
            </a:r>
          </a:p>
          <a:p>
            <a:r>
              <a:rPr lang="en-US" sz="1500" dirty="0">
                <a:latin typeface="Times New Roman" pitchFamily="18" charset="0"/>
                <a:cs typeface="Times New Roman" pitchFamily="18" charset="0"/>
              </a:rPr>
              <a:t>Output: </a:t>
            </a:r>
            <a:r>
              <a:rPr lang="en-US" sz="1500" i="1" dirty="0">
                <a:latin typeface="Times New Roman" pitchFamily="18" charset="0"/>
                <a:cs typeface="Times New Roman" pitchFamily="18" charset="0"/>
              </a:rPr>
              <a:t>T</a:t>
            </a:r>
            <a:r>
              <a:rPr lang="en-US" sz="1500" dirty="0">
                <a:latin typeface="Times New Roman" pitchFamily="18" charset="0"/>
                <a:cs typeface="Times New Roman" pitchFamily="18" charset="0"/>
              </a:rPr>
              <a:t> : Decision tree</a:t>
            </a:r>
          </a:p>
          <a:p>
            <a:pPr lvl="8"/>
            <a:endParaRPr lang="en-US" sz="300" dirty="0">
              <a:latin typeface="Times New Roman" pitchFamily="18" charset="0"/>
              <a:cs typeface="Times New Roman" pitchFamily="18" charset="0"/>
            </a:endParaRPr>
          </a:p>
          <a:p>
            <a:pPr marL="0" indent="0">
              <a:buNone/>
            </a:pPr>
            <a:r>
              <a:rPr lang="en-US" sz="1500" b="1" dirty="0">
                <a:latin typeface="Times New Roman" pitchFamily="18" charset="0"/>
                <a:cs typeface="Times New Roman" pitchFamily="18" charset="0"/>
              </a:rPr>
              <a:t>Steps</a:t>
            </a:r>
          </a:p>
          <a:p>
            <a:pPr marL="342900" indent="-342900">
              <a:buFont typeface="+mj-lt"/>
              <a:buAutoNum type="arabicPeriod"/>
            </a:pPr>
            <a:r>
              <a:rPr lang="en-US" sz="1500" dirty="0">
                <a:latin typeface="Times New Roman" pitchFamily="18" charset="0"/>
                <a:cs typeface="Times New Roman" pitchFamily="18" charset="0"/>
              </a:rPr>
              <a:t>If all tuples in </a:t>
            </a:r>
            <a:r>
              <a:rPr lang="en-US" sz="1500" i="1" dirty="0">
                <a:latin typeface="Times New Roman" pitchFamily="18" charset="0"/>
                <a:cs typeface="Times New Roman" pitchFamily="18" charset="0"/>
              </a:rPr>
              <a:t>D</a:t>
            </a:r>
            <a:r>
              <a:rPr lang="en-US" sz="1500" dirty="0">
                <a:latin typeface="Times New Roman" pitchFamily="18" charset="0"/>
                <a:cs typeface="Times New Roman" pitchFamily="18" charset="0"/>
              </a:rPr>
              <a:t> belongs to the same class </a:t>
            </a:r>
            <a:r>
              <a:rPr lang="en-US" sz="1500" i="1" dirty="0" err="1">
                <a:latin typeface="Times New Roman" pitchFamily="18" charset="0"/>
                <a:cs typeface="Times New Roman" pitchFamily="18" charset="0"/>
              </a:rPr>
              <a:t>C</a:t>
            </a:r>
            <a:r>
              <a:rPr lang="en-US" sz="1500" i="1" baseline="-25000" dirty="0" err="1">
                <a:latin typeface="Times New Roman" pitchFamily="18" charset="0"/>
                <a:cs typeface="Times New Roman" pitchFamily="18" charset="0"/>
              </a:rPr>
              <a:t>j</a:t>
            </a:r>
            <a:endParaRPr lang="en-US" sz="1500" dirty="0">
              <a:latin typeface="Times New Roman" pitchFamily="18" charset="0"/>
              <a:cs typeface="Times New Roman" pitchFamily="18" charset="0"/>
            </a:endParaRPr>
          </a:p>
          <a:p>
            <a:pPr marL="365760" lvl="1" indent="0">
              <a:buNone/>
            </a:pPr>
            <a:r>
              <a:rPr lang="en-US" sz="1300" dirty="0">
                <a:latin typeface="Times New Roman" pitchFamily="18" charset="0"/>
                <a:cs typeface="Times New Roman" pitchFamily="18" charset="0"/>
              </a:rPr>
              <a:t>            Add a leaf node labeled as </a:t>
            </a:r>
            <a:r>
              <a:rPr lang="en-US" sz="1300" i="1" dirty="0" err="1">
                <a:latin typeface="Times New Roman" pitchFamily="18" charset="0"/>
                <a:cs typeface="Times New Roman" pitchFamily="18" charset="0"/>
              </a:rPr>
              <a:t>C</a:t>
            </a:r>
            <a:r>
              <a:rPr lang="en-US" sz="1300" i="1" baseline="-25000" dirty="0" err="1">
                <a:latin typeface="Times New Roman" pitchFamily="18" charset="0"/>
                <a:cs typeface="Times New Roman" pitchFamily="18" charset="0"/>
              </a:rPr>
              <a:t>j</a:t>
            </a:r>
            <a:endParaRPr lang="en-US" sz="1300" i="1" baseline="-25000" dirty="0">
              <a:latin typeface="Times New Roman" pitchFamily="18" charset="0"/>
              <a:cs typeface="Times New Roman" pitchFamily="18" charset="0"/>
            </a:endParaRPr>
          </a:p>
          <a:p>
            <a:pPr marL="365760" lvl="1" indent="0">
              <a:buNone/>
            </a:pPr>
            <a:r>
              <a:rPr lang="en-US" sz="1300" dirty="0">
                <a:latin typeface="Times New Roman" pitchFamily="18" charset="0"/>
                <a:cs typeface="Times New Roman" pitchFamily="18" charset="0"/>
              </a:rPr>
              <a:t>            Return  		</a:t>
            </a:r>
            <a:r>
              <a:rPr lang="en-US" sz="1300" i="1" dirty="0">
                <a:latin typeface="Times New Roman" pitchFamily="18" charset="0"/>
                <a:cs typeface="Times New Roman" pitchFamily="18" charset="0"/>
              </a:rPr>
              <a:t>// Termination condition</a:t>
            </a:r>
          </a:p>
          <a:p>
            <a:pPr marL="2537460" lvl="8" indent="-342900">
              <a:buFont typeface="+mj-lt"/>
              <a:buAutoNum type="arabicPeriod"/>
            </a:pPr>
            <a:endParaRPr lang="en-US" sz="300" i="1" dirty="0">
              <a:latin typeface="Times New Roman" pitchFamily="18" charset="0"/>
              <a:cs typeface="Times New Roman" pitchFamily="18" charset="0"/>
            </a:endParaRPr>
          </a:p>
          <a:p>
            <a:pPr marL="342900" indent="-342900">
              <a:buFont typeface="+mj-lt"/>
              <a:buAutoNum type="arabicPeriod"/>
            </a:pPr>
            <a:r>
              <a:rPr lang="en-US" sz="1500" b="1" dirty="0">
                <a:solidFill>
                  <a:srgbClr val="0B5ED7"/>
                </a:solidFill>
                <a:latin typeface="Times New Roman" pitchFamily="18" charset="0"/>
                <a:cs typeface="Times New Roman" pitchFamily="18" charset="0"/>
              </a:rPr>
              <a:t>Select</a:t>
            </a:r>
            <a:r>
              <a:rPr lang="en-US" sz="1500" dirty="0">
                <a:latin typeface="Times New Roman" pitchFamily="18" charset="0"/>
                <a:cs typeface="Times New Roman" pitchFamily="18" charset="0"/>
              </a:rPr>
              <a:t> an attribute </a:t>
            </a:r>
            <a:r>
              <a:rPr lang="en-US" sz="1500" i="1" dirty="0">
                <a:latin typeface="Times New Roman" pitchFamily="18" charset="0"/>
                <a:cs typeface="Times New Roman" pitchFamily="18" charset="0"/>
              </a:rPr>
              <a:t>A</a:t>
            </a:r>
            <a:r>
              <a:rPr lang="en-US" sz="1500" i="1" baseline="-25000" dirty="0">
                <a:latin typeface="Times New Roman" pitchFamily="18" charset="0"/>
                <a:cs typeface="Times New Roman" pitchFamily="18" charset="0"/>
              </a:rPr>
              <a:t>i</a:t>
            </a:r>
            <a:r>
              <a:rPr lang="en-US" sz="1500" dirty="0">
                <a:latin typeface="Times New Roman" pitchFamily="18" charset="0"/>
                <a:cs typeface="Times New Roman" pitchFamily="18" charset="0"/>
              </a:rPr>
              <a:t> (so that it is not selected twice in the same branch)</a:t>
            </a:r>
          </a:p>
          <a:p>
            <a:pPr marL="1988820" lvl="6" indent="-342900">
              <a:buFont typeface="+mj-lt"/>
              <a:buAutoNum type="arabicPeriod"/>
            </a:pPr>
            <a:endParaRPr lang="en-US" sz="500" dirty="0">
              <a:latin typeface="Times New Roman" pitchFamily="18" charset="0"/>
              <a:cs typeface="Times New Roman" pitchFamily="18" charset="0"/>
            </a:endParaRPr>
          </a:p>
          <a:p>
            <a:pPr marL="342900" indent="-342900">
              <a:buFont typeface="+mj-lt"/>
              <a:buAutoNum type="arabicPeriod"/>
            </a:pPr>
            <a:r>
              <a:rPr lang="en-US" sz="1500" b="1" dirty="0">
                <a:solidFill>
                  <a:srgbClr val="0B5ED7"/>
                </a:solidFill>
                <a:latin typeface="Times New Roman" pitchFamily="18" charset="0"/>
                <a:cs typeface="Times New Roman" pitchFamily="18" charset="0"/>
              </a:rPr>
              <a:t>Partition</a:t>
            </a:r>
            <a:r>
              <a:rPr lang="en-US" sz="1500" dirty="0">
                <a:latin typeface="Times New Roman" pitchFamily="18" charset="0"/>
                <a:cs typeface="Times New Roman" pitchFamily="18" charset="0"/>
              </a:rPr>
              <a:t> </a:t>
            </a:r>
            <a:r>
              <a:rPr lang="en-US" sz="1500" i="1" dirty="0">
                <a:latin typeface="Times New Roman" pitchFamily="18" charset="0"/>
                <a:cs typeface="Times New Roman" pitchFamily="18" charset="0"/>
              </a:rPr>
              <a:t>D</a:t>
            </a:r>
            <a:r>
              <a:rPr lang="en-US" sz="1500" dirty="0">
                <a:latin typeface="Times New Roman" pitchFamily="18" charset="0"/>
                <a:cs typeface="Times New Roman" pitchFamily="18" charset="0"/>
              </a:rPr>
              <a:t>  = { </a:t>
            </a:r>
            <a:r>
              <a:rPr lang="en-US" sz="1500" i="1" dirty="0">
                <a:latin typeface="Times New Roman" pitchFamily="18" charset="0"/>
                <a:cs typeface="Times New Roman" pitchFamily="18" charset="0"/>
              </a:rPr>
              <a:t>D</a:t>
            </a:r>
            <a:r>
              <a:rPr lang="en-US" sz="1500" i="1" baseline="-25000" dirty="0">
                <a:latin typeface="Times New Roman" pitchFamily="18" charset="0"/>
                <a:cs typeface="Times New Roman" pitchFamily="18" charset="0"/>
              </a:rPr>
              <a:t>1</a:t>
            </a:r>
            <a:r>
              <a:rPr lang="en-US" sz="1500" dirty="0">
                <a:latin typeface="Times New Roman" pitchFamily="18" charset="0"/>
                <a:cs typeface="Times New Roman" pitchFamily="18" charset="0"/>
              </a:rPr>
              <a:t>, </a:t>
            </a:r>
            <a:r>
              <a:rPr lang="en-US" sz="1500" i="1" dirty="0">
                <a:latin typeface="Times New Roman" pitchFamily="18" charset="0"/>
                <a:cs typeface="Times New Roman" pitchFamily="18" charset="0"/>
              </a:rPr>
              <a:t>D</a:t>
            </a:r>
            <a:r>
              <a:rPr lang="en-US" sz="1500" i="1" baseline="-25000" dirty="0">
                <a:latin typeface="Times New Roman" pitchFamily="18" charset="0"/>
                <a:cs typeface="Times New Roman" pitchFamily="18" charset="0"/>
              </a:rPr>
              <a:t>2</a:t>
            </a:r>
            <a:r>
              <a:rPr lang="en-US" sz="1500" dirty="0">
                <a:latin typeface="Times New Roman" pitchFamily="18" charset="0"/>
                <a:cs typeface="Times New Roman" pitchFamily="18" charset="0"/>
              </a:rPr>
              <a:t>, …, </a:t>
            </a:r>
            <a:r>
              <a:rPr lang="en-US" sz="1500" i="1" dirty="0" err="1">
                <a:latin typeface="Times New Roman" pitchFamily="18" charset="0"/>
                <a:cs typeface="Times New Roman" pitchFamily="18" charset="0"/>
              </a:rPr>
              <a:t>D</a:t>
            </a:r>
            <a:r>
              <a:rPr lang="en-US" sz="1500" i="1" baseline="-25000" dirty="0" err="1">
                <a:latin typeface="Times New Roman" pitchFamily="18" charset="0"/>
                <a:cs typeface="Times New Roman" pitchFamily="18" charset="0"/>
              </a:rPr>
              <a:t>p</a:t>
            </a:r>
            <a:r>
              <a:rPr lang="en-US" sz="1500" dirty="0">
                <a:latin typeface="Times New Roman" pitchFamily="18" charset="0"/>
                <a:cs typeface="Times New Roman" pitchFamily="18" charset="0"/>
              </a:rPr>
              <a:t>} based on </a:t>
            </a:r>
            <a:r>
              <a:rPr lang="en-US" sz="1500" i="1" dirty="0">
                <a:latin typeface="Times New Roman" pitchFamily="18" charset="0"/>
                <a:cs typeface="Times New Roman" pitchFamily="18" charset="0"/>
              </a:rPr>
              <a:t>p</a:t>
            </a:r>
            <a:r>
              <a:rPr lang="en-US" sz="1500" dirty="0">
                <a:latin typeface="Times New Roman" pitchFamily="18" charset="0"/>
                <a:cs typeface="Times New Roman" pitchFamily="18" charset="0"/>
              </a:rPr>
              <a:t> different values of </a:t>
            </a:r>
            <a:r>
              <a:rPr lang="en-US" sz="1500" i="1" dirty="0">
                <a:latin typeface="Times New Roman" pitchFamily="18" charset="0"/>
                <a:cs typeface="Times New Roman" pitchFamily="18" charset="0"/>
              </a:rPr>
              <a:t>A</a:t>
            </a:r>
            <a:r>
              <a:rPr lang="en-US" sz="1500" i="1" baseline="-25000" dirty="0">
                <a:latin typeface="Times New Roman" pitchFamily="18" charset="0"/>
                <a:cs typeface="Times New Roman" pitchFamily="18" charset="0"/>
              </a:rPr>
              <a:t>i</a:t>
            </a:r>
            <a:r>
              <a:rPr lang="en-US" sz="1500" i="1" dirty="0">
                <a:latin typeface="Times New Roman" pitchFamily="18" charset="0"/>
                <a:cs typeface="Times New Roman" pitchFamily="18" charset="0"/>
              </a:rPr>
              <a:t> </a:t>
            </a:r>
            <a:r>
              <a:rPr lang="en-US" sz="1500" dirty="0">
                <a:latin typeface="Times New Roman" pitchFamily="18" charset="0"/>
                <a:cs typeface="Times New Roman" pitchFamily="18" charset="0"/>
              </a:rPr>
              <a:t>in </a:t>
            </a:r>
            <a:r>
              <a:rPr lang="en-US" sz="1500" i="1" dirty="0">
                <a:latin typeface="Times New Roman" pitchFamily="18" charset="0"/>
                <a:cs typeface="Times New Roman" pitchFamily="18" charset="0"/>
              </a:rPr>
              <a:t>D</a:t>
            </a:r>
          </a:p>
          <a:p>
            <a:pPr marL="1988820" lvl="6" indent="-342900">
              <a:buFont typeface="+mj-lt"/>
              <a:buAutoNum type="arabicPeriod"/>
            </a:pPr>
            <a:endParaRPr lang="en-US" sz="500" i="1" dirty="0">
              <a:latin typeface="Times New Roman" pitchFamily="18" charset="0"/>
              <a:cs typeface="Times New Roman" pitchFamily="18" charset="0"/>
            </a:endParaRPr>
          </a:p>
          <a:p>
            <a:pPr marL="342900" indent="-342900">
              <a:buFont typeface="+mj-lt"/>
              <a:buAutoNum type="arabicPeriod"/>
            </a:pPr>
            <a:r>
              <a:rPr lang="en-US" sz="1500" dirty="0">
                <a:latin typeface="Times New Roman" pitchFamily="18" charset="0"/>
                <a:cs typeface="Times New Roman" pitchFamily="18" charset="0"/>
              </a:rPr>
              <a:t>For each </a:t>
            </a:r>
            <a:r>
              <a:rPr lang="en-US" sz="1500" i="1" dirty="0" err="1">
                <a:latin typeface="Times New Roman" pitchFamily="18" charset="0"/>
                <a:cs typeface="Times New Roman" pitchFamily="18" charset="0"/>
              </a:rPr>
              <a:t>D</a:t>
            </a:r>
            <a:r>
              <a:rPr lang="en-US" sz="1500" i="1" baseline="-25000" dirty="0" err="1">
                <a:latin typeface="Times New Roman" pitchFamily="18" charset="0"/>
                <a:cs typeface="Times New Roman" pitchFamily="18" charset="0"/>
              </a:rPr>
              <a:t>k</a:t>
            </a:r>
            <a:r>
              <a:rPr lang="en-US" sz="1500" i="1" dirty="0">
                <a:latin typeface="Times New Roman" pitchFamily="18" charset="0"/>
                <a:cs typeface="Times New Roman" pitchFamily="18" charset="0"/>
              </a:rPr>
              <a:t> </a:t>
            </a:r>
            <a:r>
              <a:rPr lang="el-GR" sz="1500" dirty="0">
                <a:latin typeface="Times New Roman" pitchFamily="18" charset="0"/>
                <a:cs typeface="Times New Roman" pitchFamily="18" charset="0"/>
              </a:rPr>
              <a:t>ϵ</a:t>
            </a:r>
            <a:r>
              <a:rPr lang="en-US" sz="1500" i="1" dirty="0">
                <a:latin typeface="Times New Roman" pitchFamily="18" charset="0"/>
                <a:cs typeface="Times New Roman" pitchFamily="18" charset="0"/>
              </a:rPr>
              <a:t> D</a:t>
            </a:r>
          </a:p>
          <a:p>
            <a:pPr marL="365760" lvl="1" indent="0">
              <a:buNone/>
            </a:pPr>
            <a:r>
              <a:rPr lang="en-US" sz="1300" dirty="0">
                <a:latin typeface="Times New Roman" pitchFamily="18" charset="0"/>
                <a:cs typeface="Times New Roman" pitchFamily="18" charset="0"/>
              </a:rPr>
              <a:t>            Create a node and add an edge between </a:t>
            </a:r>
            <a:r>
              <a:rPr lang="en-US" sz="1300" i="1" dirty="0">
                <a:latin typeface="Times New Roman" pitchFamily="18" charset="0"/>
                <a:cs typeface="Times New Roman" pitchFamily="18" charset="0"/>
              </a:rPr>
              <a:t>D</a:t>
            </a:r>
            <a:r>
              <a:rPr lang="en-US" sz="1300" dirty="0">
                <a:latin typeface="Times New Roman" pitchFamily="18" charset="0"/>
                <a:cs typeface="Times New Roman" pitchFamily="18" charset="0"/>
              </a:rPr>
              <a:t> and </a:t>
            </a:r>
            <a:r>
              <a:rPr lang="en-US" sz="1300" i="1" dirty="0" err="1">
                <a:latin typeface="Times New Roman" pitchFamily="18" charset="0"/>
                <a:cs typeface="Times New Roman" pitchFamily="18" charset="0"/>
              </a:rPr>
              <a:t>D</a:t>
            </a:r>
            <a:r>
              <a:rPr lang="en-US" sz="1300" i="1" baseline="-25000" dirty="0" err="1">
                <a:latin typeface="Times New Roman" pitchFamily="18" charset="0"/>
                <a:cs typeface="Times New Roman" pitchFamily="18" charset="0"/>
              </a:rPr>
              <a:t>k</a:t>
            </a:r>
            <a:r>
              <a:rPr lang="en-US" sz="1300" dirty="0">
                <a:latin typeface="Times New Roman" pitchFamily="18" charset="0"/>
                <a:cs typeface="Times New Roman" pitchFamily="18" charset="0"/>
              </a:rPr>
              <a:t> with label as the </a:t>
            </a:r>
            <a:r>
              <a:rPr lang="en-US" sz="1300" i="1" dirty="0">
                <a:latin typeface="Times New Roman" pitchFamily="18" charset="0"/>
                <a:cs typeface="Times New Roman" pitchFamily="18" charset="0"/>
              </a:rPr>
              <a:t>A</a:t>
            </a:r>
            <a:r>
              <a:rPr lang="en-US" sz="1300" i="1" baseline="-25000" dirty="0">
                <a:latin typeface="Times New Roman" pitchFamily="18" charset="0"/>
                <a:cs typeface="Times New Roman" pitchFamily="18" charset="0"/>
              </a:rPr>
              <a:t>i</a:t>
            </a:r>
            <a:r>
              <a:rPr lang="en-US" sz="1300" dirty="0">
                <a:latin typeface="Times New Roman" pitchFamily="18" charset="0"/>
                <a:cs typeface="Times New Roman" pitchFamily="18" charset="0"/>
              </a:rPr>
              <a:t>’s attribute value in </a:t>
            </a:r>
            <a:r>
              <a:rPr lang="en-US" sz="1300" i="1" dirty="0" err="1">
                <a:latin typeface="Times New Roman" pitchFamily="18" charset="0"/>
                <a:cs typeface="Times New Roman" pitchFamily="18" charset="0"/>
              </a:rPr>
              <a:t>D</a:t>
            </a:r>
            <a:r>
              <a:rPr lang="en-US" sz="1300" i="1" baseline="-25000" dirty="0" err="1">
                <a:latin typeface="Times New Roman" pitchFamily="18" charset="0"/>
                <a:cs typeface="Times New Roman" pitchFamily="18" charset="0"/>
              </a:rPr>
              <a:t>k</a:t>
            </a:r>
            <a:endParaRPr lang="en-US" sz="1300" i="1" baseline="-25000" dirty="0">
              <a:latin typeface="Times New Roman" pitchFamily="18" charset="0"/>
              <a:cs typeface="Times New Roman" pitchFamily="18" charset="0"/>
            </a:endParaRPr>
          </a:p>
          <a:p>
            <a:pPr marL="1805940" lvl="5" indent="-342900">
              <a:buFont typeface="+mj-lt"/>
              <a:buAutoNum type="arabicPeriod"/>
            </a:pPr>
            <a:endParaRPr lang="en-US" sz="700" dirty="0">
              <a:latin typeface="Times New Roman" pitchFamily="18" charset="0"/>
              <a:cs typeface="Times New Roman" pitchFamily="18" charset="0"/>
            </a:endParaRPr>
          </a:p>
          <a:p>
            <a:pPr marL="342900" indent="-342900">
              <a:buFont typeface="+mj-lt"/>
              <a:buAutoNum type="arabicPeriod"/>
            </a:pPr>
            <a:r>
              <a:rPr lang="en-US" sz="1500" dirty="0">
                <a:latin typeface="Times New Roman" pitchFamily="18" charset="0"/>
                <a:cs typeface="Times New Roman" pitchFamily="18" charset="0"/>
              </a:rPr>
              <a:t>For each </a:t>
            </a:r>
            <a:r>
              <a:rPr lang="en-US" sz="1500" i="1" dirty="0" err="1">
                <a:latin typeface="Times New Roman" pitchFamily="18" charset="0"/>
                <a:cs typeface="Times New Roman" pitchFamily="18" charset="0"/>
              </a:rPr>
              <a:t>D</a:t>
            </a:r>
            <a:r>
              <a:rPr lang="en-US" sz="1500" i="1" baseline="-25000" dirty="0" err="1">
                <a:latin typeface="Times New Roman" pitchFamily="18" charset="0"/>
                <a:cs typeface="Times New Roman" pitchFamily="18" charset="0"/>
              </a:rPr>
              <a:t>k</a:t>
            </a:r>
            <a:r>
              <a:rPr lang="en-US" sz="1500" dirty="0">
                <a:latin typeface="Times New Roman" pitchFamily="18" charset="0"/>
                <a:cs typeface="Times New Roman" pitchFamily="18" charset="0"/>
              </a:rPr>
              <a:t> </a:t>
            </a:r>
            <a:r>
              <a:rPr lang="el-GR" sz="1500" dirty="0">
                <a:latin typeface="Times New Roman" pitchFamily="18" charset="0"/>
                <a:cs typeface="Times New Roman" pitchFamily="18" charset="0"/>
              </a:rPr>
              <a:t>ϵ </a:t>
            </a:r>
            <a:r>
              <a:rPr lang="en-US" sz="1500" i="1" dirty="0">
                <a:latin typeface="Times New Roman" pitchFamily="18" charset="0"/>
                <a:cs typeface="Times New Roman" pitchFamily="18" charset="0"/>
              </a:rPr>
              <a:t>D</a:t>
            </a:r>
          </a:p>
          <a:p>
            <a:pPr marL="365760" lvl="1" indent="0">
              <a:buNone/>
            </a:pPr>
            <a:r>
              <a:rPr lang="en-US" sz="1300" b="1" dirty="0">
                <a:latin typeface="Times New Roman" pitchFamily="18" charset="0"/>
                <a:cs typeface="Times New Roman" pitchFamily="18" charset="0"/>
              </a:rPr>
              <a:t>         </a:t>
            </a:r>
            <a:r>
              <a:rPr lang="en-US" sz="1300" b="1" dirty="0" err="1">
                <a:latin typeface="Times New Roman" pitchFamily="18" charset="0"/>
                <a:cs typeface="Times New Roman" pitchFamily="18" charset="0"/>
              </a:rPr>
              <a:t>BuildTD</a:t>
            </a:r>
            <a:r>
              <a:rPr lang="en-US" sz="1300" b="1" dirty="0">
                <a:latin typeface="Times New Roman" pitchFamily="18" charset="0"/>
                <a:cs typeface="Times New Roman" pitchFamily="18" charset="0"/>
              </a:rPr>
              <a:t>(</a:t>
            </a:r>
            <a:r>
              <a:rPr lang="en-US" sz="1300" b="1" i="1" dirty="0" err="1">
                <a:latin typeface="Times New Roman" pitchFamily="18" charset="0"/>
                <a:cs typeface="Times New Roman" pitchFamily="18" charset="0"/>
              </a:rPr>
              <a:t>D</a:t>
            </a:r>
            <a:r>
              <a:rPr lang="en-US" sz="1300" b="1" i="1" baseline="-25000" dirty="0" err="1">
                <a:latin typeface="Times New Roman" pitchFamily="18" charset="0"/>
                <a:cs typeface="Times New Roman" pitchFamily="18" charset="0"/>
              </a:rPr>
              <a:t>k</a:t>
            </a:r>
            <a:r>
              <a:rPr lang="en-US" sz="1300" b="1" dirty="0">
                <a:latin typeface="Times New Roman" pitchFamily="18" charset="0"/>
                <a:cs typeface="Times New Roman" pitchFamily="18" charset="0"/>
              </a:rPr>
              <a:t>)</a:t>
            </a:r>
            <a:r>
              <a:rPr lang="en-US" sz="1300" dirty="0">
                <a:latin typeface="Times New Roman" pitchFamily="18" charset="0"/>
                <a:cs typeface="Times New Roman" pitchFamily="18" charset="0"/>
              </a:rPr>
              <a:t>  		</a:t>
            </a:r>
            <a:r>
              <a:rPr lang="en-US" sz="1300" i="1" dirty="0">
                <a:latin typeface="Times New Roman" pitchFamily="18" charset="0"/>
                <a:cs typeface="Times New Roman" pitchFamily="18" charset="0"/>
              </a:rPr>
              <a:t>// Recursive call</a:t>
            </a:r>
          </a:p>
          <a:p>
            <a:pPr marL="342900" indent="-342900">
              <a:buFont typeface="+mj-lt"/>
              <a:buAutoNum type="arabicPeriod"/>
            </a:pPr>
            <a:r>
              <a:rPr lang="en-US" sz="1500" dirty="0">
                <a:latin typeface="Times New Roman" pitchFamily="18" charset="0"/>
                <a:cs typeface="Times New Roman" pitchFamily="18" charset="0"/>
              </a:rPr>
              <a:t>Stop</a:t>
            </a:r>
          </a:p>
          <a:p>
            <a:endParaRPr lang="en-US" sz="1500" dirty="0">
              <a:latin typeface="Times New Roman" pitchFamily="18" charset="0"/>
              <a:cs typeface="Times New Roman" pitchFamily="18" charset="0"/>
            </a:endParaRPr>
          </a:p>
          <a:p>
            <a:endParaRPr lang="en-US" sz="800" dirty="0">
              <a:cs typeface="Times New Roman" pitchFamily="18" charset="0"/>
            </a:endParaRPr>
          </a:p>
          <a:p>
            <a:pPr marL="0" indent="0">
              <a:buNone/>
            </a:pPr>
            <a:r>
              <a:rPr lang="en-US" sz="2000" b="1" dirty="0">
                <a:cs typeface="Times New Roman" pitchFamily="18" charset="0"/>
              </a:rPr>
              <a:t> </a:t>
            </a:r>
            <a:endParaRPr lang="en-US" sz="300" b="1" dirty="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12</a:t>
            </a:fld>
            <a:endParaRPr lang="en-IN" dirty="0">
              <a:solidFill>
                <a:srgbClr val="04617B">
                  <a:shade val="90000"/>
                </a:srgbClr>
              </a:solidFill>
            </a:endParaRPr>
          </a:p>
        </p:txBody>
      </p:sp>
    </p:spTree>
    <p:extLst>
      <p:ext uri="{BB962C8B-B14F-4D97-AF65-F5344CB8AC3E}">
        <p14:creationId xmlns:p14="http://schemas.microsoft.com/office/powerpoint/2010/main" val="35286079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684" y="2420888"/>
            <a:ext cx="8425339" cy="936104"/>
          </a:xfrm>
        </p:spPr>
        <p:txBody>
          <a:bodyPr>
            <a:normAutofit fontScale="92500" lnSpcReduction="10000"/>
          </a:bodyPr>
          <a:lstStyle/>
          <a:p>
            <a:pPr marL="0" indent="0" algn="ctr">
              <a:buNone/>
            </a:pPr>
            <a:r>
              <a:rPr lang="en-US" altLang="zh-CN" sz="6000" dirty="0">
                <a:solidFill>
                  <a:srgbClr val="FF66FF"/>
                </a:solidFill>
                <a:effectLst>
                  <a:outerShdw blurRad="38100" dist="38100" dir="2700000" algn="tl">
                    <a:srgbClr val="000000">
                      <a:alpha val="43137"/>
                    </a:srgbClr>
                  </a:outerShdw>
                </a:effectLst>
                <a:ea typeface="宋体" pitchFamily="2" charset="-122"/>
              </a:rPr>
              <a:t>Any question?</a:t>
            </a:r>
          </a:p>
          <a:p>
            <a:pPr marL="0" indent="0" algn="ctr">
              <a:buNone/>
            </a:pPr>
            <a:endParaRPr lang="en-US" altLang="zh-CN" sz="2000" dirty="0">
              <a:solidFill>
                <a:srgbClr val="FF00FF"/>
              </a:solidFill>
              <a:ea typeface="宋体" pitchFamily="2" charset="-122"/>
            </a:endParaRPr>
          </a:p>
          <a:p>
            <a:pPr marL="0" indent="0">
              <a:buNone/>
            </a:pPr>
            <a:endParaRPr lang="en-IN" altLang="zh-CN" sz="2000" dirty="0">
              <a:solidFill>
                <a:srgbClr val="FF00FF"/>
              </a:solidFill>
              <a:ea typeface="宋体" pitchFamily="2" charset="-122"/>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120</a:t>
            </a:fld>
            <a:endParaRPr lang="en-IN" dirty="0">
              <a:solidFill>
                <a:srgbClr val="04617B">
                  <a:shade val="90000"/>
                </a:srgbClr>
              </a:solidFill>
            </a:endParaRPr>
          </a:p>
        </p:txBody>
      </p:sp>
      <p:sp>
        <p:nvSpPr>
          <p:cNvPr id="7" name="Date Placeholder 6"/>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2" name="Rectangle 1"/>
          <p:cNvSpPr/>
          <p:nvPr/>
        </p:nvSpPr>
        <p:spPr>
          <a:xfrm>
            <a:off x="1122251" y="4788950"/>
            <a:ext cx="7381104" cy="646331"/>
          </a:xfrm>
          <a:prstGeom prst="rect">
            <a:avLst/>
          </a:prstGeom>
        </p:spPr>
        <p:txBody>
          <a:bodyPr wrap="square">
            <a:spAutoFit/>
          </a:bodyPr>
          <a:lstStyle/>
          <a:p>
            <a:pPr lvl="1" algn="ctr"/>
            <a:r>
              <a:rPr lang="en-IN" dirty="0">
                <a:solidFill>
                  <a:srgbClr val="7CCA62">
                    <a:lumMod val="50000"/>
                  </a:srgbClr>
                </a:solidFill>
              </a:rPr>
              <a:t>You may post your question(s) at the “Discussion Forum” maintained in the course Web page!</a:t>
            </a:r>
          </a:p>
        </p:txBody>
      </p:sp>
    </p:spTree>
    <p:extLst>
      <p:ext uri="{BB962C8B-B14F-4D97-AF65-F5344CB8AC3E}">
        <p14:creationId xmlns:p14="http://schemas.microsoft.com/office/powerpoint/2010/main" val="1693597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Node Splitting in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dirty="0" err="1">
                <a:latin typeface="Times New Roman" pitchFamily="18" charset="0"/>
                <a:cs typeface="Times New Roman" pitchFamily="18" charset="0"/>
              </a:rPr>
              <a:t>BuildDT</a:t>
            </a:r>
            <a:r>
              <a:rPr lang="en-US" sz="2000" dirty="0">
                <a:latin typeface="Times New Roman" pitchFamily="18" charset="0"/>
                <a:cs typeface="Times New Roman" pitchFamily="18" charset="0"/>
              </a:rPr>
              <a:t> algorithm must provides a method for expressing </a:t>
            </a:r>
            <a:r>
              <a:rPr lang="en-US" sz="2000" dirty="0">
                <a:solidFill>
                  <a:srgbClr val="0B5ED7"/>
                </a:solidFill>
                <a:latin typeface="Times New Roman" pitchFamily="18" charset="0"/>
                <a:cs typeface="Times New Roman" pitchFamily="18" charset="0"/>
              </a:rPr>
              <a:t>an attribute test condition</a:t>
            </a:r>
            <a:r>
              <a:rPr lang="en-US" sz="2000" dirty="0">
                <a:latin typeface="Times New Roman" pitchFamily="18" charset="0"/>
                <a:cs typeface="Times New Roman" pitchFamily="18" charset="0"/>
              </a:rPr>
              <a:t> and </a:t>
            </a:r>
            <a:r>
              <a:rPr lang="en-US" sz="2000" dirty="0">
                <a:solidFill>
                  <a:srgbClr val="0B5ED7"/>
                </a:solidFill>
                <a:latin typeface="Times New Roman" pitchFamily="18" charset="0"/>
                <a:cs typeface="Times New Roman" pitchFamily="18" charset="0"/>
              </a:rPr>
              <a:t>corresponding outcome </a:t>
            </a:r>
            <a:r>
              <a:rPr lang="en-US" sz="2000" dirty="0">
                <a:latin typeface="Times New Roman" pitchFamily="18" charset="0"/>
                <a:cs typeface="Times New Roman" pitchFamily="18" charset="0"/>
              </a:rPr>
              <a:t>for different attribute type</a:t>
            </a:r>
          </a:p>
          <a:p>
            <a:pPr lvl="3"/>
            <a:endParaRPr lang="en-US" sz="1400" dirty="0">
              <a:latin typeface="Times New Roman" pitchFamily="18" charset="0"/>
              <a:cs typeface="Times New Roman" pitchFamily="18" charset="0"/>
            </a:endParaRPr>
          </a:p>
          <a:p>
            <a:r>
              <a:rPr lang="en-US" sz="2000" b="1" dirty="0">
                <a:solidFill>
                  <a:srgbClr val="0B5ED7"/>
                </a:solidFill>
                <a:latin typeface="Times New Roman" pitchFamily="18" charset="0"/>
                <a:cs typeface="Times New Roman" pitchFamily="18" charset="0"/>
              </a:rPr>
              <a:t>Case: Binary attribute</a:t>
            </a:r>
          </a:p>
          <a:p>
            <a:pPr lvl="1"/>
            <a:r>
              <a:rPr lang="en-US" sz="1800" dirty="0">
                <a:latin typeface="Times New Roman" pitchFamily="18" charset="0"/>
                <a:cs typeface="Times New Roman" pitchFamily="18" charset="0"/>
              </a:rPr>
              <a:t>This is the simplest case of node splitting</a:t>
            </a:r>
          </a:p>
          <a:p>
            <a:pPr lvl="8"/>
            <a:endParaRPr lang="en-US" sz="800" dirty="0">
              <a:latin typeface="Times New Roman" pitchFamily="18" charset="0"/>
              <a:cs typeface="Times New Roman" pitchFamily="18" charset="0"/>
            </a:endParaRPr>
          </a:p>
          <a:p>
            <a:pPr lvl="1"/>
            <a:r>
              <a:rPr lang="en-US" sz="1800" dirty="0">
                <a:latin typeface="Times New Roman" pitchFamily="18" charset="0"/>
                <a:cs typeface="Times New Roman" pitchFamily="18" charset="0"/>
              </a:rPr>
              <a:t>The test condition for a binary attribute generates only two outcomes</a:t>
            </a:r>
          </a:p>
          <a:p>
            <a:endParaRPr lang="en-US" sz="2000" dirty="0">
              <a:cs typeface="Times New Roman" pitchFamily="18" charset="0"/>
            </a:endParaRPr>
          </a:p>
          <a:p>
            <a:pPr marL="0" indent="0">
              <a:buNone/>
            </a:pPr>
            <a:r>
              <a:rPr lang="en-US" sz="2000" b="1" dirty="0">
                <a:cs typeface="Times New Roman" pitchFamily="18" charset="0"/>
              </a:rPr>
              <a:t> </a:t>
            </a:r>
            <a:endParaRPr lang="en-US" sz="300" b="1" dirty="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13</a:t>
            </a:fld>
            <a:endParaRPr lang="en-IN" dirty="0">
              <a:solidFill>
                <a:srgbClr val="04617B">
                  <a:shade val="90000"/>
                </a:srgbClr>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717" y="4263390"/>
            <a:ext cx="21717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774" y="4263390"/>
            <a:ext cx="21717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3285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Node Splitting in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b="1" dirty="0">
                <a:solidFill>
                  <a:srgbClr val="0B5ED7"/>
                </a:solidFill>
                <a:latin typeface="Times New Roman" pitchFamily="18" charset="0"/>
                <a:cs typeface="Times New Roman" pitchFamily="18" charset="0"/>
              </a:rPr>
              <a:t>Case: Nominal attribute</a:t>
            </a:r>
          </a:p>
          <a:p>
            <a:pPr lvl="1"/>
            <a:r>
              <a:rPr lang="en-US" sz="1800" dirty="0">
                <a:latin typeface="Times New Roman" pitchFamily="18" charset="0"/>
                <a:cs typeface="Times New Roman" pitchFamily="18" charset="0"/>
              </a:rPr>
              <a:t>Since a nominal attribute can have many values, its test condition can be expressed in two ways:</a:t>
            </a:r>
          </a:p>
          <a:p>
            <a:pPr lvl="8"/>
            <a:endParaRPr lang="en-US" sz="800" dirty="0">
              <a:latin typeface="Times New Roman" pitchFamily="18" charset="0"/>
              <a:cs typeface="Times New Roman" pitchFamily="18" charset="0"/>
            </a:endParaRPr>
          </a:p>
          <a:p>
            <a:pPr lvl="2"/>
            <a:r>
              <a:rPr lang="en-US" sz="1500" dirty="0">
                <a:latin typeface="Times New Roman" pitchFamily="18" charset="0"/>
                <a:cs typeface="Times New Roman" pitchFamily="18" charset="0"/>
              </a:rPr>
              <a:t>A multi-way split</a:t>
            </a:r>
          </a:p>
          <a:p>
            <a:pPr lvl="2"/>
            <a:r>
              <a:rPr lang="en-US" sz="1500" dirty="0">
                <a:latin typeface="Times New Roman" pitchFamily="18" charset="0"/>
                <a:cs typeface="Times New Roman" pitchFamily="18" charset="0"/>
              </a:rPr>
              <a:t>A binary split</a:t>
            </a:r>
          </a:p>
          <a:p>
            <a:pPr lvl="8"/>
            <a:endParaRPr lang="en-US" sz="800" dirty="0">
              <a:latin typeface="Times New Roman" pitchFamily="18" charset="0"/>
              <a:cs typeface="Times New Roman" pitchFamily="18" charset="0"/>
            </a:endParaRPr>
          </a:p>
          <a:p>
            <a:pPr lvl="1"/>
            <a:r>
              <a:rPr lang="en-US" sz="1800" dirty="0" err="1">
                <a:solidFill>
                  <a:srgbClr val="0B5ED7"/>
                </a:solidFill>
                <a:latin typeface="Times New Roman" pitchFamily="18" charset="0"/>
                <a:cs typeface="Times New Roman" pitchFamily="18" charset="0"/>
              </a:rPr>
              <a:t>Muti</a:t>
            </a:r>
            <a:r>
              <a:rPr lang="en-US" sz="1800" dirty="0">
                <a:solidFill>
                  <a:srgbClr val="0B5ED7"/>
                </a:solidFill>
                <a:latin typeface="Times New Roman" pitchFamily="18" charset="0"/>
                <a:cs typeface="Times New Roman" pitchFamily="18" charset="0"/>
              </a:rPr>
              <a:t>-way split: </a:t>
            </a:r>
            <a:r>
              <a:rPr lang="en-US" sz="1800" dirty="0">
                <a:latin typeface="Times New Roman" pitchFamily="18" charset="0"/>
                <a:cs typeface="Times New Roman" pitchFamily="18" charset="0"/>
              </a:rPr>
              <a:t>Outcome depends on the number of distinct values for the corresponding attribute</a:t>
            </a:r>
          </a:p>
          <a:p>
            <a:pPr lvl="1"/>
            <a:endParaRPr lang="en-US" sz="1800" dirty="0">
              <a:latin typeface="Times New Roman" pitchFamily="18" charset="0"/>
              <a:cs typeface="Times New Roman" pitchFamily="18" charset="0"/>
            </a:endParaRPr>
          </a:p>
          <a:p>
            <a:pPr lvl="1"/>
            <a:endParaRPr lang="en-US" sz="1800" dirty="0">
              <a:latin typeface="Times New Roman" pitchFamily="18" charset="0"/>
              <a:cs typeface="Times New Roman" pitchFamily="18" charset="0"/>
            </a:endParaRPr>
          </a:p>
          <a:p>
            <a:pPr lvl="1"/>
            <a:endParaRPr lang="en-US" sz="1800" dirty="0">
              <a:latin typeface="Times New Roman" pitchFamily="18" charset="0"/>
              <a:cs typeface="Times New Roman" pitchFamily="18" charset="0"/>
            </a:endParaRPr>
          </a:p>
          <a:p>
            <a:pPr lvl="1"/>
            <a:r>
              <a:rPr lang="en-US" sz="1800" dirty="0">
                <a:solidFill>
                  <a:srgbClr val="0B5ED7"/>
                </a:solidFill>
                <a:latin typeface="Times New Roman" pitchFamily="18" charset="0"/>
                <a:cs typeface="Times New Roman" pitchFamily="18" charset="0"/>
              </a:rPr>
              <a:t>Binary splitting</a:t>
            </a:r>
            <a:r>
              <a:rPr lang="en-US" sz="1800" dirty="0">
                <a:latin typeface="Times New Roman" pitchFamily="18" charset="0"/>
                <a:cs typeface="Times New Roman" pitchFamily="18" charset="0"/>
              </a:rPr>
              <a:t> by grouping attribute values</a:t>
            </a:r>
          </a:p>
          <a:p>
            <a:endParaRPr lang="en-US" sz="2000" dirty="0">
              <a:cs typeface="Times New Roman" pitchFamily="18" charset="0"/>
            </a:endParaRPr>
          </a:p>
          <a:p>
            <a:pPr marL="0" indent="0">
              <a:buNone/>
            </a:pPr>
            <a:r>
              <a:rPr lang="en-US" sz="2000" b="1" dirty="0">
                <a:cs typeface="Times New Roman" pitchFamily="18" charset="0"/>
              </a:rPr>
              <a:t> </a:t>
            </a:r>
            <a:endParaRPr lang="en-US" sz="300" b="1" dirty="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14</a:t>
            </a:fld>
            <a:endParaRPr lang="en-IN" dirty="0">
              <a:solidFill>
                <a:srgbClr val="04617B">
                  <a:shade val="90000"/>
                </a:srgbClr>
              </a:solidFill>
            </a:endParaRP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905" y="5307330"/>
            <a:ext cx="7258051"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3786" y="3742409"/>
            <a:ext cx="2752725"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9891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Node Splitting in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b="1" dirty="0">
                <a:solidFill>
                  <a:srgbClr val="0B5ED7"/>
                </a:solidFill>
                <a:latin typeface="Times New Roman" pitchFamily="18" charset="0"/>
                <a:cs typeface="Times New Roman" pitchFamily="18" charset="0"/>
              </a:rPr>
              <a:t>Case: Ordinal attribute</a:t>
            </a:r>
          </a:p>
          <a:p>
            <a:pPr lvl="1"/>
            <a:r>
              <a:rPr lang="en-US" sz="1800" dirty="0">
                <a:latin typeface="Times New Roman" pitchFamily="18" charset="0"/>
                <a:cs typeface="Times New Roman" pitchFamily="18" charset="0"/>
              </a:rPr>
              <a:t>It also can be expressed in two ways:</a:t>
            </a:r>
          </a:p>
          <a:p>
            <a:pPr lvl="8"/>
            <a:endParaRPr lang="en-US" sz="800" dirty="0">
              <a:latin typeface="Times New Roman" pitchFamily="18" charset="0"/>
              <a:cs typeface="Times New Roman" pitchFamily="18" charset="0"/>
            </a:endParaRPr>
          </a:p>
          <a:p>
            <a:pPr lvl="2"/>
            <a:r>
              <a:rPr lang="en-US" sz="1500" dirty="0">
                <a:latin typeface="Times New Roman" pitchFamily="18" charset="0"/>
                <a:cs typeface="Times New Roman" pitchFamily="18" charset="0"/>
              </a:rPr>
              <a:t>A multi-way split</a:t>
            </a:r>
          </a:p>
          <a:p>
            <a:pPr lvl="2"/>
            <a:r>
              <a:rPr lang="en-US" sz="1500" dirty="0">
                <a:latin typeface="Times New Roman" pitchFamily="18" charset="0"/>
                <a:cs typeface="Times New Roman" pitchFamily="18" charset="0"/>
              </a:rPr>
              <a:t>A binary split</a:t>
            </a:r>
          </a:p>
          <a:p>
            <a:pPr lvl="8"/>
            <a:endParaRPr lang="en-US" sz="800" dirty="0">
              <a:latin typeface="Times New Roman" pitchFamily="18" charset="0"/>
              <a:cs typeface="Times New Roman" pitchFamily="18" charset="0"/>
            </a:endParaRPr>
          </a:p>
          <a:p>
            <a:pPr lvl="1"/>
            <a:r>
              <a:rPr lang="en-US" sz="1800" dirty="0" err="1">
                <a:solidFill>
                  <a:srgbClr val="0B5ED7"/>
                </a:solidFill>
                <a:latin typeface="Times New Roman" pitchFamily="18" charset="0"/>
                <a:cs typeface="Times New Roman" pitchFamily="18" charset="0"/>
              </a:rPr>
              <a:t>Muti</a:t>
            </a:r>
            <a:r>
              <a:rPr lang="en-US" sz="1800" dirty="0">
                <a:solidFill>
                  <a:srgbClr val="0B5ED7"/>
                </a:solidFill>
                <a:latin typeface="Times New Roman" pitchFamily="18" charset="0"/>
                <a:cs typeface="Times New Roman" pitchFamily="18" charset="0"/>
              </a:rPr>
              <a:t>-way split: </a:t>
            </a:r>
            <a:r>
              <a:rPr lang="en-US" sz="1800" dirty="0">
                <a:latin typeface="Times New Roman" pitchFamily="18" charset="0"/>
                <a:cs typeface="Times New Roman" pitchFamily="18" charset="0"/>
              </a:rPr>
              <a:t>It is same as in the case of nominal attribute</a:t>
            </a:r>
          </a:p>
          <a:p>
            <a:pPr lvl="8"/>
            <a:endParaRPr lang="en-US" sz="800" dirty="0">
              <a:latin typeface="Times New Roman" pitchFamily="18" charset="0"/>
              <a:cs typeface="Times New Roman" pitchFamily="18" charset="0"/>
            </a:endParaRPr>
          </a:p>
          <a:p>
            <a:pPr lvl="1"/>
            <a:r>
              <a:rPr lang="en-US" sz="1800" dirty="0">
                <a:solidFill>
                  <a:srgbClr val="0B5ED7"/>
                </a:solidFill>
                <a:latin typeface="Times New Roman" pitchFamily="18" charset="0"/>
                <a:cs typeface="Times New Roman" pitchFamily="18" charset="0"/>
              </a:rPr>
              <a:t>Binary splitting</a:t>
            </a:r>
            <a:r>
              <a:rPr lang="en-US" sz="1800" dirty="0">
                <a:latin typeface="Times New Roman" pitchFamily="18" charset="0"/>
                <a:cs typeface="Times New Roman" pitchFamily="18" charset="0"/>
              </a:rPr>
              <a:t> attribute values should be grouped maintaining the </a:t>
            </a:r>
            <a:r>
              <a:rPr lang="en-US" sz="1800" dirty="0">
                <a:solidFill>
                  <a:srgbClr val="0B5ED7"/>
                </a:solidFill>
                <a:latin typeface="Times New Roman" pitchFamily="18" charset="0"/>
                <a:cs typeface="Times New Roman" pitchFamily="18" charset="0"/>
              </a:rPr>
              <a:t>order property </a:t>
            </a:r>
            <a:r>
              <a:rPr lang="en-US" sz="1800" dirty="0">
                <a:latin typeface="Times New Roman" pitchFamily="18" charset="0"/>
                <a:cs typeface="Times New Roman" pitchFamily="18" charset="0"/>
              </a:rPr>
              <a:t>of the attribute values</a:t>
            </a:r>
          </a:p>
          <a:p>
            <a:endParaRPr lang="en-US" sz="2000" dirty="0">
              <a:cs typeface="Times New Roman" pitchFamily="18" charset="0"/>
            </a:endParaRPr>
          </a:p>
          <a:p>
            <a:pPr marL="0" indent="0">
              <a:buNone/>
            </a:pPr>
            <a:r>
              <a:rPr lang="en-US" sz="2000" b="1" dirty="0">
                <a:cs typeface="Times New Roman" pitchFamily="18" charset="0"/>
              </a:rPr>
              <a:t> </a:t>
            </a:r>
            <a:endParaRPr lang="en-US" sz="300" b="1" dirty="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15</a:t>
            </a:fld>
            <a:endParaRPr lang="en-IN" dirty="0">
              <a:solidFill>
                <a:srgbClr val="04617B">
                  <a:shade val="90000"/>
                </a:srgbClr>
              </a:solidFill>
            </a:endParaRP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4294859"/>
            <a:ext cx="7124700"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7290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Node Splitting in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b="1" dirty="0">
                <a:solidFill>
                  <a:srgbClr val="0B5ED7"/>
                </a:solidFill>
                <a:latin typeface="Times New Roman" pitchFamily="18" charset="0"/>
                <a:cs typeface="Times New Roman" pitchFamily="18" charset="0"/>
              </a:rPr>
              <a:t>Case: Numerical attribute</a:t>
            </a:r>
          </a:p>
          <a:p>
            <a:pPr lvl="1"/>
            <a:r>
              <a:rPr lang="en-US" sz="1800" dirty="0">
                <a:latin typeface="Times New Roman" pitchFamily="18" charset="0"/>
                <a:cs typeface="Times New Roman" pitchFamily="18" charset="0"/>
              </a:rPr>
              <a:t>For numeric attribute (with discrete or continuous values), a test condition can be expressed as a comparison set</a:t>
            </a:r>
          </a:p>
          <a:p>
            <a:pPr lvl="6"/>
            <a:endParaRPr lang="en-US" sz="1000" dirty="0">
              <a:latin typeface="Times New Roman" pitchFamily="18" charset="0"/>
              <a:cs typeface="Times New Roman" pitchFamily="18" charset="0"/>
            </a:endParaRPr>
          </a:p>
          <a:p>
            <a:pPr lvl="2"/>
            <a:r>
              <a:rPr lang="en-US" sz="1500" dirty="0">
                <a:solidFill>
                  <a:srgbClr val="0B5ED7"/>
                </a:solidFill>
                <a:latin typeface="Times New Roman" pitchFamily="18" charset="0"/>
                <a:cs typeface="Times New Roman" pitchFamily="18" charset="0"/>
              </a:rPr>
              <a:t>Binary outcome:      </a:t>
            </a:r>
            <a:r>
              <a:rPr lang="en-US" sz="1500" i="1" dirty="0">
                <a:latin typeface="Times New Roman" pitchFamily="18" charset="0"/>
                <a:cs typeface="Times New Roman" pitchFamily="18" charset="0"/>
              </a:rPr>
              <a:t>A</a:t>
            </a:r>
            <a:r>
              <a:rPr lang="en-US" sz="1500" dirty="0">
                <a:latin typeface="Times New Roman" pitchFamily="18" charset="0"/>
                <a:cs typeface="Times New Roman" pitchFamily="18" charset="0"/>
              </a:rPr>
              <a:t>  &gt; </a:t>
            </a:r>
            <a:r>
              <a:rPr lang="en-US" sz="1500" i="1" dirty="0">
                <a:latin typeface="Times New Roman" pitchFamily="18" charset="0"/>
                <a:cs typeface="Times New Roman" pitchFamily="18" charset="0"/>
              </a:rPr>
              <a:t>v</a:t>
            </a:r>
            <a:r>
              <a:rPr lang="en-US" sz="1500" dirty="0">
                <a:latin typeface="Times New Roman" pitchFamily="18" charset="0"/>
                <a:cs typeface="Times New Roman" pitchFamily="18" charset="0"/>
              </a:rPr>
              <a:t>     or   </a:t>
            </a:r>
            <a:r>
              <a:rPr lang="en-US" sz="1500" i="1" dirty="0">
                <a:latin typeface="Times New Roman" pitchFamily="18" charset="0"/>
                <a:cs typeface="Times New Roman" pitchFamily="18" charset="0"/>
              </a:rPr>
              <a:t>A</a:t>
            </a:r>
            <a:r>
              <a:rPr lang="en-US" sz="1500" dirty="0">
                <a:latin typeface="Times New Roman" pitchFamily="18" charset="0"/>
                <a:cs typeface="Times New Roman" pitchFamily="18" charset="0"/>
              </a:rPr>
              <a:t> ≤ </a:t>
            </a:r>
            <a:r>
              <a:rPr lang="en-US" sz="1500" i="1" dirty="0">
                <a:latin typeface="Times New Roman" pitchFamily="18" charset="0"/>
                <a:cs typeface="Times New Roman" pitchFamily="18" charset="0"/>
              </a:rPr>
              <a:t>v</a:t>
            </a:r>
          </a:p>
          <a:p>
            <a:pPr lvl="8"/>
            <a:endParaRPr lang="en-US" sz="800" i="1" dirty="0">
              <a:latin typeface="Times New Roman" pitchFamily="18" charset="0"/>
              <a:cs typeface="Times New Roman" pitchFamily="18" charset="0"/>
            </a:endParaRPr>
          </a:p>
          <a:p>
            <a:pPr lvl="3"/>
            <a:r>
              <a:rPr lang="en-US" sz="1400" dirty="0">
                <a:latin typeface="Times New Roman" pitchFamily="18" charset="0"/>
                <a:cs typeface="Times New Roman" pitchFamily="18" charset="0"/>
              </a:rPr>
              <a:t>In this case, decision tree induction must consider all possible split positions</a:t>
            </a:r>
          </a:p>
          <a:p>
            <a:pPr lvl="6"/>
            <a:endParaRPr lang="en-US" sz="1000" dirty="0">
              <a:latin typeface="Times New Roman" pitchFamily="18" charset="0"/>
              <a:cs typeface="Times New Roman" pitchFamily="18" charset="0"/>
            </a:endParaRPr>
          </a:p>
          <a:p>
            <a:pPr lvl="2"/>
            <a:r>
              <a:rPr lang="en-US" sz="1500" dirty="0">
                <a:solidFill>
                  <a:srgbClr val="0B5ED7"/>
                </a:solidFill>
                <a:cs typeface="Times New Roman" pitchFamily="18" charset="0"/>
              </a:rPr>
              <a:t>Range query : </a:t>
            </a:r>
            <a:r>
              <a:rPr lang="en-US" sz="1500" i="1" dirty="0">
                <a:cs typeface="Times New Roman" pitchFamily="18" charset="0"/>
              </a:rPr>
              <a:t>v</a:t>
            </a:r>
            <a:r>
              <a:rPr lang="en-US" sz="1500" i="1" baseline="-25000" dirty="0">
                <a:cs typeface="Times New Roman" pitchFamily="18" charset="0"/>
              </a:rPr>
              <a:t>i</a:t>
            </a:r>
            <a:r>
              <a:rPr lang="en-US" sz="1500" i="1" dirty="0">
                <a:cs typeface="Times New Roman" pitchFamily="18" charset="0"/>
              </a:rPr>
              <a:t> ≤ A &lt; v</a:t>
            </a:r>
            <a:r>
              <a:rPr lang="en-US" sz="1500" i="1" baseline="-25000" dirty="0">
                <a:cs typeface="Times New Roman" pitchFamily="18" charset="0"/>
              </a:rPr>
              <a:t>i+1</a:t>
            </a:r>
            <a:r>
              <a:rPr lang="en-US" sz="1500" i="1" dirty="0">
                <a:cs typeface="Times New Roman" pitchFamily="18" charset="0"/>
              </a:rPr>
              <a:t> </a:t>
            </a:r>
            <a:r>
              <a:rPr lang="en-US" sz="1500" dirty="0">
                <a:cs typeface="Times New Roman" pitchFamily="18" charset="0"/>
              </a:rPr>
              <a:t>for </a:t>
            </a:r>
            <a:r>
              <a:rPr lang="en-US" sz="1500" i="1" dirty="0" err="1">
                <a:cs typeface="Times New Roman" pitchFamily="18" charset="0"/>
              </a:rPr>
              <a:t>i</a:t>
            </a:r>
            <a:r>
              <a:rPr lang="en-US" sz="1500" dirty="0">
                <a:cs typeface="Times New Roman" pitchFamily="18" charset="0"/>
              </a:rPr>
              <a:t> = 1, 2, …, </a:t>
            </a:r>
            <a:r>
              <a:rPr lang="en-US" sz="1500" i="1" dirty="0">
                <a:cs typeface="Times New Roman" pitchFamily="18" charset="0"/>
              </a:rPr>
              <a:t>q</a:t>
            </a:r>
            <a:r>
              <a:rPr lang="en-US" sz="1500" dirty="0">
                <a:cs typeface="Times New Roman" pitchFamily="18" charset="0"/>
              </a:rPr>
              <a:t> (if </a:t>
            </a:r>
            <a:r>
              <a:rPr lang="en-US" sz="1500" i="1" dirty="0">
                <a:cs typeface="Times New Roman" pitchFamily="18" charset="0"/>
              </a:rPr>
              <a:t>q</a:t>
            </a:r>
            <a:r>
              <a:rPr lang="en-US" sz="1500" dirty="0">
                <a:cs typeface="Times New Roman" pitchFamily="18" charset="0"/>
              </a:rPr>
              <a:t> number of ranges are chosen)</a:t>
            </a:r>
          </a:p>
          <a:p>
            <a:pPr lvl="8"/>
            <a:endParaRPr lang="en-US" sz="800" dirty="0">
              <a:cs typeface="Times New Roman" pitchFamily="18" charset="0"/>
            </a:endParaRPr>
          </a:p>
          <a:p>
            <a:pPr lvl="3"/>
            <a:r>
              <a:rPr lang="en-US" sz="1400" dirty="0">
                <a:cs typeface="Times New Roman" pitchFamily="18" charset="0"/>
              </a:rPr>
              <a:t>Here, q should be decided a priori</a:t>
            </a:r>
          </a:p>
          <a:p>
            <a:pPr lvl="3"/>
            <a:endParaRPr lang="en-US" sz="1400" dirty="0">
              <a:cs typeface="Times New Roman" pitchFamily="18" charset="0"/>
            </a:endParaRPr>
          </a:p>
          <a:p>
            <a:pPr lvl="3"/>
            <a:endParaRPr lang="en-US" sz="1400" dirty="0">
              <a:cs typeface="Times New Roman" pitchFamily="18" charset="0"/>
            </a:endParaRPr>
          </a:p>
          <a:p>
            <a:pPr lvl="3"/>
            <a:endParaRPr lang="en-US" sz="1400" dirty="0">
              <a:cs typeface="Times New Roman" pitchFamily="18" charset="0"/>
            </a:endParaRPr>
          </a:p>
          <a:p>
            <a:pPr lvl="3"/>
            <a:endParaRPr lang="en-US" sz="1400" dirty="0">
              <a:cs typeface="Times New Roman" pitchFamily="18" charset="0"/>
            </a:endParaRPr>
          </a:p>
          <a:p>
            <a:pPr lvl="3"/>
            <a:endParaRPr lang="en-US" sz="1400" dirty="0">
              <a:cs typeface="Times New Roman" pitchFamily="18" charset="0"/>
            </a:endParaRPr>
          </a:p>
          <a:p>
            <a:pPr lvl="1"/>
            <a:r>
              <a:rPr lang="en-US" sz="1800" dirty="0">
                <a:solidFill>
                  <a:srgbClr val="CC3300"/>
                </a:solidFill>
                <a:cs typeface="Times New Roman" pitchFamily="18" charset="0"/>
              </a:rPr>
              <a:t>For a numeric attribute, decision tree induction is a combinatorial optimization problem</a:t>
            </a:r>
          </a:p>
          <a:p>
            <a:pPr marL="0" indent="0">
              <a:buNone/>
            </a:pPr>
            <a:r>
              <a:rPr lang="en-US" sz="2000" b="1" dirty="0">
                <a:cs typeface="Times New Roman" pitchFamily="18" charset="0"/>
              </a:rPr>
              <a:t> </a:t>
            </a:r>
            <a:endParaRPr lang="en-US" sz="300" b="1" dirty="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16</a:t>
            </a:fld>
            <a:endParaRPr lang="en-IN" dirty="0">
              <a:solidFill>
                <a:srgbClr val="04617B">
                  <a:shade val="90000"/>
                </a:srgbClr>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6745" y="4381500"/>
            <a:ext cx="5267325"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0529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Illustration :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pPr marL="0" indent="0">
              <a:buNone/>
            </a:pPr>
            <a:r>
              <a:rPr lang="en-US" sz="2000" b="1" dirty="0">
                <a:solidFill>
                  <a:srgbClr val="0B5ED7"/>
                </a:solidFill>
                <a:latin typeface="Times New Roman" pitchFamily="18" charset="0"/>
                <a:cs typeface="Times New Roman" pitchFamily="18" charset="0"/>
              </a:rPr>
              <a:t>Example 9.4: Illustration of </a:t>
            </a:r>
            <a:r>
              <a:rPr lang="en-US" sz="2000" b="1" dirty="0" err="1">
                <a:solidFill>
                  <a:srgbClr val="0B5ED7"/>
                </a:solidFill>
                <a:latin typeface="Times New Roman" pitchFamily="18" charset="0"/>
                <a:cs typeface="Times New Roman" pitchFamily="18" charset="0"/>
              </a:rPr>
              <a:t>BuildDT</a:t>
            </a:r>
            <a:r>
              <a:rPr lang="en-US" sz="2000" b="1" dirty="0">
                <a:solidFill>
                  <a:srgbClr val="0B5ED7"/>
                </a:solidFill>
                <a:latin typeface="Times New Roman" pitchFamily="18" charset="0"/>
                <a:cs typeface="Times New Roman" pitchFamily="18" charset="0"/>
              </a:rPr>
              <a:t> Algorithm</a:t>
            </a:r>
          </a:p>
          <a:p>
            <a:pPr lvl="1"/>
            <a:r>
              <a:rPr lang="en-US" sz="1800" dirty="0">
                <a:solidFill>
                  <a:srgbClr val="0B5ED7"/>
                </a:solidFill>
                <a:latin typeface="Times New Roman" pitchFamily="18" charset="0"/>
                <a:cs typeface="Times New Roman" pitchFamily="18" charset="0"/>
              </a:rPr>
              <a:t>Consider a training data set as shown.</a:t>
            </a:r>
          </a:p>
          <a:p>
            <a:pPr lvl="6"/>
            <a:endParaRPr lang="en-US" sz="10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17</a:t>
            </a:fld>
            <a:endParaRPr lang="en-IN" dirty="0">
              <a:solidFill>
                <a:srgbClr val="04617B">
                  <a:shade val="90000"/>
                </a:srgbClr>
              </a:solidFil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768832492"/>
              </p:ext>
            </p:extLst>
          </p:nvPr>
        </p:nvGraphicFramePr>
        <p:xfrm>
          <a:off x="944580" y="2337118"/>
          <a:ext cx="7511055" cy="4040822"/>
        </p:xfrm>
        <a:graphic>
          <a:graphicData uri="http://schemas.openxmlformats.org/presentationml/2006/ole">
            <mc:AlternateContent xmlns:mc="http://schemas.openxmlformats.org/markup-compatibility/2006">
              <mc:Choice xmlns:v="urn:schemas-microsoft-com:vml" Requires="v">
                <p:oleObj name="Document" r:id="rId2" imgW="5872318" imgH="3159608" progId="Word.Document.12">
                  <p:embed/>
                </p:oleObj>
              </mc:Choice>
              <mc:Fallback>
                <p:oleObj name="Document" r:id="rId2" imgW="5872318" imgH="3159608" progId="Word.Document.12">
                  <p:embed/>
                  <p:pic>
                    <p:nvPicPr>
                      <p:cNvPr id="0" name=""/>
                      <p:cNvPicPr/>
                      <p:nvPr/>
                    </p:nvPicPr>
                    <p:blipFill>
                      <a:blip r:embed="rId3"/>
                      <a:stretch>
                        <a:fillRect/>
                      </a:stretch>
                    </p:blipFill>
                    <p:spPr>
                      <a:xfrm>
                        <a:off x="944580" y="2337118"/>
                        <a:ext cx="7511055" cy="4040822"/>
                      </a:xfrm>
                      <a:prstGeom prst="rect">
                        <a:avLst/>
                      </a:prstGeom>
                    </p:spPr>
                  </p:pic>
                </p:oleObj>
              </mc:Fallback>
            </mc:AlternateContent>
          </a:graphicData>
        </a:graphic>
      </p:graphicFrame>
      <p:sp>
        <p:nvSpPr>
          <p:cNvPr id="14" name="Rectangle 13"/>
          <p:cNvSpPr/>
          <p:nvPr/>
        </p:nvSpPr>
        <p:spPr>
          <a:xfrm>
            <a:off x="4900295" y="3161437"/>
            <a:ext cx="4679950" cy="2154436"/>
          </a:xfrm>
          <a:prstGeom prst="rect">
            <a:avLst/>
          </a:prstGeom>
        </p:spPr>
        <p:txBody>
          <a:bodyPr>
            <a:spAutoFit/>
          </a:bodyPr>
          <a:lstStyle/>
          <a:p>
            <a:r>
              <a:rPr lang="en-IN" sz="1400" b="1" dirty="0">
                <a:solidFill>
                  <a:srgbClr val="0B5ED7"/>
                </a:solidFill>
              </a:rPr>
              <a:t>Attributes:</a:t>
            </a:r>
          </a:p>
          <a:p>
            <a:endParaRPr lang="en-IN" sz="800" dirty="0">
              <a:solidFill>
                <a:srgbClr val="0B5ED7"/>
              </a:solidFill>
            </a:endParaRPr>
          </a:p>
          <a:p>
            <a:r>
              <a:rPr lang="en-IN" sz="1400" dirty="0">
                <a:solidFill>
                  <a:srgbClr val="0B5ED7"/>
                </a:solidFill>
              </a:rPr>
              <a:t>Gender = {Male(M), Female (F)}  // Binary attribute</a:t>
            </a:r>
          </a:p>
          <a:p>
            <a:r>
              <a:rPr lang="en-IN" sz="1400" dirty="0">
                <a:solidFill>
                  <a:srgbClr val="0B5ED7"/>
                </a:solidFill>
              </a:rPr>
              <a:t>Height = {1.5, …, 2.5}                      // Continuous attribute</a:t>
            </a:r>
          </a:p>
          <a:p>
            <a:endParaRPr lang="en-IN" sz="1400" dirty="0">
              <a:solidFill>
                <a:srgbClr val="0B5ED7"/>
              </a:solidFill>
            </a:endParaRPr>
          </a:p>
          <a:p>
            <a:r>
              <a:rPr lang="en-IN" sz="1400" dirty="0">
                <a:solidFill>
                  <a:srgbClr val="0B5ED7"/>
                </a:solidFill>
              </a:rPr>
              <a:t>Class = {Short (S), Medium (M), Tall (T)}</a:t>
            </a:r>
          </a:p>
          <a:p>
            <a:endParaRPr lang="en-US" sz="1400" dirty="0">
              <a:solidFill>
                <a:srgbClr val="0B5ED7"/>
              </a:solidFill>
            </a:endParaRPr>
          </a:p>
          <a:p>
            <a:endParaRPr lang="en-US" sz="1400" dirty="0">
              <a:solidFill>
                <a:srgbClr val="0B5ED7"/>
              </a:solidFill>
            </a:endParaRPr>
          </a:p>
          <a:p>
            <a:endParaRPr lang="en-US" sz="1400" dirty="0">
              <a:solidFill>
                <a:srgbClr val="0B5ED7"/>
              </a:solidFill>
            </a:endParaRPr>
          </a:p>
          <a:p>
            <a:r>
              <a:rPr lang="en-US" sz="1400" dirty="0">
                <a:solidFill>
                  <a:srgbClr val="A50021"/>
                </a:solidFill>
              </a:rPr>
              <a:t>Given a person, we are to test in which class s/he belongs</a:t>
            </a:r>
            <a:endParaRPr lang="en-IN" sz="1400" dirty="0">
              <a:solidFill>
                <a:srgbClr val="A50021"/>
              </a:solidFill>
            </a:endParaRPr>
          </a:p>
        </p:txBody>
      </p:sp>
    </p:spTree>
    <p:extLst>
      <p:ext uri="{BB962C8B-B14F-4D97-AF65-F5344CB8AC3E}">
        <p14:creationId xmlns:p14="http://schemas.microsoft.com/office/powerpoint/2010/main" val="848970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Illustration :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dirty="0">
                <a:solidFill>
                  <a:srgbClr val="0B5ED7"/>
                </a:solidFill>
                <a:latin typeface="Times New Roman" pitchFamily="18" charset="0"/>
                <a:cs typeface="Times New Roman" pitchFamily="18" charset="0"/>
              </a:rPr>
              <a:t>To built a decision tree, we can select an attribute in two different orderings: &lt;Gender, Height&gt; or &lt;Height, Gender&gt;</a:t>
            </a:r>
          </a:p>
          <a:p>
            <a:pPr lvl="8"/>
            <a:endParaRPr lang="en-US" sz="800" dirty="0">
              <a:solidFill>
                <a:srgbClr val="0B5ED7"/>
              </a:solidFill>
              <a:latin typeface="Times New Roman" pitchFamily="18" charset="0"/>
              <a:cs typeface="Times New Roman" pitchFamily="18" charset="0"/>
            </a:endParaRPr>
          </a:p>
          <a:p>
            <a:r>
              <a:rPr lang="en-US" sz="2000" dirty="0">
                <a:solidFill>
                  <a:srgbClr val="0B5ED7"/>
                </a:solidFill>
                <a:latin typeface="Times New Roman" pitchFamily="18" charset="0"/>
                <a:cs typeface="Times New Roman" pitchFamily="18" charset="0"/>
              </a:rPr>
              <a:t>Further, for each ordering, we can choose different ways of splitting</a:t>
            </a:r>
          </a:p>
          <a:p>
            <a:pPr lvl="8"/>
            <a:endParaRPr lang="en-US" sz="800" dirty="0">
              <a:solidFill>
                <a:srgbClr val="0B5ED7"/>
              </a:solidFill>
              <a:latin typeface="Times New Roman" pitchFamily="18" charset="0"/>
              <a:cs typeface="Times New Roman" pitchFamily="18" charset="0"/>
            </a:endParaRPr>
          </a:p>
          <a:p>
            <a:r>
              <a:rPr lang="en-US" sz="2000" dirty="0">
                <a:solidFill>
                  <a:srgbClr val="0B5ED7"/>
                </a:solidFill>
                <a:latin typeface="Times New Roman" pitchFamily="18" charset="0"/>
                <a:cs typeface="Times New Roman" pitchFamily="18" charset="0"/>
              </a:rPr>
              <a:t>Different instances are shown in the following.</a:t>
            </a:r>
          </a:p>
          <a:p>
            <a:pPr lvl="8"/>
            <a:endParaRPr lang="en-US" sz="800" dirty="0">
              <a:solidFill>
                <a:srgbClr val="0B5ED7"/>
              </a:solidFill>
              <a:latin typeface="Times New Roman" pitchFamily="18" charset="0"/>
              <a:cs typeface="Times New Roman" pitchFamily="18" charset="0"/>
            </a:endParaRPr>
          </a:p>
          <a:p>
            <a:r>
              <a:rPr lang="en-US" sz="2000" b="1" dirty="0">
                <a:solidFill>
                  <a:srgbClr val="0B5ED7"/>
                </a:solidFill>
                <a:latin typeface="Times New Roman" pitchFamily="18" charset="0"/>
                <a:cs typeface="Times New Roman" pitchFamily="18" charset="0"/>
              </a:rPr>
              <a:t>Approach 1 : &lt;Gender, Height&gt; </a:t>
            </a:r>
            <a:endParaRPr lang="en-US" sz="1800" b="1" dirty="0">
              <a:solidFill>
                <a:srgbClr val="0B5ED7"/>
              </a:solidFill>
              <a:latin typeface="Times New Roman" pitchFamily="18" charset="0"/>
              <a:cs typeface="Times New Roman" pitchFamily="18" charset="0"/>
            </a:endParaRPr>
          </a:p>
          <a:p>
            <a:pPr lvl="6"/>
            <a:endParaRPr lang="en-US" sz="1000"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18</a:t>
            </a:fld>
            <a:endParaRPr lang="en-IN" dirty="0">
              <a:solidFill>
                <a:srgbClr val="04617B">
                  <a:shade val="90000"/>
                </a:srgbClr>
              </a:solidFill>
            </a:endParaRPr>
          </a:p>
        </p:txBody>
      </p:sp>
      <p:pic>
        <p:nvPicPr>
          <p:cNvPr id="15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777" y="3813810"/>
            <a:ext cx="634365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5395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Illustration :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19</a:t>
            </a:fld>
            <a:endParaRPr lang="en-IN" dirty="0">
              <a:solidFill>
                <a:srgbClr val="04617B">
                  <a:shade val="90000"/>
                </a:srgbClr>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440" y="1333539"/>
            <a:ext cx="7079298" cy="510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821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28375"/>
            <a:ext cx="8425339" cy="782844"/>
          </a:xfrm>
        </p:spPr>
        <p:txBody>
          <a:bodyPr>
            <a:normAutofit/>
          </a:bodyPr>
          <a:lstStyle/>
          <a:p>
            <a:r>
              <a:rPr lang="en-US" sz="4000" dirty="0">
                <a:solidFill>
                  <a:srgbClr val="A50021"/>
                </a:solidFill>
                <a:latin typeface="Times New Roman" pitchFamily="18" charset="0"/>
                <a:cs typeface="Times New Roman" pitchFamily="18" charset="0"/>
              </a:rPr>
              <a:t>This presentation slides includes…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511127" y="1279265"/>
            <a:ext cx="8501751" cy="4863353"/>
          </a:xfrm>
        </p:spPr>
        <p:txBody>
          <a:bodyPr>
            <a:noAutofit/>
          </a:bodyPr>
          <a:lstStyle/>
          <a:p>
            <a:r>
              <a:rPr lang="en-US" sz="2000" dirty="0">
                <a:latin typeface="Times New Roman" pitchFamily="18" charset="0"/>
                <a:cs typeface="Times New Roman" pitchFamily="18" charset="0"/>
              </a:rPr>
              <a:t>Concept of Decision Tree</a:t>
            </a:r>
          </a:p>
          <a:p>
            <a:pPr lvl="8"/>
            <a:endParaRPr lang="en-US" sz="800" dirty="0">
              <a:latin typeface="Times New Roman" pitchFamily="18" charset="0"/>
              <a:cs typeface="Times New Roman" pitchFamily="18" charset="0"/>
            </a:endParaRPr>
          </a:p>
          <a:p>
            <a:r>
              <a:rPr lang="en-US" sz="2000" dirty="0">
                <a:latin typeface="Times New Roman" pitchFamily="18" charset="0"/>
                <a:cs typeface="Times New Roman" pitchFamily="18" charset="0"/>
              </a:rPr>
              <a:t>Use of Decision Tree to classify data</a:t>
            </a:r>
            <a:endParaRPr lang="en-US" sz="1800" dirty="0">
              <a:latin typeface="Times New Roman" pitchFamily="18" charset="0"/>
              <a:cs typeface="Times New Roman" pitchFamily="18" charset="0"/>
            </a:endParaRPr>
          </a:p>
          <a:p>
            <a:pPr lvl="8"/>
            <a:endParaRPr lang="en-US" sz="800" dirty="0">
              <a:latin typeface="Times New Roman" pitchFamily="18" charset="0"/>
              <a:cs typeface="Times New Roman" pitchFamily="18" charset="0"/>
            </a:endParaRPr>
          </a:p>
          <a:p>
            <a:r>
              <a:rPr lang="en-US" sz="2000" dirty="0">
                <a:latin typeface="Times New Roman" pitchFamily="18" charset="0"/>
                <a:cs typeface="Times New Roman" pitchFamily="18" charset="0"/>
              </a:rPr>
              <a:t>Basic algorithm to build Decision Tree</a:t>
            </a:r>
            <a:endParaRPr lang="en-US" sz="800" dirty="0">
              <a:latin typeface="Times New Roman" pitchFamily="18" charset="0"/>
              <a:cs typeface="Times New Roman" pitchFamily="18" charset="0"/>
            </a:endParaRPr>
          </a:p>
          <a:p>
            <a:pPr lvl="1"/>
            <a:r>
              <a:rPr lang="en-US" sz="1800" dirty="0">
                <a:latin typeface="Times New Roman" pitchFamily="18" charset="0"/>
                <a:cs typeface="Times New Roman" pitchFamily="18" charset="0"/>
              </a:rPr>
              <a:t>Some illustrations</a:t>
            </a:r>
          </a:p>
          <a:p>
            <a:pPr lvl="8"/>
            <a:endParaRPr lang="en-US" sz="800" dirty="0">
              <a:latin typeface="Times New Roman" pitchFamily="18" charset="0"/>
              <a:cs typeface="Times New Roman" pitchFamily="18" charset="0"/>
            </a:endParaRPr>
          </a:p>
          <a:p>
            <a:r>
              <a:rPr lang="en-US" sz="2000" dirty="0">
                <a:latin typeface="Times New Roman" pitchFamily="18" charset="0"/>
                <a:cs typeface="Times New Roman" pitchFamily="18" charset="0"/>
              </a:rPr>
              <a:t>Concept of Entropy</a:t>
            </a:r>
            <a:endParaRPr lang="en-US" sz="800" dirty="0">
              <a:latin typeface="Times New Roman" pitchFamily="18" charset="0"/>
              <a:cs typeface="Times New Roman" pitchFamily="18" charset="0"/>
            </a:endParaRPr>
          </a:p>
          <a:p>
            <a:pPr lvl="1"/>
            <a:r>
              <a:rPr lang="en-IN" sz="1800" dirty="0">
                <a:latin typeface="Times New Roman" pitchFamily="18" charset="0"/>
                <a:cs typeface="Times New Roman" pitchFamily="18" charset="0"/>
              </a:rPr>
              <a:t>Basic concept of entropy in information theory</a:t>
            </a:r>
            <a:endParaRPr lang="en-IN" sz="800" dirty="0">
              <a:latin typeface="Times New Roman" pitchFamily="18" charset="0"/>
              <a:cs typeface="Times New Roman" pitchFamily="18" charset="0"/>
            </a:endParaRPr>
          </a:p>
          <a:p>
            <a:pPr lvl="1"/>
            <a:r>
              <a:rPr lang="en-IN" sz="1800" dirty="0">
                <a:latin typeface="Times New Roman" pitchFamily="18" charset="0"/>
                <a:cs typeface="Times New Roman" pitchFamily="18" charset="0"/>
              </a:rPr>
              <a:t>Mathematical formulation of entropy</a:t>
            </a:r>
            <a:endParaRPr lang="en-IN" sz="800" dirty="0">
              <a:latin typeface="Times New Roman" pitchFamily="18" charset="0"/>
              <a:cs typeface="Times New Roman" pitchFamily="18" charset="0"/>
            </a:endParaRPr>
          </a:p>
          <a:p>
            <a:pPr lvl="1"/>
            <a:r>
              <a:rPr lang="en-IN" sz="1800" dirty="0">
                <a:latin typeface="Times New Roman" pitchFamily="18" charset="0"/>
                <a:cs typeface="Times New Roman" pitchFamily="18" charset="0"/>
              </a:rPr>
              <a:t>Calculation of entropy of a training set</a:t>
            </a:r>
          </a:p>
          <a:p>
            <a:pPr lvl="8"/>
            <a:endParaRPr lang="en-US" sz="800" dirty="0">
              <a:latin typeface="Times New Roman" pitchFamily="18" charset="0"/>
              <a:cs typeface="Times New Roman" pitchFamily="18" charset="0"/>
            </a:endParaRPr>
          </a:p>
          <a:p>
            <a:r>
              <a:rPr lang="en-US" sz="2000" dirty="0">
                <a:latin typeface="Times New Roman" pitchFamily="18" charset="0"/>
                <a:cs typeface="Times New Roman" pitchFamily="18" charset="0"/>
              </a:rPr>
              <a:t>Decision Tree induction algorithms</a:t>
            </a:r>
          </a:p>
          <a:p>
            <a:pPr lvl="1"/>
            <a:r>
              <a:rPr lang="en-US" sz="1800" dirty="0">
                <a:latin typeface="Times New Roman" pitchFamily="18" charset="0"/>
                <a:cs typeface="Times New Roman" pitchFamily="18" charset="0"/>
              </a:rPr>
              <a:t>ID3</a:t>
            </a:r>
          </a:p>
          <a:p>
            <a:pPr lvl="1"/>
            <a:r>
              <a:rPr lang="en-US" sz="1800" dirty="0">
                <a:latin typeface="Times New Roman" pitchFamily="18" charset="0"/>
                <a:cs typeface="Times New Roman" pitchFamily="18" charset="0"/>
              </a:rPr>
              <a:t>CART</a:t>
            </a:r>
          </a:p>
          <a:p>
            <a:pPr lvl="1"/>
            <a:r>
              <a:rPr lang="en-US" sz="1800" dirty="0">
                <a:latin typeface="Times New Roman" pitchFamily="18" charset="0"/>
                <a:cs typeface="Times New Roman" pitchFamily="18" charset="0"/>
              </a:rPr>
              <a:t>C4.5</a:t>
            </a:r>
          </a:p>
          <a:p>
            <a:pPr lvl="1"/>
            <a:endParaRPr lang="en-US" sz="1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a:t>
            </a:fld>
            <a:endParaRPr lang="en-IN" dirty="0">
              <a:solidFill>
                <a:srgbClr val="04617B">
                  <a:shade val="90000"/>
                </a:srgbClr>
              </a:solidFill>
            </a:endParaRPr>
          </a:p>
        </p:txBody>
      </p:sp>
    </p:spTree>
    <p:extLst>
      <p:ext uri="{BB962C8B-B14F-4D97-AF65-F5344CB8AC3E}">
        <p14:creationId xmlns:p14="http://schemas.microsoft.com/office/powerpoint/2010/main" val="1493411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745192"/>
          </a:xfrm>
        </p:spPr>
        <p:txBody>
          <a:bodyPr>
            <a:normAutofit/>
          </a:bodyPr>
          <a:lstStyle/>
          <a:p>
            <a:r>
              <a:rPr lang="en-US" sz="4000" dirty="0">
                <a:solidFill>
                  <a:srgbClr val="A50021"/>
                </a:solidFill>
                <a:latin typeface="Times New Roman" pitchFamily="18" charset="0"/>
                <a:cs typeface="Times New Roman" pitchFamily="18" charset="0"/>
              </a:rPr>
              <a:t>Illustration :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29092" y="1150620"/>
            <a:ext cx="8501751" cy="4785360"/>
          </a:xfrm>
        </p:spPr>
        <p:txBody>
          <a:bodyPr>
            <a:noAutofit/>
          </a:bodyPr>
          <a:lstStyle/>
          <a:p>
            <a:pPr lvl="8"/>
            <a:endParaRPr lang="en-US" sz="800" dirty="0">
              <a:solidFill>
                <a:srgbClr val="0B5ED7"/>
              </a:solidFill>
              <a:latin typeface="Times New Roman" pitchFamily="18" charset="0"/>
              <a:cs typeface="Times New Roman" pitchFamily="18" charset="0"/>
            </a:endParaRPr>
          </a:p>
          <a:p>
            <a:r>
              <a:rPr lang="en-US" sz="2000" b="1" dirty="0">
                <a:solidFill>
                  <a:srgbClr val="0B5ED7"/>
                </a:solidFill>
                <a:latin typeface="Times New Roman" pitchFamily="18" charset="0"/>
                <a:cs typeface="Times New Roman" pitchFamily="18" charset="0"/>
              </a:rPr>
              <a:t>Approach 2 : &lt;Height, Gender&gt; </a:t>
            </a:r>
            <a:endParaRPr lang="en-US" sz="1800" b="1" dirty="0">
              <a:solidFill>
                <a:srgbClr val="0B5ED7"/>
              </a:solidFill>
              <a:latin typeface="Times New Roman" pitchFamily="18" charset="0"/>
              <a:cs typeface="Times New Roman" pitchFamily="18" charset="0"/>
            </a:endParaRPr>
          </a:p>
          <a:p>
            <a:pPr lvl="6"/>
            <a:endParaRPr lang="en-US" sz="1000"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20</a:t>
            </a:fld>
            <a:endParaRPr lang="en-IN" dirty="0">
              <a:solidFill>
                <a:srgbClr val="04617B">
                  <a:shade val="90000"/>
                </a:srgbClr>
              </a:solidFill>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3490" y="5450205"/>
            <a:ext cx="4114800"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5" y="1824041"/>
            <a:ext cx="5124450"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4384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019512"/>
          </a:xfrm>
        </p:spPr>
        <p:txBody>
          <a:bodyPr>
            <a:normAutofit/>
          </a:bodyPr>
          <a:lstStyle/>
          <a:p>
            <a:r>
              <a:rPr lang="en-US" sz="4000" dirty="0">
                <a:solidFill>
                  <a:srgbClr val="A50021"/>
                </a:solidFill>
                <a:latin typeface="Times New Roman" pitchFamily="18" charset="0"/>
                <a:cs typeface="Times New Roman" pitchFamily="18" charset="0"/>
              </a:rPr>
              <a:t>Illustration :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361416" y="1463040"/>
            <a:ext cx="8501751" cy="4556760"/>
          </a:xfrm>
        </p:spPr>
        <p:txBody>
          <a:bodyPr>
            <a:noAutofit/>
          </a:bodyPr>
          <a:lstStyle/>
          <a:p>
            <a:pPr marL="0" indent="0">
              <a:buNone/>
            </a:pPr>
            <a:r>
              <a:rPr lang="en-US" sz="2000" b="1" dirty="0">
                <a:solidFill>
                  <a:srgbClr val="0B5ED7"/>
                </a:solidFill>
                <a:latin typeface="Times New Roman" pitchFamily="18" charset="0"/>
                <a:cs typeface="Times New Roman" pitchFamily="18" charset="0"/>
              </a:rPr>
              <a:t>Example 9.5: Illustration of </a:t>
            </a:r>
            <a:r>
              <a:rPr lang="en-US" sz="2000" b="1" dirty="0" err="1">
                <a:solidFill>
                  <a:srgbClr val="0B5ED7"/>
                </a:solidFill>
                <a:latin typeface="Times New Roman" pitchFamily="18" charset="0"/>
                <a:cs typeface="Times New Roman" pitchFamily="18" charset="0"/>
              </a:rPr>
              <a:t>BuildDT</a:t>
            </a:r>
            <a:r>
              <a:rPr lang="en-US" sz="2000" b="1" dirty="0">
                <a:solidFill>
                  <a:srgbClr val="0B5ED7"/>
                </a:solidFill>
                <a:latin typeface="Times New Roman" pitchFamily="18" charset="0"/>
                <a:cs typeface="Times New Roman" pitchFamily="18" charset="0"/>
              </a:rPr>
              <a:t> Algorithm</a:t>
            </a:r>
          </a:p>
          <a:p>
            <a:pPr lvl="1"/>
            <a:r>
              <a:rPr lang="en-US" sz="1800" dirty="0">
                <a:solidFill>
                  <a:srgbClr val="0B5ED7"/>
                </a:solidFill>
                <a:latin typeface="Times New Roman" pitchFamily="18" charset="0"/>
                <a:cs typeface="Times New Roman" pitchFamily="18" charset="0"/>
              </a:rPr>
              <a:t>Consider an anonymous database as shown.</a:t>
            </a: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6"/>
            <a:endParaRPr lang="en-US" sz="10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21</a:t>
            </a:fld>
            <a:endParaRPr lang="en-IN" dirty="0">
              <a:solidFill>
                <a:srgbClr val="04617B">
                  <a:shade val="90000"/>
                </a:srgbClr>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598213483"/>
              </p:ext>
            </p:extLst>
          </p:nvPr>
        </p:nvGraphicFramePr>
        <p:xfrm>
          <a:off x="609301" y="2449830"/>
          <a:ext cx="7055105" cy="3158490"/>
        </p:xfrm>
        <a:graphic>
          <a:graphicData uri="http://schemas.openxmlformats.org/presentationml/2006/ole">
            <mc:AlternateContent xmlns:mc="http://schemas.openxmlformats.org/markup-compatibility/2006">
              <mc:Choice xmlns:v="urn:schemas-microsoft-com:vml" Requires="v">
                <p:oleObj name="Document" r:id="rId2" imgW="5872318" imgH="2628987" progId="Word.Document.12">
                  <p:embed/>
                </p:oleObj>
              </mc:Choice>
              <mc:Fallback>
                <p:oleObj name="Document" r:id="rId2" imgW="5872318" imgH="2628987" progId="Word.Document.12">
                  <p:embed/>
                  <p:pic>
                    <p:nvPicPr>
                      <p:cNvPr id="0" name=""/>
                      <p:cNvPicPr/>
                      <p:nvPr/>
                    </p:nvPicPr>
                    <p:blipFill>
                      <a:blip r:embed="rId3"/>
                      <a:stretch>
                        <a:fillRect/>
                      </a:stretch>
                    </p:blipFill>
                    <p:spPr>
                      <a:xfrm>
                        <a:off x="609301" y="2449830"/>
                        <a:ext cx="7055105" cy="3158490"/>
                      </a:xfrm>
                      <a:prstGeom prst="rect">
                        <a:avLst/>
                      </a:prstGeom>
                    </p:spPr>
                  </p:pic>
                </p:oleObj>
              </mc:Fallback>
            </mc:AlternateContent>
          </a:graphicData>
        </a:graphic>
      </p:graphicFrame>
      <p:sp>
        <p:nvSpPr>
          <p:cNvPr id="9" name="Rectangle 8"/>
          <p:cNvSpPr/>
          <p:nvPr/>
        </p:nvSpPr>
        <p:spPr>
          <a:xfrm>
            <a:off x="5021579" y="2301336"/>
            <a:ext cx="4168141" cy="4185761"/>
          </a:xfrm>
          <a:prstGeom prst="rect">
            <a:avLst/>
          </a:prstGeom>
        </p:spPr>
        <p:txBody>
          <a:bodyPr wrap="square">
            <a:spAutoFit/>
          </a:bodyPr>
          <a:lstStyle/>
          <a:p>
            <a:pPr marL="742950" lvl="1" indent="-285750">
              <a:buFont typeface="Arial" pitchFamily="34" charset="0"/>
              <a:buChar char="•"/>
            </a:pPr>
            <a:r>
              <a:rPr lang="en-US" dirty="0">
                <a:solidFill>
                  <a:srgbClr val="0B5ED7"/>
                </a:solidFill>
                <a:latin typeface="Times New Roman" pitchFamily="18" charset="0"/>
                <a:cs typeface="Times New Roman" pitchFamily="18" charset="0"/>
              </a:rPr>
              <a:t>Is there any “clue” that enables to select the “best” attribute first?</a:t>
            </a:r>
          </a:p>
          <a:p>
            <a:pPr marL="3486150" lvl="7" indent="-285750">
              <a:buFont typeface="Arial" pitchFamily="34" charset="0"/>
              <a:buChar char="•"/>
            </a:pPr>
            <a:endParaRPr lang="en-US" sz="800" dirty="0">
              <a:solidFill>
                <a:srgbClr val="0B5ED7"/>
              </a:solidFill>
              <a:latin typeface="Times New Roman" pitchFamily="18" charset="0"/>
              <a:cs typeface="Times New Roman" pitchFamily="18" charset="0"/>
            </a:endParaRPr>
          </a:p>
          <a:p>
            <a:pPr marL="742950" lvl="1" indent="-285750">
              <a:buFont typeface="Arial" pitchFamily="34" charset="0"/>
              <a:buChar char="•"/>
            </a:pPr>
            <a:r>
              <a:rPr lang="en-US" dirty="0">
                <a:solidFill>
                  <a:srgbClr val="0B5ED7"/>
                </a:solidFill>
                <a:latin typeface="Times New Roman" pitchFamily="18" charset="0"/>
                <a:cs typeface="Times New Roman" pitchFamily="18" charset="0"/>
              </a:rPr>
              <a:t>Suppose, following are two attempts:</a:t>
            </a:r>
          </a:p>
          <a:p>
            <a:pPr marL="1200150" lvl="2" indent="-285750">
              <a:buFont typeface="Arial" pitchFamily="34" charset="0"/>
              <a:buChar char="•"/>
            </a:pPr>
            <a:r>
              <a:rPr lang="en-US" sz="1600" dirty="0">
                <a:solidFill>
                  <a:srgbClr val="0B5ED7"/>
                </a:solidFill>
                <a:latin typeface="Times New Roman" pitchFamily="18" charset="0"/>
                <a:cs typeface="Times New Roman" pitchFamily="18" charset="0"/>
              </a:rPr>
              <a:t>A1</a:t>
            </a:r>
            <a:r>
              <a:rPr lang="en-US" sz="1600" dirty="0">
                <a:solidFill>
                  <a:srgbClr val="0B5ED7"/>
                </a:solidFill>
                <a:latin typeface="Times New Roman" pitchFamily="18" charset="0"/>
                <a:cs typeface="Times New Roman" pitchFamily="18" charset="0"/>
                <a:sym typeface="Wingdings" pitchFamily="2" charset="2"/>
              </a:rPr>
              <a:t>A2A3A4 [naïve] </a:t>
            </a:r>
          </a:p>
          <a:p>
            <a:pPr marL="1200150" lvl="2" indent="-285750">
              <a:buFont typeface="Arial" pitchFamily="34" charset="0"/>
              <a:buChar char="•"/>
            </a:pPr>
            <a:r>
              <a:rPr lang="en-US" sz="1600" dirty="0">
                <a:solidFill>
                  <a:srgbClr val="0B5ED7"/>
                </a:solidFill>
                <a:latin typeface="Times New Roman" pitchFamily="18" charset="0"/>
                <a:cs typeface="Times New Roman" pitchFamily="18" charset="0"/>
                <a:sym typeface="Wingdings" pitchFamily="2" charset="2"/>
              </a:rPr>
              <a:t>A3A2A4A1 [Random]</a:t>
            </a:r>
          </a:p>
          <a:p>
            <a:pPr marL="1200150" lvl="2" indent="-285750">
              <a:buFont typeface="Arial" pitchFamily="34" charset="0"/>
              <a:buChar char="•"/>
            </a:pPr>
            <a:endParaRPr lang="en-US" sz="800" dirty="0">
              <a:solidFill>
                <a:srgbClr val="0B5ED7"/>
              </a:solidFill>
              <a:latin typeface="Times New Roman" pitchFamily="18" charset="0"/>
              <a:cs typeface="Times New Roman" pitchFamily="18" charset="0"/>
              <a:sym typeface="Wingdings" pitchFamily="2" charset="2"/>
            </a:endParaRPr>
          </a:p>
          <a:p>
            <a:pPr marL="742950" lvl="1" indent="-285750">
              <a:buFont typeface="Arial" pitchFamily="34" charset="0"/>
              <a:buChar char="•"/>
            </a:pPr>
            <a:r>
              <a:rPr lang="en-US" sz="1500" dirty="0">
                <a:solidFill>
                  <a:srgbClr val="0B5ED7"/>
                </a:solidFill>
                <a:latin typeface="Times New Roman" pitchFamily="18" charset="0"/>
                <a:cs typeface="Times New Roman" pitchFamily="18" charset="0"/>
                <a:sym typeface="Wingdings" pitchFamily="2" charset="2"/>
              </a:rPr>
              <a:t>Draw the decision trees in the above-mentioned two cases.</a:t>
            </a:r>
          </a:p>
          <a:p>
            <a:pPr marL="742950" lvl="1" indent="-285750">
              <a:buFont typeface="Arial" pitchFamily="34" charset="0"/>
              <a:buChar char="•"/>
            </a:pPr>
            <a:endParaRPr lang="en-US" sz="1500" dirty="0">
              <a:solidFill>
                <a:srgbClr val="0B5ED7"/>
              </a:solidFill>
              <a:latin typeface="Times New Roman" pitchFamily="18" charset="0"/>
              <a:cs typeface="Times New Roman" pitchFamily="18" charset="0"/>
              <a:sym typeface="Wingdings" pitchFamily="2" charset="2"/>
            </a:endParaRPr>
          </a:p>
          <a:p>
            <a:pPr marL="742950" lvl="1" indent="-285750">
              <a:buFont typeface="Arial" pitchFamily="34" charset="0"/>
              <a:buChar char="•"/>
            </a:pPr>
            <a:r>
              <a:rPr lang="en-US" sz="1500" dirty="0">
                <a:solidFill>
                  <a:srgbClr val="0B5ED7"/>
                </a:solidFill>
                <a:latin typeface="Times New Roman" pitchFamily="18" charset="0"/>
                <a:cs typeface="Times New Roman" pitchFamily="18" charset="0"/>
                <a:sym typeface="Wingdings" pitchFamily="2" charset="2"/>
              </a:rPr>
              <a:t>Are the trees different to classify any test data?</a:t>
            </a:r>
          </a:p>
          <a:p>
            <a:pPr marL="742950" lvl="1" indent="-285750">
              <a:buFont typeface="Arial" pitchFamily="34" charset="0"/>
              <a:buChar char="•"/>
            </a:pPr>
            <a:endParaRPr lang="en-US" sz="800" dirty="0">
              <a:solidFill>
                <a:srgbClr val="0B5ED7"/>
              </a:solidFill>
              <a:latin typeface="Times New Roman" pitchFamily="18" charset="0"/>
              <a:cs typeface="Times New Roman" pitchFamily="18" charset="0"/>
              <a:sym typeface="Wingdings" pitchFamily="2" charset="2"/>
            </a:endParaRPr>
          </a:p>
          <a:p>
            <a:pPr marL="742950" lvl="1" indent="-285750">
              <a:buFont typeface="Arial" pitchFamily="34" charset="0"/>
              <a:buChar char="•"/>
            </a:pPr>
            <a:r>
              <a:rPr lang="en-US" sz="1500" dirty="0">
                <a:solidFill>
                  <a:srgbClr val="0B5ED7"/>
                </a:solidFill>
                <a:latin typeface="Times New Roman" pitchFamily="18" charset="0"/>
                <a:cs typeface="Times New Roman" pitchFamily="18" charset="0"/>
                <a:sym typeface="Wingdings" pitchFamily="2" charset="2"/>
              </a:rPr>
              <a:t>If any other sample data is added into the database, is that likely to alter the decision tree already obtained? </a:t>
            </a:r>
            <a:endParaRPr lang="en-US" sz="1500" dirty="0">
              <a:solidFill>
                <a:srgbClr val="0B5ED7"/>
              </a:solidFill>
              <a:latin typeface="Times New Roman" pitchFamily="18" charset="0"/>
              <a:cs typeface="Times New Roman" pitchFamily="18" charset="0"/>
            </a:endParaRPr>
          </a:p>
          <a:p>
            <a:pPr lvl="1"/>
            <a:endParaRPr lang="en-US" dirty="0">
              <a:solidFill>
                <a:srgbClr val="0B5ED7"/>
              </a:solidFill>
              <a:latin typeface="Times New Roman" pitchFamily="18" charset="0"/>
              <a:cs typeface="Times New Roman" pitchFamily="18" charset="0"/>
            </a:endParaRPr>
          </a:p>
        </p:txBody>
      </p:sp>
    </p:spTree>
    <p:extLst>
      <p:ext uri="{BB962C8B-B14F-4D97-AF65-F5344CB8AC3E}">
        <p14:creationId xmlns:p14="http://schemas.microsoft.com/office/powerpoint/2010/main" val="2402024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190" y="2791968"/>
            <a:ext cx="8425339" cy="1002792"/>
          </a:xfrm>
        </p:spPr>
        <p:txBody>
          <a:bodyPr/>
          <a:lstStyle/>
          <a:p>
            <a:pPr algn="ctr"/>
            <a:r>
              <a:rPr lang="en-US" b="1" dirty="0">
                <a:solidFill>
                  <a:srgbClr val="0B5ED7"/>
                </a:solidFill>
                <a:latin typeface="Times New Roman" pitchFamily="18" charset="0"/>
                <a:cs typeface="Times New Roman" pitchFamily="18" charset="0"/>
              </a:rPr>
              <a:t>Concept of Entropy</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22</a:t>
            </a:fld>
            <a:endParaRPr lang="en-IN" dirty="0">
              <a:solidFill>
                <a:srgbClr val="04617B">
                  <a:shade val="90000"/>
                </a:srgbClr>
              </a:solidFill>
            </a:endParaRPr>
          </a:p>
        </p:txBody>
      </p:sp>
    </p:spTree>
    <p:extLst>
      <p:ext uri="{BB962C8B-B14F-4D97-AF65-F5344CB8AC3E}">
        <p14:creationId xmlns:p14="http://schemas.microsoft.com/office/powerpoint/2010/main" val="824229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476" y="262128"/>
            <a:ext cx="8425339" cy="941832"/>
          </a:xfrm>
        </p:spPr>
        <p:txBody>
          <a:bodyPr>
            <a:normAutofit/>
          </a:bodyPr>
          <a:lstStyle/>
          <a:p>
            <a:r>
              <a:rPr lang="en-US" sz="5400" dirty="0">
                <a:solidFill>
                  <a:srgbClr val="A50021"/>
                </a:solidFill>
                <a:latin typeface="Times New Roman" pitchFamily="18" charset="0"/>
                <a:cs typeface="Times New Roman" pitchFamily="18" charset="0"/>
              </a:rPr>
              <a:t>Concept of Entropy</a:t>
            </a:r>
            <a:endParaRPr lang="en-IN" dirty="0"/>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23</a:t>
            </a:fld>
            <a:endParaRPr lang="en-IN" dirty="0">
              <a:solidFill>
                <a:srgbClr val="04617B">
                  <a:shade val="90000"/>
                </a:srgbClr>
              </a:solidFill>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 y="1294484"/>
            <a:ext cx="552450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Rectangle 5"/>
              <p:cNvSpPr/>
              <p:nvPr/>
            </p:nvSpPr>
            <p:spPr>
              <a:xfrm>
                <a:off x="5819158" y="1621750"/>
                <a:ext cx="3279307" cy="1431674"/>
              </a:xfrm>
              <a:prstGeom prst="rect">
                <a:avLst/>
              </a:prstGeom>
            </p:spPr>
            <p:txBody>
              <a:bodyPr wrap="none">
                <a:spAutoFit/>
              </a:bodyPr>
              <a:lstStyle/>
              <a:p>
                <a:r>
                  <a:rPr lang="en-US" sz="1600" dirty="0">
                    <a:solidFill>
                      <a:srgbClr val="0B5ED7"/>
                    </a:solidFill>
                    <a:latin typeface="Times New Roman" panose="02020603050405020304" pitchFamily="18" charset="0"/>
                    <a:cs typeface="Times New Roman" panose="02020603050405020304" pitchFamily="18" charset="0"/>
                  </a:rPr>
                  <a:t>If a point represents a gas molecule, </a:t>
                </a:r>
              </a:p>
              <a:p>
                <a:r>
                  <a:rPr lang="en-US" sz="1600" dirty="0">
                    <a:solidFill>
                      <a:srgbClr val="0B5ED7"/>
                    </a:solidFill>
                    <a:latin typeface="Times New Roman" panose="02020603050405020304" pitchFamily="18" charset="0"/>
                    <a:cs typeface="Times New Roman" panose="02020603050405020304" pitchFamily="18" charset="0"/>
                  </a:rPr>
                  <a:t>then </a:t>
                </a:r>
                <a:r>
                  <a:rPr lang="en-IN" sz="1600" dirty="0">
                    <a:solidFill>
                      <a:srgbClr val="0B5ED7"/>
                    </a:solidFill>
                    <a:latin typeface="Times New Roman" panose="02020603050405020304" pitchFamily="18" charset="0"/>
                    <a:cs typeface="Times New Roman" panose="02020603050405020304" pitchFamily="18" charset="0"/>
                  </a:rPr>
                  <a:t>which system has the more </a:t>
                </a:r>
              </a:p>
              <a:p>
                <a:r>
                  <a:rPr lang="en-IN" sz="1600" dirty="0">
                    <a:solidFill>
                      <a:srgbClr val="0B5ED7"/>
                    </a:solidFill>
                    <a:latin typeface="Times New Roman" panose="02020603050405020304" pitchFamily="18" charset="0"/>
                    <a:cs typeface="Times New Roman" panose="02020603050405020304" pitchFamily="18" charset="0"/>
                  </a:rPr>
                  <a:t>entropy?</a:t>
                </a:r>
              </a:p>
              <a:p>
                <a:endParaRPr lang="en-US" sz="1600" dirty="0">
                  <a:solidFill>
                    <a:srgbClr val="0B5ED7"/>
                  </a:solidFill>
                  <a:latin typeface="Times New Roman" panose="02020603050405020304" pitchFamily="18" charset="0"/>
                  <a:cs typeface="Times New Roman" panose="02020603050405020304" pitchFamily="18" charset="0"/>
                </a:endParaRPr>
              </a:p>
              <a:p>
                <a:r>
                  <a:rPr lang="en-US" sz="1600" dirty="0">
                    <a:solidFill>
                      <a:srgbClr val="0B5ED7"/>
                    </a:solidFill>
                    <a:latin typeface="Times New Roman" panose="02020603050405020304" pitchFamily="18" charset="0"/>
                    <a:cs typeface="Times New Roman" panose="02020603050405020304" pitchFamily="18" charset="0"/>
                  </a:rPr>
                  <a:t>How to measure? </a:t>
                </a:r>
                <a14:m>
                  <m:oMath xmlns:m="http://schemas.openxmlformats.org/officeDocument/2006/math">
                    <m:r>
                      <a:rPr lang="en-US" sz="1600" b="0" i="0" smtClean="0">
                        <a:solidFill>
                          <a:srgbClr val="0B5ED7"/>
                        </a:solidFill>
                        <a:latin typeface="Cambria Math"/>
                      </a:rPr>
                      <m:t>              </m:t>
                    </m:r>
                    <m:r>
                      <a:rPr lang="en-IN" sz="1600" i="1" smtClean="0">
                        <a:solidFill>
                          <a:srgbClr val="0B5ED7"/>
                        </a:solidFill>
                        <a:latin typeface="Cambria Math"/>
                      </a:rPr>
                      <m:t>∆</m:t>
                    </m:r>
                    <m:r>
                      <a:rPr lang="en-IN" sz="1600" i="1" smtClean="0">
                        <a:solidFill>
                          <a:srgbClr val="0B5ED7"/>
                        </a:solidFill>
                        <a:latin typeface="Cambria Math"/>
                      </a:rPr>
                      <m:t>𝑆</m:t>
                    </m:r>
                    <m:r>
                      <a:rPr lang="en-IN" sz="1600" i="1" smtClean="0">
                        <a:solidFill>
                          <a:srgbClr val="0B5ED7"/>
                        </a:solidFill>
                        <a:latin typeface="Cambria Math"/>
                      </a:rPr>
                      <m:t>=</m:t>
                    </m:r>
                    <m:f>
                      <m:fPr>
                        <m:ctrlPr>
                          <a:rPr lang="en-IN" sz="1600" i="1" smtClean="0">
                            <a:solidFill>
                              <a:srgbClr val="0B5ED7"/>
                            </a:solidFill>
                            <a:latin typeface="Cambria Math" panose="02040503050406030204" pitchFamily="18" charset="0"/>
                          </a:rPr>
                        </m:ctrlPr>
                      </m:fPr>
                      <m:num>
                        <m:r>
                          <a:rPr lang="en-IN" sz="1600" i="1">
                            <a:solidFill>
                              <a:srgbClr val="0B5ED7"/>
                            </a:solidFill>
                            <a:latin typeface="Cambria Math"/>
                          </a:rPr>
                          <m:t>∆</m:t>
                        </m:r>
                        <m:r>
                          <a:rPr lang="en-IN" sz="1600" i="1">
                            <a:solidFill>
                              <a:srgbClr val="0B5ED7"/>
                            </a:solidFill>
                            <a:latin typeface="Cambria Math"/>
                          </a:rPr>
                          <m:t>𝑄</m:t>
                        </m:r>
                      </m:num>
                      <m:den>
                        <m:r>
                          <a:rPr lang="en-IN" sz="1600" i="1">
                            <a:solidFill>
                              <a:srgbClr val="0B5ED7"/>
                            </a:solidFill>
                            <a:latin typeface="Cambria Math"/>
                          </a:rPr>
                          <m:t>𝑇</m:t>
                        </m:r>
                      </m:den>
                    </m:f>
                  </m:oMath>
                </a14:m>
                <a:r>
                  <a:rPr lang="en-IN" sz="1600" dirty="0">
                    <a:solidFill>
                      <a:srgbClr val="0B5ED7"/>
                    </a:solidFill>
                  </a:rPr>
                  <a:t>  ?</a:t>
                </a:r>
              </a:p>
            </p:txBody>
          </p:sp>
        </mc:Choice>
        <mc:Fallback xmlns="">
          <p:sp>
            <p:nvSpPr>
              <p:cNvPr id="6" name="Rectangle 5"/>
              <p:cNvSpPr>
                <a:spLocks noRot="1" noChangeAspect="1" noMove="1" noResize="1" noEditPoints="1" noAdjustHandles="1" noChangeArrowheads="1" noChangeShapeType="1" noTextEdit="1"/>
              </p:cNvSpPr>
              <p:nvPr/>
            </p:nvSpPr>
            <p:spPr>
              <a:xfrm>
                <a:off x="5819140" y="1621750"/>
                <a:ext cx="3203121" cy="1431674"/>
              </a:xfrm>
              <a:prstGeom prst="rect">
                <a:avLst/>
              </a:prstGeom>
              <a:blipFill rotWithShape="1">
                <a:blip r:embed="rId3"/>
                <a:stretch>
                  <a:fillRect l="-1143" t="-1277" b="-1277"/>
                </a:stretch>
              </a:blipFill>
            </p:spPr>
            <p:txBody>
              <a:bodyPr/>
              <a:lstStyle/>
              <a:p>
                <a:r>
                  <a:rPr lang="en-IN">
                    <a:noFill/>
                  </a:rPr>
                  <a:t> </a:t>
                </a:r>
              </a:p>
            </p:txBody>
          </p:sp>
        </mc:Fallback>
      </mc:AlternateContent>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9955" y="3719549"/>
            <a:ext cx="4257675"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297680" y="5526739"/>
            <a:ext cx="4991100" cy="584775"/>
          </a:xfrm>
          <a:prstGeom prst="rect">
            <a:avLst/>
          </a:prstGeom>
        </p:spPr>
        <p:txBody>
          <a:bodyPr wrap="square">
            <a:spAutoFit/>
          </a:bodyPr>
          <a:lstStyle/>
          <a:p>
            <a:r>
              <a:rPr lang="en-US" sz="1600" dirty="0">
                <a:solidFill>
                  <a:srgbClr val="0B5ED7"/>
                </a:solidFill>
                <a:latin typeface="Times New Roman" panose="02020603050405020304" pitchFamily="18" charset="0"/>
                <a:cs typeface="Times New Roman" panose="02020603050405020304" pitchFamily="18" charset="0"/>
              </a:rPr>
              <a:t>More organized</a:t>
            </a:r>
            <a:r>
              <a:rPr lang="en-US" sz="1600" b="1" dirty="0">
                <a:solidFill>
                  <a:srgbClr val="0B5ED7"/>
                </a:solidFill>
                <a:latin typeface="Times New Roman" panose="02020603050405020304" pitchFamily="18" charset="0"/>
                <a:cs typeface="Times New Roman" panose="02020603050405020304" pitchFamily="18" charset="0"/>
              </a:rPr>
              <a:t> </a:t>
            </a:r>
            <a:r>
              <a:rPr lang="en-US" sz="1600" dirty="0">
                <a:solidFill>
                  <a:srgbClr val="0B5ED7"/>
                </a:solidFill>
                <a:latin typeface="Times New Roman" panose="02020603050405020304" pitchFamily="18" charset="0"/>
                <a:cs typeface="Times New Roman" panose="02020603050405020304" pitchFamily="18" charset="0"/>
              </a:rPr>
              <a:t>or                              </a:t>
            </a:r>
            <a:r>
              <a:rPr lang="en-US" sz="1600" b="1" dirty="0">
                <a:solidFill>
                  <a:srgbClr val="0B5ED7"/>
                </a:solidFill>
                <a:latin typeface="Times New Roman" panose="02020603050405020304" pitchFamily="18" charset="0"/>
                <a:cs typeface="Times New Roman" panose="02020603050405020304" pitchFamily="18" charset="0"/>
              </a:rPr>
              <a:t>Less</a:t>
            </a:r>
            <a:r>
              <a:rPr lang="en-US" sz="1600" dirty="0">
                <a:solidFill>
                  <a:srgbClr val="0B5ED7"/>
                </a:solidFill>
                <a:latin typeface="Times New Roman" panose="02020603050405020304" pitchFamily="18" charset="0"/>
                <a:cs typeface="Times New Roman" panose="02020603050405020304" pitchFamily="18" charset="0"/>
              </a:rPr>
              <a:t> organized or </a:t>
            </a:r>
          </a:p>
          <a:p>
            <a:r>
              <a:rPr lang="en-US" sz="1600" b="1" dirty="0">
                <a:solidFill>
                  <a:srgbClr val="0B5ED7"/>
                </a:solidFill>
                <a:latin typeface="Times New Roman" panose="02020603050405020304" pitchFamily="18" charset="0"/>
                <a:cs typeface="Times New Roman" panose="02020603050405020304" pitchFamily="18" charset="0"/>
              </a:rPr>
              <a:t>ordered</a:t>
            </a:r>
            <a:r>
              <a:rPr lang="en-US" sz="1600" dirty="0">
                <a:solidFill>
                  <a:srgbClr val="0B5ED7"/>
                </a:solidFill>
                <a:latin typeface="Times New Roman" panose="02020603050405020304" pitchFamily="18" charset="0"/>
                <a:cs typeface="Times New Roman" panose="02020603050405020304" pitchFamily="18" charset="0"/>
              </a:rPr>
              <a:t> (less </a:t>
            </a:r>
            <a:r>
              <a:rPr lang="en-US" sz="1600" b="1" dirty="0">
                <a:solidFill>
                  <a:srgbClr val="0B5ED7"/>
                </a:solidFill>
                <a:latin typeface="Times New Roman" panose="02020603050405020304" pitchFamily="18" charset="0"/>
                <a:cs typeface="Times New Roman" panose="02020603050405020304" pitchFamily="18" charset="0"/>
              </a:rPr>
              <a:t>probable</a:t>
            </a:r>
            <a:r>
              <a:rPr lang="en-US" sz="1600" dirty="0">
                <a:solidFill>
                  <a:srgbClr val="0B5ED7"/>
                </a:solidFill>
                <a:latin typeface="Times New Roman" panose="02020603050405020304" pitchFamily="18" charset="0"/>
                <a:cs typeface="Times New Roman" panose="02020603050405020304" pitchFamily="18" charset="0"/>
              </a:rPr>
              <a:t>)         disordered (</a:t>
            </a:r>
            <a:r>
              <a:rPr lang="en-US" sz="1600" b="1" dirty="0">
                <a:solidFill>
                  <a:srgbClr val="0B5ED7"/>
                </a:solidFill>
                <a:latin typeface="Times New Roman" panose="02020603050405020304" pitchFamily="18" charset="0"/>
                <a:cs typeface="Times New Roman" panose="02020603050405020304" pitchFamily="18" charset="0"/>
              </a:rPr>
              <a:t>more</a:t>
            </a:r>
            <a:r>
              <a:rPr lang="en-US" sz="1600" dirty="0">
                <a:solidFill>
                  <a:srgbClr val="0B5ED7"/>
                </a:solidFill>
                <a:latin typeface="Times New Roman" panose="02020603050405020304" pitchFamily="18" charset="0"/>
                <a:cs typeface="Times New Roman" panose="02020603050405020304" pitchFamily="18" charset="0"/>
              </a:rPr>
              <a:t> probable)</a:t>
            </a:r>
            <a:endParaRPr lang="en-IN" sz="1600" dirty="0">
              <a:solidFill>
                <a:srgbClr val="0B5ED7"/>
              </a:solidFill>
            </a:endParaRPr>
          </a:p>
        </p:txBody>
      </p:sp>
      <p:pic>
        <p:nvPicPr>
          <p:cNvPr id="194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174" y="4136743"/>
            <a:ext cx="1718728" cy="992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55176" y="5053912"/>
            <a:ext cx="3645326" cy="584775"/>
          </a:xfrm>
          <a:prstGeom prst="rect">
            <a:avLst/>
          </a:prstGeom>
        </p:spPr>
        <p:txBody>
          <a:bodyPr wrap="square">
            <a:spAutoFit/>
          </a:bodyPr>
          <a:lstStyle/>
          <a:p>
            <a:r>
              <a:rPr lang="en-US" sz="1600" dirty="0">
                <a:solidFill>
                  <a:srgbClr val="0B5ED7"/>
                </a:solidFill>
                <a:latin typeface="Times New Roman" panose="02020603050405020304" pitchFamily="18" charset="0"/>
                <a:cs typeface="Times New Roman" panose="02020603050405020304" pitchFamily="18" charset="0"/>
              </a:rPr>
              <a:t>More </a:t>
            </a:r>
            <a:r>
              <a:rPr lang="en-US" sz="1600" b="1" dirty="0">
                <a:solidFill>
                  <a:srgbClr val="0B5ED7"/>
                </a:solidFill>
                <a:latin typeface="Times New Roman" panose="02020603050405020304" pitchFamily="18" charset="0"/>
                <a:cs typeface="Times New Roman" panose="02020603050405020304" pitchFamily="18" charset="0"/>
              </a:rPr>
              <a:t>ordered</a:t>
            </a:r>
            <a:r>
              <a:rPr lang="en-US" sz="1600" dirty="0">
                <a:solidFill>
                  <a:srgbClr val="0B5ED7"/>
                </a:solidFill>
                <a:latin typeface="Times New Roman" panose="02020603050405020304" pitchFamily="18" charset="0"/>
                <a:cs typeface="Times New Roman" panose="02020603050405020304" pitchFamily="18" charset="0"/>
              </a:rPr>
              <a:t> </a:t>
            </a:r>
            <a:r>
              <a:rPr lang="en-US" sz="1600" b="1" dirty="0">
                <a:solidFill>
                  <a:srgbClr val="0B5ED7"/>
                </a:solidFill>
                <a:latin typeface="Times New Roman" panose="02020603050405020304" pitchFamily="18" charset="0"/>
                <a:cs typeface="Times New Roman" panose="02020603050405020304" pitchFamily="18" charset="0"/>
              </a:rPr>
              <a:t>                  Less </a:t>
            </a:r>
            <a:r>
              <a:rPr lang="en-US" sz="1600" dirty="0">
                <a:solidFill>
                  <a:srgbClr val="0B5ED7"/>
                </a:solidFill>
                <a:latin typeface="Times New Roman" panose="02020603050405020304" pitchFamily="18" charset="0"/>
                <a:cs typeface="Times New Roman" panose="02020603050405020304" pitchFamily="18" charset="0"/>
              </a:rPr>
              <a:t>ordered</a:t>
            </a:r>
          </a:p>
          <a:p>
            <a:r>
              <a:rPr lang="en-US" sz="1600" dirty="0">
                <a:solidFill>
                  <a:srgbClr val="0B5ED7"/>
                </a:solidFill>
                <a:latin typeface="Times New Roman" panose="02020603050405020304" pitchFamily="18" charset="0"/>
                <a:cs typeface="Times New Roman" panose="02020603050405020304" pitchFamily="18" charset="0"/>
              </a:rPr>
              <a:t>less </a:t>
            </a:r>
            <a:r>
              <a:rPr lang="en-US" sz="1600" b="1" dirty="0">
                <a:solidFill>
                  <a:srgbClr val="0B5ED7"/>
                </a:solidFill>
                <a:latin typeface="Times New Roman" panose="02020603050405020304" pitchFamily="18" charset="0"/>
                <a:cs typeface="Times New Roman" panose="02020603050405020304" pitchFamily="18" charset="0"/>
              </a:rPr>
              <a:t>entropy                      higher </a:t>
            </a:r>
            <a:r>
              <a:rPr lang="en-US" sz="1600" dirty="0">
                <a:solidFill>
                  <a:srgbClr val="0B5ED7"/>
                </a:solidFill>
                <a:latin typeface="Times New Roman" panose="02020603050405020304" pitchFamily="18" charset="0"/>
                <a:cs typeface="Times New Roman" panose="02020603050405020304" pitchFamily="18" charset="0"/>
              </a:rPr>
              <a:t>entropy</a:t>
            </a:r>
            <a:endParaRPr lang="en-IN" sz="1600" dirty="0"/>
          </a:p>
        </p:txBody>
      </p:sp>
      <p:pic>
        <p:nvPicPr>
          <p:cNvPr id="1946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4440" y="4044226"/>
            <a:ext cx="1104900"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8177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476" y="262128"/>
            <a:ext cx="8425339" cy="941832"/>
          </a:xfrm>
        </p:spPr>
        <p:txBody>
          <a:bodyPr>
            <a:normAutofit/>
          </a:bodyPr>
          <a:lstStyle/>
          <a:p>
            <a:r>
              <a:rPr lang="en-US" sz="5400" dirty="0">
                <a:solidFill>
                  <a:srgbClr val="A50021"/>
                </a:solidFill>
                <a:latin typeface="Times New Roman" pitchFamily="18" charset="0"/>
                <a:cs typeface="Times New Roman" pitchFamily="18" charset="0"/>
              </a:rPr>
              <a:t>Concept of Entropy</a:t>
            </a:r>
            <a:endParaRPr lang="en-IN" dirty="0"/>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24</a:t>
            </a:fld>
            <a:endParaRPr lang="en-IN" dirty="0">
              <a:solidFill>
                <a:srgbClr val="04617B">
                  <a:shade val="90000"/>
                </a:srgbClr>
              </a:solidFill>
            </a:endParaRPr>
          </a:p>
        </p:txBody>
      </p:sp>
      <p:sp>
        <p:nvSpPr>
          <p:cNvPr id="6" name="Rectangle 5"/>
          <p:cNvSpPr/>
          <p:nvPr/>
        </p:nvSpPr>
        <p:spPr>
          <a:xfrm>
            <a:off x="830580" y="5782305"/>
            <a:ext cx="7391400" cy="584775"/>
          </a:xfrm>
          <a:prstGeom prst="rect">
            <a:avLst/>
          </a:prstGeom>
        </p:spPr>
        <p:txBody>
          <a:bodyPr wrap="square">
            <a:spAutoFit/>
          </a:bodyPr>
          <a:lstStyle/>
          <a:p>
            <a:r>
              <a:rPr lang="en-US" sz="1600" dirty="0">
                <a:solidFill>
                  <a:srgbClr val="0B5ED7"/>
                </a:solidFill>
                <a:latin typeface="Times New Roman" panose="02020603050405020304" pitchFamily="18" charset="0"/>
                <a:cs typeface="Times New Roman" panose="02020603050405020304" pitchFamily="18" charset="0"/>
              </a:rPr>
              <a:t>Universe!</a:t>
            </a:r>
          </a:p>
          <a:p>
            <a:r>
              <a:rPr lang="en-US" sz="1600" dirty="0">
                <a:solidFill>
                  <a:srgbClr val="0B5ED7"/>
                </a:solidFill>
                <a:latin typeface="Times New Roman" panose="02020603050405020304" pitchFamily="18" charset="0"/>
                <a:cs typeface="Times New Roman" panose="02020603050405020304" pitchFamily="18" charset="0"/>
              </a:rPr>
              <a:t>What was its entropy value at its starting point?</a:t>
            </a:r>
            <a:endParaRPr lang="en-IN" sz="1600" dirty="0">
              <a:solidFill>
                <a:srgbClr val="0B5ED7"/>
              </a:solidFill>
            </a:endParaRPr>
          </a:p>
        </p:txBody>
      </p:sp>
      <p:pic>
        <p:nvPicPr>
          <p:cNvPr id="20482" name="Picture 2" descr="Image result for Univer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707" y="1261168"/>
            <a:ext cx="8073391" cy="452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960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476" y="262128"/>
            <a:ext cx="8425339" cy="941832"/>
          </a:xfrm>
        </p:spPr>
        <p:txBody>
          <a:bodyPr>
            <a:normAutofit/>
          </a:bodyPr>
          <a:lstStyle/>
          <a:p>
            <a:r>
              <a:rPr lang="en-US" sz="4800" dirty="0">
                <a:solidFill>
                  <a:srgbClr val="A50021"/>
                </a:solidFill>
                <a:latin typeface="Times New Roman" pitchFamily="18" charset="0"/>
                <a:cs typeface="Times New Roman" pitchFamily="18" charset="0"/>
              </a:rPr>
              <a:t>An Open Challenge!</a:t>
            </a:r>
            <a:endParaRPr lang="en-IN" sz="4800" dirty="0"/>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25</a:t>
            </a:fld>
            <a:endParaRPr lang="en-IN" dirty="0">
              <a:solidFill>
                <a:srgbClr val="04617B">
                  <a:shade val="90000"/>
                </a:srgbClr>
              </a:solidFill>
            </a:endParaRPr>
          </a:p>
        </p:txBody>
      </p:sp>
      <p:sp>
        <p:nvSpPr>
          <p:cNvPr id="7" name="Rectangle 6"/>
          <p:cNvSpPr/>
          <p:nvPr/>
        </p:nvSpPr>
        <p:spPr>
          <a:xfrm>
            <a:off x="1082039" y="4378762"/>
            <a:ext cx="7115288" cy="1938992"/>
          </a:xfrm>
          <a:prstGeom prst="rect">
            <a:avLst/>
          </a:prstGeom>
        </p:spPr>
        <p:txBody>
          <a:bodyPr wrap="square">
            <a:spAutoFit/>
          </a:bodyPr>
          <a:lstStyle/>
          <a:p>
            <a:r>
              <a:rPr lang="en-US" sz="2000" dirty="0">
                <a:solidFill>
                  <a:srgbClr val="0B5ED7"/>
                </a:solidFill>
                <a:latin typeface="Times New Roman" panose="02020603050405020304" pitchFamily="18" charset="0"/>
                <a:cs typeface="Times New Roman" panose="02020603050405020304" pitchFamily="18" charset="0"/>
              </a:rPr>
              <a:t>Two sheets showing the tabulation of marks obtained in a course  are shown. </a:t>
            </a:r>
          </a:p>
          <a:p>
            <a:r>
              <a:rPr lang="en-US" sz="2000" dirty="0">
                <a:solidFill>
                  <a:srgbClr val="0B5ED7"/>
                </a:solidFill>
                <a:latin typeface="Times New Roman" panose="02020603050405020304" pitchFamily="18" charset="0"/>
                <a:cs typeface="Times New Roman" panose="02020603050405020304" pitchFamily="18" charset="0"/>
              </a:rPr>
              <a:t> </a:t>
            </a:r>
          </a:p>
          <a:p>
            <a:r>
              <a:rPr lang="en-US" sz="2000" dirty="0">
                <a:solidFill>
                  <a:srgbClr val="CC3300"/>
                </a:solidFill>
                <a:latin typeface="Times New Roman" panose="02020603050405020304" pitchFamily="18" charset="0"/>
                <a:cs typeface="Times New Roman" panose="02020603050405020304" pitchFamily="18" charset="0"/>
              </a:rPr>
              <a:t>Which tabulation of marks shows the “good” performance of the class?</a:t>
            </a:r>
          </a:p>
          <a:p>
            <a:r>
              <a:rPr lang="en-US" sz="2000" dirty="0">
                <a:solidFill>
                  <a:srgbClr val="CC3300"/>
                </a:solidFill>
                <a:latin typeface="Times New Roman" panose="02020603050405020304" pitchFamily="18" charset="0"/>
                <a:cs typeface="Times New Roman" panose="02020603050405020304" pitchFamily="18" charset="0"/>
              </a:rPr>
              <a:t>How you can measure the same?</a:t>
            </a:r>
            <a:endParaRPr lang="en-IN" sz="2000" dirty="0">
              <a:solidFill>
                <a:srgbClr val="CC33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18946569"/>
              </p:ext>
            </p:extLst>
          </p:nvPr>
        </p:nvGraphicFramePr>
        <p:xfrm>
          <a:off x="0" y="1511347"/>
          <a:ext cx="4091940" cy="2576558"/>
        </p:xfrm>
        <a:graphic>
          <a:graphicData uri="http://schemas.openxmlformats.org/drawingml/2006/table">
            <a:tbl>
              <a:tblPr firstRow="1" firstCol="1" bandRow="1">
                <a:tableStyleId>{5C22544A-7EE6-4342-B048-85BDC9FD1C3A}</a:tableStyleId>
              </a:tblPr>
              <a:tblGrid>
                <a:gridCol w="863777">
                  <a:extLst>
                    <a:ext uri="{9D8B030D-6E8A-4147-A177-3AD203B41FA5}">
                      <a16:colId xmlns:a16="http://schemas.microsoft.com/office/drawing/2014/main" val="20000"/>
                    </a:ext>
                  </a:extLst>
                </a:gridCol>
                <a:gridCol w="975877">
                  <a:extLst>
                    <a:ext uri="{9D8B030D-6E8A-4147-A177-3AD203B41FA5}">
                      <a16:colId xmlns:a16="http://schemas.microsoft.com/office/drawing/2014/main" val="20001"/>
                    </a:ext>
                  </a:extLst>
                </a:gridCol>
                <a:gridCol w="687721">
                  <a:extLst>
                    <a:ext uri="{9D8B030D-6E8A-4147-A177-3AD203B41FA5}">
                      <a16:colId xmlns:a16="http://schemas.microsoft.com/office/drawing/2014/main" val="20002"/>
                    </a:ext>
                  </a:extLst>
                </a:gridCol>
                <a:gridCol w="808072">
                  <a:extLst>
                    <a:ext uri="{9D8B030D-6E8A-4147-A177-3AD203B41FA5}">
                      <a16:colId xmlns:a16="http://schemas.microsoft.com/office/drawing/2014/main" val="20003"/>
                    </a:ext>
                  </a:extLst>
                </a:gridCol>
                <a:gridCol w="756493">
                  <a:extLst>
                    <a:ext uri="{9D8B030D-6E8A-4147-A177-3AD203B41FA5}">
                      <a16:colId xmlns:a16="http://schemas.microsoft.com/office/drawing/2014/main" val="20004"/>
                    </a:ext>
                  </a:extLst>
                </a:gridCol>
              </a:tblGrid>
              <a:tr h="197549">
                <a:tc>
                  <a:txBody>
                    <a:bodyPr/>
                    <a:lstStyle/>
                    <a:p>
                      <a:pPr>
                        <a:lnSpc>
                          <a:spcPct val="115000"/>
                        </a:lnSpc>
                        <a:spcAft>
                          <a:spcPts val="0"/>
                        </a:spcAft>
                      </a:pPr>
                      <a:r>
                        <a:rPr lang="en-IN" sz="1000" dirty="0">
                          <a:effectLst/>
                        </a:rPr>
                        <a:t>Roll No.</a:t>
                      </a:r>
                      <a:endParaRPr lang="en-IN" sz="1000" dirty="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Assignment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Project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Mid-Sem</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End-Sem</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0"/>
                  </a:ext>
                </a:extLst>
              </a:tr>
              <a:tr h="197953">
                <a:tc>
                  <a:txBody>
                    <a:bodyPr/>
                    <a:lstStyle/>
                    <a:p>
                      <a:pPr>
                        <a:lnSpc>
                          <a:spcPct val="115000"/>
                        </a:lnSpc>
                        <a:spcAft>
                          <a:spcPts val="0"/>
                        </a:spcAft>
                      </a:pPr>
                      <a:r>
                        <a:rPr lang="en-IN" sz="1000" dirty="0">
                          <a:effectLst/>
                        </a:rPr>
                        <a:t>12BT3FP06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91</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1"/>
                  </a:ext>
                </a:extLst>
              </a:tr>
              <a:tr h="197549">
                <a:tc>
                  <a:txBody>
                    <a:bodyPr/>
                    <a:lstStyle/>
                    <a:p>
                      <a:pPr>
                        <a:lnSpc>
                          <a:spcPct val="115000"/>
                        </a:lnSpc>
                        <a:spcAft>
                          <a:spcPts val="0"/>
                        </a:spcAft>
                      </a:pPr>
                      <a:r>
                        <a:rPr lang="en-IN" sz="1000">
                          <a:effectLst/>
                        </a:rPr>
                        <a:t>10IM30013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93</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2"/>
                  </a:ext>
                </a:extLst>
              </a:tr>
              <a:tr h="197549">
                <a:tc>
                  <a:txBody>
                    <a:bodyPr/>
                    <a:lstStyle/>
                    <a:p>
                      <a:pPr>
                        <a:lnSpc>
                          <a:spcPct val="115000"/>
                        </a:lnSpc>
                        <a:spcAft>
                          <a:spcPts val="0"/>
                        </a:spcAft>
                      </a:pPr>
                      <a:r>
                        <a:rPr lang="en-IN" sz="1000">
                          <a:effectLst/>
                        </a:rPr>
                        <a:t>12CE31005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58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97</a:t>
                      </a:r>
                      <a:endParaRPr lang="en-IN" sz="1000" dirty="0">
                        <a:effectLst/>
                        <a:latin typeface="Calibri"/>
                        <a:ea typeface="Calibri"/>
                        <a:cs typeface="Times New Roman"/>
                      </a:endParaRPr>
                    </a:p>
                  </a:txBody>
                  <a:tcPr marL="62458" marR="62458" marT="0" marB="0"/>
                </a:tc>
                <a:extLst>
                  <a:ext uri="{0D108BD9-81ED-4DB2-BD59-A6C34878D82A}">
                    <a16:rowId xmlns:a16="http://schemas.microsoft.com/office/drawing/2014/main" val="10003"/>
                  </a:ext>
                </a:extLst>
              </a:tr>
              <a:tr h="197549">
                <a:tc>
                  <a:txBody>
                    <a:bodyPr/>
                    <a:lstStyle/>
                    <a:p>
                      <a:pPr>
                        <a:lnSpc>
                          <a:spcPct val="115000"/>
                        </a:lnSpc>
                        <a:spcAft>
                          <a:spcPts val="0"/>
                        </a:spcAft>
                      </a:pPr>
                      <a:r>
                        <a:rPr lang="en-IN" sz="1000" dirty="0">
                          <a:effectLst/>
                        </a:rPr>
                        <a:t>12EC35015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99</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4"/>
                  </a:ext>
                </a:extLst>
              </a:tr>
              <a:tr h="197549">
                <a:tc>
                  <a:txBody>
                    <a:bodyPr/>
                    <a:lstStyle/>
                    <a:p>
                      <a:pPr>
                        <a:lnSpc>
                          <a:spcPct val="115000"/>
                        </a:lnSpc>
                        <a:spcAft>
                          <a:spcPts val="0"/>
                        </a:spcAft>
                      </a:pPr>
                      <a:r>
                        <a:rPr lang="en-IN" sz="1000">
                          <a:effectLst/>
                        </a:rPr>
                        <a:t>12GG2005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98</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5"/>
                  </a:ext>
                </a:extLst>
              </a:tr>
              <a:tr h="197549">
                <a:tc>
                  <a:txBody>
                    <a:bodyPr/>
                    <a:lstStyle/>
                    <a:p>
                      <a:pPr>
                        <a:lnSpc>
                          <a:spcPct val="115000"/>
                        </a:lnSpc>
                        <a:spcAft>
                          <a:spcPts val="0"/>
                        </a:spcAft>
                      </a:pPr>
                      <a:r>
                        <a:rPr lang="en-IN" sz="1000" dirty="0">
                          <a:effectLst/>
                        </a:rPr>
                        <a:t>12MI33006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91</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93</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57</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97</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6"/>
                  </a:ext>
                </a:extLst>
              </a:tr>
              <a:tr h="197549">
                <a:tc>
                  <a:txBody>
                    <a:bodyPr/>
                    <a:lstStyle/>
                    <a:p>
                      <a:pPr>
                        <a:lnSpc>
                          <a:spcPct val="115000"/>
                        </a:lnSpc>
                        <a:spcAft>
                          <a:spcPts val="0"/>
                        </a:spcAft>
                      </a:pPr>
                      <a:r>
                        <a:rPr lang="en-IN" sz="1000">
                          <a:effectLst/>
                        </a:rPr>
                        <a:t>13AG36001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7"/>
                  </a:ext>
                </a:extLst>
              </a:tr>
              <a:tr h="197549">
                <a:tc>
                  <a:txBody>
                    <a:bodyPr/>
                    <a:lstStyle/>
                    <a:p>
                      <a:pPr>
                        <a:lnSpc>
                          <a:spcPct val="115000"/>
                        </a:lnSpc>
                        <a:spcAft>
                          <a:spcPts val="0"/>
                        </a:spcAft>
                      </a:pPr>
                      <a:r>
                        <a:rPr lang="en-IN" sz="1000">
                          <a:effectLst/>
                        </a:rPr>
                        <a:t>13EE10009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8"/>
                  </a:ext>
                </a:extLst>
              </a:tr>
              <a:tr h="205566">
                <a:tc>
                  <a:txBody>
                    <a:bodyPr/>
                    <a:lstStyle/>
                    <a:p>
                      <a:pPr>
                        <a:lnSpc>
                          <a:spcPct val="115000"/>
                        </a:lnSpc>
                        <a:spcAft>
                          <a:spcPts val="0"/>
                        </a:spcAft>
                      </a:pPr>
                      <a:r>
                        <a:rPr lang="en-IN" sz="1000">
                          <a:effectLst/>
                        </a:rPr>
                        <a:t>13MA20012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9"/>
                  </a:ext>
                </a:extLst>
              </a:tr>
              <a:tr h="197549">
                <a:tc>
                  <a:txBody>
                    <a:bodyPr/>
                    <a:lstStyle/>
                    <a:p>
                      <a:pPr>
                        <a:lnSpc>
                          <a:spcPct val="115000"/>
                        </a:lnSpc>
                        <a:spcAft>
                          <a:spcPts val="0"/>
                        </a:spcAft>
                      </a:pPr>
                      <a:r>
                        <a:rPr lang="en-IN" sz="1000">
                          <a:effectLst/>
                        </a:rPr>
                        <a:t>14CS30017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94</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10"/>
                  </a:ext>
                </a:extLst>
              </a:tr>
              <a:tr h="197549">
                <a:tc>
                  <a:txBody>
                    <a:bodyPr/>
                    <a:lstStyle/>
                    <a:p>
                      <a:pPr>
                        <a:lnSpc>
                          <a:spcPct val="115000"/>
                        </a:lnSpc>
                        <a:spcAft>
                          <a:spcPts val="0"/>
                        </a:spcAft>
                      </a:pPr>
                      <a:r>
                        <a:rPr lang="en-IN" sz="1000">
                          <a:effectLst/>
                        </a:rPr>
                        <a:t>14ME10067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11"/>
                  </a:ext>
                </a:extLst>
              </a:tr>
              <a:tr h="197549">
                <a:tc>
                  <a:txBody>
                    <a:bodyPr/>
                    <a:lstStyle/>
                    <a:p>
                      <a:pPr>
                        <a:lnSpc>
                          <a:spcPct val="115000"/>
                        </a:lnSpc>
                        <a:spcAft>
                          <a:spcPts val="0"/>
                        </a:spcAft>
                      </a:pPr>
                      <a:r>
                        <a:rPr lang="en-IN" sz="1000">
                          <a:effectLst/>
                        </a:rPr>
                        <a:t>14MT10038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89</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55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93</a:t>
                      </a:r>
                      <a:endParaRPr lang="en-IN" sz="1000" dirty="0">
                        <a:effectLst/>
                        <a:latin typeface="Calibri"/>
                        <a:ea typeface="Calibri"/>
                        <a:cs typeface="Times New Roman"/>
                      </a:endParaRPr>
                    </a:p>
                  </a:txBody>
                  <a:tcPr marL="62458" marR="62458" marT="0" marB="0"/>
                </a:tc>
                <a:extLst>
                  <a:ext uri="{0D108BD9-81ED-4DB2-BD59-A6C34878D82A}">
                    <a16:rowId xmlns:a16="http://schemas.microsoft.com/office/drawing/2014/main" val="10012"/>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0025580"/>
              </p:ext>
            </p:extLst>
          </p:nvPr>
        </p:nvGraphicFramePr>
        <p:xfrm>
          <a:off x="4724400" y="1546150"/>
          <a:ext cx="4637088" cy="2660125"/>
        </p:xfrm>
        <a:graphic>
          <a:graphicData uri="http://schemas.openxmlformats.org/drawingml/2006/table">
            <a:tbl>
              <a:tblPr firstRow="1" firstCol="1" bandRow="1">
                <a:tableStyleId>{5C22544A-7EE6-4342-B048-85BDC9FD1C3A}</a:tableStyleId>
              </a:tblPr>
              <a:tblGrid>
                <a:gridCol w="970336">
                  <a:extLst>
                    <a:ext uri="{9D8B030D-6E8A-4147-A177-3AD203B41FA5}">
                      <a16:colId xmlns:a16="http://schemas.microsoft.com/office/drawing/2014/main" val="20000"/>
                    </a:ext>
                  </a:extLst>
                </a:gridCol>
                <a:gridCol w="1044978">
                  <a:extLst>
                    <a:ext uri="{9D8B030D-6E8A-4147-A177-3AD203B41FA5}">
                      <a16:colId xmlns:a16="http://schemas.microsoft.com/office/drawing/2014/main" val="20001"/>
                    </a:ext>
                  </a:extLst>
                </a:gridCol>
                <a:gridCol w="905025">
                  <a:extLst>
                    <a:ext uri="{9D8B030D-6E8A-4147-A177-3AD203B41FA5}">
                      <a16:colId xmlns:a16="http://schemas.microsoft.com/office/drawing/2014/main" val="20002"/>
                    </a:ext>
                  </a:extLst>
                </a:gridCol>
                <a:gridCol w="849044">
                  <a:extLst>
                    <a:ext uri="{9D8B030D-6E8A-4147-A177-3AD203B41FA5}">
                      <a16:colId xmlns:a16="http://schemas.microsoft.com/office/drawing/2014/main" val="20003"/>
                    </a:ext>
                  </a:extLst>
                </a:gridCol>
                <a:gridCol w="867705">
                  <a:extLst>
                    <a:ext uri="{9D8B030D-6E8A-4147-A177-3AD203B41FA5}">
                      <a16:colId xmlns:a16="http://schemas.microsoft.com/office/drawing/2014/main" val="20004"/>
                    </a:ext>
                  </a:extLst>
                </a:gridCol>
              </a:tblGrid>
              <a:tr h="204625">
                <a:tc>
                  <a:txBody>
                    <a:bodyPr/>
                    <a:lstStyle/>
                    <a:p>
                      <a:pPr>
                        <a:lnSpc>
                          <a:spcPct val="115000"/>
                        </a:lnSpc>
                        <a:spcAft>
                          <a:spcPts val="0"/>
                        </a:spcAft>
                      </a:pPr>
                      <a:r>
                        <a:rPr lang="en-IN" sz="1000" dirty="0">
                          <a:effectLst/>
                        </a:rPr>
                        <a:t>Roll No.</a:t>
                      </a:r>
                      <a:endParaRPr lang="en-IN" sz="1000" dirty="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Assignment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Project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Mid-Sem</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End-Sem</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0"/>
                  </a:ext>
                </a:extLst>
              </a:tr>
              <a:tr h="204625">
                <a:tc>
                  <a:txBody>
                    <a:bodyPr/>
                    <a:lstStyle/>
                    <a:p>
                      <a:pPr>
                        <a:lnSpc>
                          <a:spcPct val="115000"/>
                        </a:lnSpc>
                        <a:spcAft>
                          <a:spcPts val="0"/>
                        </a:spcAft>
                      </a:pPr>
                      <a:r>
                        <a:rPr lang="en-IN" sz="1000">
                          <a:effectLst/>
                        </a:rPr>
                        <a:t>12BT3FP06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71</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1"/>
                  </a:ext>
                </a:extLst>
              </a:tr>
              <a:tr h="204625">
                <a:tc>
                  <a:txBody>
                    <a:bodyPr/>
                    <a:lstStyle/>
                    <a:p>
                      <a:pPr>
                        <a:lnSpc>
                          <a:spcPct val="115000"/>
                        </a:lnSpc>
                        <a:spcAft>
                          <a:spcPts val="0"/>
                        </a:spcAft>
                      </a:pPr>
                      <a:r>
                        <a:rPr lang="en-IN" sz="1000">
                          <a:effectLst/>
                        </a:rPr>
                        <a:t>10IM30013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83</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2"/>
                  </a:ext>
                </a:extLst>
              </a:tr>
              <a:tr h="204625">
                <a:tc>
                  <a:txBody>
                    <a:bodyPr/>
                    <a:lstStyle/>
                    <a:p>
                      <a:pPr>
                        <a:lnSpc>
                          <a:spcPct val="115000"/>
                        </a:lnSpc>
                        <a:spcAft>
                          <a:spcPts val="0"/>
                        </a:spcAft>
                      </a:pPr>
                      <a:r>
                        <a:rPr lang="en-IN" sz="1000">
                          <a:effectLst/>
                        </a:rPr>
                        <a:t>12CE31005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38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97</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3"/>
                  </a:ext>
                </a:extLst>
              </a:tr>
              <a:tr h="204625">
                <a:tc>
                  <a:txBody>
                    <a:bodyPr/>
                    <a:lstStyle/>
                    <a:p>
                      <a:pPr>
                        <a:lnSpc>
                          <a:spcPct val="115000"/>
                        </a:lnSpc>
                        <a:spcAft>
                          <a:spcPts val="0"/>
                        </a:spcAft>
                      </a:pPr>
                      <a:r>
                        <a:rPr lang="en-IN" sz="1000">
                          <a:effectLst/>
                        </a:rPr>
                        <a:t>12EC35015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19</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4"/>
                  </a:ext>
                </a:extLst>
              </a:tr>
              <a:tr h="204625">
                <a:tc>
                  <a:txBody>
                    <a:bodyPr/>
                    <a:lstStyle/>
                    <a:p>
                      <a:pPr>
                        <a:lnSpc>
                          <a:spcPct val="115000"/>
                        </a:lnSpc>
                        <a:spcAft>
                          <a:spcPts val="0"/>
                        </a:spcAft>
                      </a:pPr>
                      <a:r>
                        <a:rPr lang="en-IN" sz="1000">
                          <a:effectLst/>
                        </a:rPr>
                        <a:t>12GG2005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43</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28</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5"/>
                  </a:ext>
                </a:extLst>
              </a:tr>
              <a:tr h="204625">
                <a:tc>
                  <a:txBody>
                    <a:bodyPr/>
                    <a:lstStyle/>
                    <a:p>
                      <a:pPr>
                        <a:lnSpc>
                          <a:spcPct val="115000"/>
                        </a:lnSpc>
                        <a:spcAft>
                          <a:spcPts val="0"/>
                        </a:spcAft>
                      </a:pPr>
                      <a:r>
                        <a:rPr lang="en-IN" sz="1000">
                          <a:effectLst/>
                        </a:rPr>
                        <a:t>12MI33006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47</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97</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6"/>
                  </a:ext>
                </a:extLst>
              </a:tr>
              <a:tr h="204625">
                <a:tc>
                  <a:txBody>
                    <a:bodyPr/>
                    <a:lstStyle/>
                    <a:p>
                      <a:pPr>
                        <a:lnSpc>
                          <a:spcPct val="115000"/>
                        </a:lnSpc>
                        <a:spcAft>
                          <a:spcPts val="0"/>
                        </a:spcAft>
                      </a:pPr>
                      <a:r>
                        <a:rPr lang="en-IN" sz="1000">
                          <a:effectLst/>
                        </a:rPr>
                        <a:t>13AG36001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48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75</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7"/>
                  </a:ext>
                </a:extLst>
              </a:tr>
              <a:tr h="204625">
                <a:tc>
                  <a:txBody>
                    <a:bodyPr/>
                    <a:lstStyle/>
                    <a:p>
                      <a:pPr>
                        <a:lnSpc>
                          <a:spcPct val="115000"/>
                        </a:lnSpc>
                        <a:spcAft>
                          <a:spcPts val="0"/>
                        </a:spcAft>
                      </a:pPr>
                      <a:r>
                        <a:rPr lang="en-IN" sz="1000">
                          <a:effectLst/>
                        </a:rPr>
                        <a:t>13EE10009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56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56</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8"/>
                  </a:ext>
                </a:extLst>
              </a:tr>
              <a:tr h="204625">
                <a:tc>
                  <a:txBody>
                    <a:bodyPr/>
                    <a:lstStyle/>
                    <a:p>
                      <a:pPr>
                        <a:lnSpc>
                          <a:spcPct val="115000"/>
                        </a:lnSpc>
                        <a:spcAft>
                          <a:spcPts val="0"/>
                        </a:spcAft>
                      </a:pPr>
                      <a:r>
                        <a:rPr lang="en-IN" sz="1000">
                          <a:effectLst/>
                        </a:rPr>
                        <a:t>13MA20012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66</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9"/>
                  </a:ext>
                </a:extLst>
              </a:tr>
              <a:tr h="204625">
                <a:tc>
                  <a:txBody>
                    <a:bodyPr/>
                    <a:lstStyle/>
                    <a:p>
                      <a:pPr>
                        <a:lnSpc>
                          <a:spcPct val="115000"/>
                        </a:lnSpc>
                        <a:spcAft>
                          <a:spcPts val="0"/>
                        </a:spcAft>
                      </a:pPr>
                      <a:r>
                        <a:rPr lang="en-IN" sz="1000">
                          <a:effectLst/>
                        </a:rPr>
                        <a:t>14CS30017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44</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10"/>
                  </a:ext>
                </a:extLst>
              </a:tr>
              <a:tr h="204625">
                <a:tc>
                  <a:txBody>
                    <a:bodyPr/>
                    <a:lstStyle/>
                    <a:p>
                      <a:pPr>
                        <a:lnSpc>
                          <a:spcPct val="115000"/>
                        </a:lnSpc>
                        <a:spcAft>
                          <a:spcPts val="0"/>
                        </a:spcAft>
                      </a:pPr>
                      <a:r>
                        <a:rPr lang="en-IN" sz="1000">
                          <a:effectLst/>
                        </a:rPr>
                        <a:t>14ME10067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35</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11"/>
                  </a:ext>
                </a:extLst>
              </a:tr>
              <a:tr h="204625">
                <a:tc>
                  <a:txBody>
                    <a:bodyPr/>
                    <a:lstStyle/>
                    <a:p>
                      <a:pPr>
                        <a:lnSpc>
                          <a:spcPct val="115000"/>
                        </a:lnSpc>
                        <a:spcAft>
                          <a:spcPts val="0"/>
                        </a:spcAft>
                      </a:pPr>
                      <a:r>
                        <a:rPr lang="en-IN" sz="1000">
                          <a:effectLst/>
                        </a:rPr>
                        <a:t>14MT10038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25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33</a:t>
                      </a:r>
                      <a:endParaRPr lang="en-IN" sz="1000" dirty="0">
                        <a:effectLst/>
                        <a:latin typeface="Calibri"/>
                        <a:ea typeface="Calibri"/>
                        <a:cs typeface="Times New Roman"/>
                      </a:endParaRPr>
                    </a:p>
                  </a:txBody>
                  <a:tcPr marL="62458" marR="62458" marT="0" marB="0"/>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53384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236" y="315468"/>
            <a:ext cx="8425339" cy="918972"/>
          </a:xfrm>
        </p:spPr>
        <p:txBody>
          <a:bodyPr>
            <a:normAutofit/>
          </a:bodyPr>
          <a:lstStyle/>
          <a:p>
            <a:r>
              <a:rPr lang="en-US" sz="4000" dirty="0">
                <a:solidFill>
                  <a:srgbClr val="A50021"/>
                </a:solidFill>
                <a:latin typeface="Times New Roman" pitchFamily="18" charset="0"/>
                <a:cs typeface="Times New Roman" pitchFamily="18" charset="0"/>
              </a:rPr>
              <a:t>Entropy and its Meaning</a:t>
            </a:r>
            <a:endParaRPr lang="en-IN" sz="4000" dirty="0"/>
          </a:p>
        </p:txBody>
      </p:sp>
      <p:sp>
        <p:nvSpPr>
          <p:cNvPr id="3" name="Content Placeholder 2"/>
          <p:cNvSpPr>
            <a:spLocks noGrp="1"/>
          </p:cNvSpPr>
          <p:nvPr>
            <p:ph idx="1"/>
          </p:nvPr>
        </p:nvSpPr>
        <p:spPr>
          <a:xfrm>
            <a:off x="460476" y="1821180"/>
            <a:ext cx="8425339" cy="3714206"/>
          </a:xfrm>
        </p:spPr>
        <p:txBody>
          <a:bodyPr>
            <a:normAutofit lnSpcReduction="10000"/>
          </a:bodyPr>
          <a:lstStyle/>
          <a:p>
            <a:pPr algn="just"/>
            <a:r>
              <a:rPr lang="en-IN" sz="2200" dirty="0">
                <a:latin typeface="Times New Roman" panose="02020603050405020304" pitchFamily="18" charset="0"/>
                <a:cs typeface="Times New Roman" panose="02020603050405020304" pitchFamily="18" charset="0"/>
              </a:rPr>
              <a:t>Entropy is an important concept used in Physics in the context of heat and thereby uncertainty of the states of a matter. </a:t>
            </a:r>
          </a:p>
          <a:p>
            <a:pPr lvl="8" algn="just"/>
            <a:endParaRPr lang="en-IN" sz="1000" dirty="0">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At a later stage, with the growth of Information Technology, entropy becomes an important concept in </a:t>
            </a:r>
            <a:r>
              <a:rPr lang="en-IN" sz="2200" dirty="0">
                <a:solidFill>
                  <a:srgbClr val="0B5ED7"/>
                </a:solidFill>
                <a:latin typeface="Times New Roman" panose="02020603050405020304" pitchFamily="18" charset="0"/>
                <a:cs typeface="Times New Roman" panose="02020603050405020304" pitchFamily="18" charset="0"/>
              </a:rPr>
              <a:t>Information Theory</a:t>
            </a:r>
            <a:r>
              <a:rPr lang="en-IN" sz="2200" dirty="0">
                <a:latin typeface="Times New Roman" panose="02020603050405020304" pitchFamily="18" charset="0"/>
                <a:cs typeface="Times New Roman" panose="02020603050405020304" pitchFamily="18" charset="0"/>
              </a:rPr>
              <a:t>. </a:t>
            </a:r>
          </a:p>
          <a:p>
            <a:pPr lvl="8" algn="just"/>
            <a:endParaRPr lang="en-IN" sz="1000" dirty="0">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To deal with the classification job, entropy is an important concept, which is considered as  </a:t>
            </a:r>
          </a:p>
          <a:p>
            <a:pPr lvl="8" algn="just"/>
            <a:endParaRPr lang="en-IN" sz="1000" dirty="0">
              <a:latin typeface="Times New Roman" panose="02020603050405020304" pitchFamily="18" charset="0"/>
              <a:cs typeface="Times New Roman" panose="02020603050405020304" pitchFamily="18" charset="0"/>
            </a:endParaRPr>
          </a:p>
          <a:p>
            <a:pPr lvl="1" algn="just"/>
            <a:r>
              <a:rPr lang="en-IN" sz="2000" dirty="0">
                <a:solidFill>
                  <a:srgbClr val="0B5ED7"/>
                </a:solidFill>
                <a:latin typeface="Times New Roman" panose="02020603050405020304" pitchFamily="18" charset="0"/>
                <a:cs typeface="Times New Roman" panose="02020603050405020304" pitchFamily="18" charset="0"/>
              </a:rPr>
              <a:t>an information-theoretic measure of the “uncertainty” </a:t>
            </a:r>
            <a:r>
              <a:rPr lang="en-IN" sz="2000" dirty="0">
                <a:latin typeface="Times New Roman" panose="02020603050405020304" pitchFamily="18" charset="0"/>
                <a:cs typeface="Times New Roman" panose="02020603050405020304" pitchFamily="18" charset="0"/>
              </a:rPr>
              <a:t>contained in a training data</a:t>
            </a:r>
          </a:p>
          <a:p>
            <a:pPr lvl="8" algn="just"/>
            <a:endParaRPr lang="en-IN" sz="1000" dirty="0">
              <a:latin typeface="Times New Roman" panose="02020603050405020304" pitchFamily="18" charset="0"/>
              <a:cs typeface="Times New Roman" panose="02020603050405020304" pitchFamily="18" charset="0"/>
            </a:endParaRPr>
          </a:p>
          <a:p>
            <a:pPr lvl="2" algn="just"/>
            <a:r>
              <a:rPr lang="en-IN" sz="1700" dirty="0">
                <a:solidFill>
                  <a:srgbClr val="0B5ED7"/>
                </a:solidFill>
                <a:latin typeface="Times New Roman" panose="02020603050405020304" pitchFamily="18" charset="0"/>
                <a:cs typeface="Times New Roman" panose="02020603050405020304" pitchFamily="18" charset="0"/>
              </a:rPr>
              <a:t>due to the presence of more than one classes</a:t>
            </a:r>
            <a:r>
              <a:rPr lang="en-IN" sz="1700" dirty="0">
                <a:latin typeface="Times New Roman" panose="02020603050405020304" pitchFamily="18" charset="0"/>
                <a:cs typeface="Times New Roman" panose="02020603050405020304" pitchFamily="18" charset="0"/>
              </a:rPr>
              <a:t>.</a:t>
            </a:r>
            <a:endParaRPr lang="en-IN" sz="1700" u="sng" dirty="0">
              <a:latin typeface="Times New Roman" panose="02020603050405020304" pitchFamily="18" charset="0"/>
              <a:cs typeface="Times New Roman" panose="02020603050405020304" pitchFamily="18" charset="0"/>
            </a:endParaRPr>
          </a:p>
          <a:p>
            <a:endParaRPr lang="en-IN" sz="2200" u="sng"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26</a:t>
            </a:fld>
            <a:endParaRPr lang="en-IN" dirty="0">
              <a:solidFill>
                <a:srgbClr val="04617B">
                  <a:shade val="90000"/>
                </a:srgbClr>
              </a:solidFill>
            </a:endParaRPr>
          </a:p>
        </p:txBody>
      </p:sp>
    </p:spTree>
    <p:extLst>
      <p:ext uri="{BB962C8B-B14F-4D97-AF65-F5344CB8AC3E}">
        <p14:creationId xmlns:p14="http://schemas.microsoft.com/office/powerpoint/2010/main" val="2665195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950" y="664515"/>
            <a:ext cx="8425339" cy="836661"/>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Entropy in Information Theory</a:t>
            </a:r>
            <a:endParaRPr lang="en-US" sz="4000"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11331" y="1926546"/>
            <a:ext cx="8425339" cy="2576874"/>
          </a:xfrm>
        </p:spPr>
        <p:txBody>
          <a:bodyPr>
            <a:normAutofit/>
          </a:bodyPr>
          <a:lstStyle/>
          <a:p>
            <a:pPr algn="just"/>
            <a:r>
              <a:rPr lang="en-IN" sz="2000" dirty="0">
                <a:latin typeface="Times New Roman" panose="02020603050405020304" pitchFamily="18" charset="0"/>
                <a:cs typeface="Times New Roman" panose="02020603050405020304" pitchFamily="18" charset="0"/>
              </a:rPr>
              <a:t>The entropy concept in information theory first time coined by Claude Shannon (1850).</a:t>
            </a:r>
          </a:p>
          <a:p>
            <a:pPr lvl="8" algn="just"/>
            <a:endParaRPr lang="en-IN" sz="8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The first time it was used  to measure the “information content” in messages.</a:t>
            </a:r>
          </a:p>
          <a:p>
            <a:pPr lvl="8" algn="just"/>
            <a:r>
              <a:rPr lang="en-IN" sz="800" dirty="0">
                <a:latin typeface="Times New Roman" panose="02020603050405020304" pitchFamily="18" charset="0"/>
                <a:cs typeface="Times New Roman" panose="02020603050405020304" pitchFamily="18" charset="0"/>
              </a:rPr>
              <a:t> </a:t>
            </a:r>
          </a:p>
          <a:p>
            <a:pPr algn="just"/>
            <a:r>
              <a:rPr lang="en-IN" sz="2000" dirty="0">
                <a:latin typeface="Times New Roman" panose="02020603050405020304" pitchFamily="18" charset="0"/>
                <a:cs typeface="Times New Roman" panose="02020603050405020304" pitchFamily="18" charset="0"/>
              </a:rPr>
              <a:t>According to his concept of entropy, presently entropy is widely being used as </a:t>
            </a:r>
            <a:r>
              <a:rPr lang="en-IN" sz="2000" dirty="0">
                <a:solidFill>
                  <a:srgbClr val="0B5ED7"/>
                </a:solidFill>
                <a:latin typeface="Times New Roman" panose="02020603050405020304" pitchFamily="18" charset="0"/>
                <a:cs typeface="Times New Roman" panose="02020603050405020304" pitchFamily="18" charset="0"/>
              </a:rPr>
              <a:t>a way of representing messages</a:t>
            </a:r>
            <a:r>
              <a:rPr lang="en-IN" sz="2000" dirty="0">
                <a:latin typeface="Times New Roman" panose="02020603050405020304" pitchFamily="18" charset="0"/>
                <a:cs typeface="Times New Roman" panose="02020603050405020304" pitchFamily="18" charset="0"/>
              </a:rPr>
              <a:t> </a:t>
            </a:r>
            <a:r>
              <a:rPr lang="en-IN" sz="2000" dirty="0">
                <a:solidFill>
                  <a:srgbClr val="CC3300"/>
                </a:solidFill>
                <a:latin typeface="Times New Roman" panose="02020603050405020304" pitchFamily="18" charset="0"/>
                <a:cs typeface="Times New Roman" panose="02020603050405020304" pitchFamily="18" charset="0"/>
              </a:rPr>
              <a:t>for efficient transmission</a:t>
            </a:r>
            <a:r>
              <a:rPr lang="en-IN" sz="2000" dirty="0">
                <a:latin typeface="Times New Roman" panose="02020603050405020304" pitchFamily="18" charset="0"/>
                <a:cs typeface="Times New Roman" panose="02020603050405020304" pitchFamily="18" charset="0"/>
              </a:rPr>
              <a:t> by Telecommunication Systems.</a:t>
            </a: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27</a:t>
            </a:fld>
            <a:endParaRPr lang="en-IN" dirty="0">
              <a:solidFill>
                <a:srgbClr val="04617B">
                  <a:shade val="90000"/>
                </a:srgbClr>
              </a:solidFill>
            </a:endParaRPr>
          </a:p>
        </p:txBody>
      </p:sp>
    </p:spTree>
    <p:extLst>
      <p:ext uri="{BB962C8B-B14F-4D97-AF65-F5344CB8AC3E}">
        <p14:creationId xmlns:p14="http://schemas.microsoft.com/office/powerpoint/2010/main" val="4002232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619564"/>
            <a:ext cx="8425339" cy="4628836"/>
          </a:xfrm>
        </p:spPr>
        <p:txBody>
          <a:bodyPr>
            <a:normAutofit/>
          </a:bodyPr>
          <a:lstStyle/>
          <a:p>
            <a:r>
              <a:rPr lang="en-IN" sz="2000" dirty="0">
                <a:latin typeface="Times New Roman" panose="02020603050405020304" pitchFamily="18" charset="0"/>
                <a:cs typeface="Times New Roman" panose="02020603050405020304" pitchFamily="18" charset="0"/>
              </a:rPr>
              <a:t>People, in general, are information hungry! </a:t>
            </a:r>
          </a:p>
          <a:p>
            <a:pPr lvl="8"/>
            <a:endParaRPr lang="en-IN" sz="8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Everybody wants to acquire information (from newspaper, library, nature, fellows, etc.) </a:t>
            </a:r>
          </a:p>
          <a:p>
            <a:pPr lvl="8"/>
            <a:endParaRPr lang="en-IN" sz="800" dirty="0">
              <a:latin typeface="Times New Roman" panose="02020603050405020304" pitchFamily="18" charset="0"/>
              <a:cs typeface="Times New Roman" panose="02020603050405020304" pitchFamily="18" charset="0"/>
            </a:endParaRPr>
          </a:p>
          <a:p>
            <a:pPr lvl="1"/>
            <a:r>
              <a:rPr lang="en-IN" sz="1800" dirty="0">
                <a:latin typeface="Times New Roman" panose="02020603050405020304" pitchFamily="18" charset="0"/>
                <a:cs typeface="Times New Roman" panose="02020603050405020304" pitchFamily="18" charset="0"/>
              </a:rPr>
              <a:t>Think how a crime detector do it to know about the crime from crime spot and criminal(s).</a:t>
            </a:r>
          </a:p>
          <a:p>
            <a:pPr lvl="8"/>
            <a:endParaRPr lang="en-IN" sz="800" dirty="0">
              <a:latin typeface="Times New Roman" panose="02020603050405020304" pitchFamily="18" charset="0"/>
              <a:cs typeface="Times New Roman" panose="02020603050405020304" pitchFamily="18" charset="0"/>
            </a:endParaRPr>
          </a:p>
          <a:p>
            <a:pPr lvl="1"/>
            <a:r>
              <a:rPr lang="en-IN" sz="1800" dirty="0">
                <a:latin typeface="Times New Roman" panose="02020603050405020304" pitchFamily="18" charset="0"/>
                <a:cs typeface="Times New Roman" panose="02020603050405020304" pitchFamily="18" charset="0"/>
              </a:rPr>
              <a:t>Kids annoyed their parents asking questions.</a:t>
            </a:r>
          </a:p>
          <a:p>
            <a:pPr lvl="1"/>
            <a:endParaRPr lang="en-IN" sz="1600" dirty="0">
              <a:latin typeface="Times New Roman" panose="02020603050405020304" pitchFamily="18" charset="0"/>
              <a:cs typeface="Times New Roman" panose="02020603050405020304" pitchFamily="18" charset="0"/>
            </a:endParaRPr>
          </a:p>
          <a:p>
            <a:pPr marL="342900" lvl="1" indent="-342900">
              <a:buClr>
                <a:schemeClr val="accent3"/>
              </a:buClr>
            </a:pPr>
            <a:r>
              <a:rPr lang="en-IN" sz="2000" dirty="0">
                <a:latin typeface="Times New Roman" panose="02020603050405020304" pitchFamily="18" charset="0"/>
                <a:cs typeface="Times New Roman" panose="02020603050405020304" pitchFamily="18" charset="0"/>
              </a:rPr>
              <a:t>In fact, fundamental thing is that we gather information asking questions (and decision tree induction is no exception).</a:t>
            </a:r>
          </a:p>
          <a:p>
            <a:pPr marL="2171700" lvl="8" indent="-342900"/>
            <a:r>
              <a:rPr lang="en-IN" sz="1000" dirty="0">
                <a:latin typeface="Times New Roman" panose="02020603050405020304" pitchFamily="18" charset="0"/>
                <a:cs typeface="Times New Roman" panose="02020603050405020304" pitchFamily="18" charset="0"/>
              </a:rPr>
              <a:t> </a:t>
            </a:r>
          </a:p>
          <a:p>
            <a:pPr marL="342900" lvl="1" indent="-342900">
              <a:buClr>
                <a:schemeClr val="accent3"/>
              </a:buClr>
            </a:pPr>
            <a:r>
              <a:rPr lang="en-IN" sz="2000" dirty="0">
                <a:latin typeface="Times New Roman" panose="02020603050405020304" pitchFamily="18" charset="0"/>
                <a:cs typeface="Times New Roman" panose="02020603050405020304" pitchFamily="18" charset="0"/>
              </a:rPr>
              <a:t>We may </a:t>
            </a:r>
            <a:r>
              <a:rPr lang="en-IN" sz="2000" dirty="0">
                <a:solidFill>
                  <a:srgbClr val="0B5ED7"/>
                </a:solidFill>
                <a:latin typeface="Times New Roman" panose="02020603050405020304" pitchFamily="18" charset="0"/>
                <a:cs typeface="Times New Roman" panose="02020603050405020304" pitchFamily="18" charset="0"/>
              </a:rPr>
              <a:t>note that information gathering may be with certainty or uncertainty</a:t>
            </a:r>
            <a:r>
              <a:rPr lang="en-IN" sz="2000" dirty="0">
                <a:latin typeface="Times New Roman" panose="02020603050405020304" pitchFamily="18" charset="0"/>
                <a:cs typeface="Times New Roman" panose="02020603050405020304" pitchFamily="18" charset="0"/>
              </a:rPr>
              <a:t>. </a:t>
            </a:r>
          </a:p>
          <a:p>
            <a:pPr marL="0" lvl="1" indent="0">
              <a:buNone/>
            </a:pPr>
            <a:endParaRPr lang="en-IN" sz="900" dirty="0">
              <a:latin typeface="Times New Roman" panose="02020603050405020304" pitchFamily="18" charset="0"/>
              <a:cs typeface="Times New Roman" panose="02020603050405020304" pitchFamily="18" charset="0"/>
            </a:endParaRPr>
          </a:p>
          <a:p>
            <a:pPr marL="393192" lvl="1" indent="0">
              <a:buNone/>
            </a:pPr>
            <a:endParaRPr lang="en-IN" sz="16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28</a:t>
            </a:fld>
            <a:endParaRPr lang="en-IN" dirty="0">
              <a:solidFill>
                <a:srgbClr val="04617B">
                  <a:shade val="90000"/>
                </a:srgbClr>
              </a:solidFill>
            </a:endParaRPr>
          </a:p>
        </p:txBody>
      </p:sp>
      <p:sp>
        <p:nvSpPr>
          <p:cNvPr id="7" name="Title 1"/>
          <p:cNvSpPr>
            <a:spLocks noGrp="1"/>
          </p:cNvSpPr>
          <p:nvPr>
            <p:ph type="title"/>
          </p:nvPr>
        </p:nvSpPr>
        <p:spPr>
          <a:xfrm>
            <a:off x="359239" y="499016"/>
            <a:ext cx="8425339" cy="781144"/>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Measure of Information Content</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7094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619564"/>
                <a:ext cx="8425339" cy="4628836"/>
              </a:xfrm>
            </p:spPr>
            <p:txBody>
              <a:bodyPr>
                <a:normAutofit/>
              </a:bodyPr>
              <a:lstStyle/>
              <a:p>
                <a:pPr marL="0" lvl="1" indent="0">
                  <a:buNone/>
                </a:pPr>
                <a:r>
                  <a:rPr lang="en-IN" sz="2000" b="1" dirty="0">
                    <a:solidFill>
                      <a:srgbClr val="0B5ED7"/>
                    </a:solidFill>
                    <a:latin typeface="Times New Roman" panose="02020603050405020304" pitchFamily="18" charset="0"/>
                    <a:cs typeface="Times New Roman" panose="02020603050405020304" pitchFamily="18" charset="0"/>
                  </a:rPr>
                  <a:t>Example 9.6</a:t>
                </a:r>
              </a:p>
              <a:p>
                <a:pPr marL="457200" lvl="1" indent="-457200">
                  <a:buFont typeface="+mj-lt"/>
                  <a:buAutoNum type="alphaLcParenR"/>
                </a:pPr>
                <a:r>
                  <a:rPr lang="en-IN" sz="2000" dirty="0">
                    <a:solidFill>
                      <a:srgbClr val="0B5ED7"/>
                    </a:solidFill>
                    <a:latin typeface="Times New Roman" panose="02020603050405020304" pitchFamily="18" charset="0"/>
                    <a:cs typeface="Times New Roman" panose="02020603050405020304" pitchFamily="18" charset="0"/>
                  </a:rPr>
                  <a:t>Guessing a birthday of your classmate</a:t>
                </a:r>
              </a:p>
              <a:p>
                <a:pPr marL="548640" lvl="3" indent="0">
                  <a:buNone/>
                </a:pPr>
                <a:r>
                  <a:rPr lang="en-IN" sz="1600" dirty="0">
                    <a:solidFill>
                      <a:srgbClr val="0B5ED7"/>
                    </a:solidFill>
                    <a:latin typeface="Times New Roman" panose="02020603050405020304" pitchFamily="18" charset="0"/>
                    <a:cs typeface="Times New Roman" panose="02020603050405020304" pitchFamily="18" charset="0"/>
                  </a:rPr>
                  <a:t>It is with uncertainty ~ </a:t>
                </a:r>
                <a14:m>
                  <m:oMath xmlns:m="http://schemas.openxmlformats.org/officeDocument/2006/math">
                    <m:f>
                      <m:fPr>
                        <m:ctrlPr>
                          <a:rPr lang="en-IN" sz="1600" i="1" smtClean="0">
                            <a:solidFill>
                              <a:srgbClr val="0B5ED7"/>
                            </a:solidFill>
                            <a:latin typeface="Cambria Math" panose="02040503050406030204" pitchFamily="18" charset="0"/>
                            <a:cs typeface="Times New Roman" panose="02020603050405020304" pitchFamily="18" charset="0"/>
                          </a:rPr>
                        </m:ctrlPr>
                      </m:fPr>
                      <m:num>
                        <m:r>
                          <a:rPr lang="en-IN" sz="1600" b="0" i="1" smtClean="0">
                            <a:solidFill>
                              <a:srgbClr val="0B5ED7"/>
                            </a:solidFill>
                            <a:latin typeface="Cambria Math" panose="02040503050406030204" pitchFamily="18" charset="0"/>
                            <a:cs typeface="Times New Roman" panose="02020603050405020304" pitchFamily="18" charset="0"/>
                          </a:rPr>
                          <m:t>1</m:t>
                        </m:r>
                      </m:num>
                      <m:den>
                        <m:r>
                          <a:rPr lang="en-IN" sz="1600" b="0" i="1" smtClean="0">
                            <a:solidFill>
                              <a:srgbClr val="0B5ED7"/>
                            </a:solidFill>
                            <a:latin typeface="Cambria Math" panose="02040503050406030204" pitchFamily="18" charset="0"/>
                            <a:cs typeface="Times New Roman" panose="02020603050405020304" pitchFamily="18" charset="0"/>
                          </a:rPr>
                          <m:t>365</m:t>
                        </m:r>
                      </m:den>
                    </m:f>
                  </m:oMath>
                </a14:m>
                <a:r>
                  <a:rPr lang="en-US" sz="1600" dirty="0">
                    <a:solidFill>
                      <a:srgbClr val="0B5ED7"/>
                    </a:solidFill>
                    <a:latin typeface="Times New Roman" panose="02020603050405020304" pitchFamily="18" charset="0"/>
                    <a:cs typeface="Times New Roman" panose="02020603050405020304" pitchFamily="18" charset="0"/>
                  </a:rPr>
                  <a:t> </a:t>
                </a:r>
              </a:p>
              <a:p>
                <a:pPr marL="548640" lvl="3" indent="0">
                  <a:buNone/>
                </a:pPr>
                <a:r>
                  <a:rPr lang="en-US" sz="1600" dirty="0">
                    <a:solidFill>
                      <a:srgbClr val="0B5ED7"/>
                    </a:solidFill>
                    <a:latin typeface="Times New Roman" panose="02020603050405020304" pitchFamily="18" charset="0"/>
                    <a:cs typeface="Times New Roman" panose="02020603050405020304" pitchFamily="18" charset="0"/>
                  </a:rPr>
                  <a:t>Whereas guessing the day of his/her birthday is </a:t>
                </a:r>
                <a14:m>
                  <m:oMath xmlns:m="http://schemas.openxmlformats.org/officeDocument/2006/math">
                    <m:f>
                      <m:fPr>
                        <m:ctrlPr>
                          <a:rPr lang="en-US" sz="1600" i="1" smtClean="0">
                            <a:solidFill>
                              <a:srgbClr val="0B5ED7"/>
                            </a:solidFill>
                            <a:latin typeface="Cambria Math" panose="02040503050406030204" pitchFamily="18" charset="0"/>
                            <a:cs typeface="Times New Roman" panose="02020603050405020304" pitchFamily="18" charset="0"/>
                          </a:rPr>
                        </m:ctrlPr>
                      </m:fPr>
                      <m:num>
                        <m:r>
                          <a:rPr lang="en-IN" sz="1600" b="0" i="1" smtClean="0">
                            <a:solidFill>
                              <a:srgbClr val="0B5ED7"/>
                            </a:solidFill>
                            <a:latin typeface="Cambria Math" panose="02040503050406030204" pitchFamily="18" charset="0"/>
                            <a:cs typeface="Times New Roman" panose="02020603050405020304" pitchFamily="18" charset="0"/>
                          </a:rPr>
                          <m:t>1</m:t>
                        </m:r>
                      </m:num>
                      <m:den>
                        <m:r>
                          <a:rPr lang="en-IN" sz="1600" b="0" i="1" smtClean="0">
                            <a:solidFill>
                              <a:srgbClr val="0B5ED7"/>
                            </a:solidFill>
                            <a:latin typeface="Cambria Math" panose="02040503050406030204" pitchFamily="18" charset="0"/>
                            <a:cs typeface="Times New Roman" panose="02020603050405020304" pitchFamily="18" charset="0"/>
                          </a:rPr>
                          <m:t>7</m:t>
                        </m:r>
                      </m:den>
                    </m:f>
                  </m:oMath>
                </a14:m>
                <a:r>
                  <a:rPr lang="en-US" sz="1600" dirty="0">
                    <a:solidFill>
                      <a:srgbClr val="0B5ED7"/>
                    </a:solidFill>
                    <a:latin typeface="Times New Roman" panose="02020603050405020304" pitchFamily="18" charset="0"/>
                    <a:cs typeface="Times New Roman" panose="02020603050405020304" pitchFamily="18" charset="0"/>
                  </a:rPr>
                  <a:t>. </a:t>
                </a:r>
              </a:p>
              <a:p>
                <a:pPr marL="548640" lvl="3" indent="0">
                  <a:buNone/>
                </a:pPr>
                <a:r>
                  <a:rPr lang="en-US" sz="1600" dirty="0">
                    <a:solidFill>
                      <a:srgbClr val="0B5ED7"/>
                    </a:solidFill>
                    <a:latin typeface="Times New Roman" panose="02020603050405020304" pitchFamily="18" charset="0"/>
                    <a:cs typeface="Times New Roman" panose="02020603050405020304" pitchFamily="18" charset="0"/>
                  </a:rPr>
                  <a:t>This uncertainty, we may say varies between 0 to 1, both inclusive. </a:t>
                </a:r>
              </a:p>
              <a:p>
                <a:pPr marL="548640" lvl="3" indent="0">
                  <a:buNone/>
                </a:pPr>
                <a:endParaRPr lang="en-US" sz="1600" dirty="0">
                  <a:solidFill>
                    <a:srgbClr val="0B5ED7"/>
                  </a:solidFill>
                  <a:latin typeface="Times New Roman" panose="02020603050405020304" pitchFamily="18" charset="0"/>
                  <a:cs typeface="Times New Roman" panose="02020603050405020304" pitchFamily="18" charset="0"/>
                </a:endParaRPr>
              </a:p>
              <a:p>
                <a:pPr marL="457200" lvl="1" indent="-457200" algn="just">
                  <a:buFont typeface="+mj-lt"/>
                  <a:buAutoNum type="alphaLcParenR"/>
                </a:pPr>
                <a:r>
                  <a:rPr lang="en-US" sz="2000" dirty="0">
                    <a:solidFill>
                      <a:srgbClr val="0B5ED7"/>
                    </a:solidFill>
                    <a:latin typeface="Times New Roman" panose="02020603050405020304" pitchFamily="18" charset="0"/>
                    <a:cs typeface="Times New Roman" panose="02020603050405020304" pitchFamily="18" charset="0"/>
                  </a:rPr>
                  <a:t>As another example, a question related to event with eventuality (or impossibility) will be answered with 0 or 1 uncertainty. </a:t>
                </a:r>
              </a:p>
              <a:p>
                <a:pPr marL="2286000" lvl="8" indent="-457200" algn="just">
                  <a:buFont typeface="+mj-lt"/>
                  <a:buAutoNum type="alphaLcParenR"/>
                </a:pPr>
                <a:endParaRPr lang="en-US" sz="1000" dirty="0">
                  <a:solidFill>
                    <a:srgbClr val="0B5ED7"/>
                  </a:solidFill>
                  <a:latin typeface="Times New Roman" panose="02020603050405020304" pitchFamily="18" charset="0"/>
                  <a:cs typeface="Times New Roman" panose="02020603050405020304" pitchFamily="18" charset="0"/>
                </a:endParaRPr>
              </a:p>
              <a:p>
                <a:pPr marL="891540" lvl="3" indent="-342900"/>
                <a:r>
                  <a:rPr lang="en-US" sz="1600" dirty="0">
                    <a:solidFill>
                      <a:srgbClr val="0B5ED7"/>
                    </a:solidFill>
                    <a:latin typeface="Times New Roman" panose="02020603050405020304" pitchFamily="18" charset="0"/>
                    <a:cs typeface="Times New Roman" panose="02020603050405020304" pitchFamily="18" charset="0"/>
                  </a:rPr>
                  <a:t>Does sun rises in the East?                                (answer is with 0 uncertainty)</a:t>
                </a:r>
              </a:p>
              <a:p>
                <a:pPr marL="2171700" lvl="8" indent="-342900"/>
                <a:endParaRPr lang="en-US" sz="800" dirty="0">
                  <a:solidFill>
                    <a:srgbClr val="0B5ED7"/>
                  </a:solidFill>
                  <a:latin typeface="Times New Roman" panose="02020603050405020304" pitchFamily="18" charset="0"/>
                  <a:cs typeface="Times New Roman" panose="02020603050405020304" pitchFamily="18" charset="0"/>
                </a:endParaRPr>
              </a:p>
              <a:p>
                <a:pPr marL="891540" lvl="3" indent="-342900"/>
                <a:r>
                  <a:rPr lang="en-IN" sz="1600" dirty="0">
                    <a:solidFill>
                      <a:srgbClr val="0B5ED7"/>
                    </a:solidFill>
                    <a:latin typeface="Times New Roman" panose="02020603050405020304" pitchFamily="18" charset="0"/>
                    <a:cs typeface="Times New Roman" panose="02020603050405020304" pitchFamily="18" charset="0"/>
                  </a:rPr>
                  <a:t>Will mother give birth to male baby?               (answer is with ½ uncertainty)</a:t>
                </a:r>
              </a:p>
              <a:p>
                <a:pPr marL="2171700" lvl="8" indent="-342900"/>
                <a:endParaRPr lang="en-IN" sz="800" dirty="0">
                  <a:solidFill>
                    <a:srgbClr val="0B5ED7"/>
                  </a:solidFill>
                  <a:latin typeface="Times New Roman" panose="02020603050405020304" pitchFamily="18" charset="0"/>
                  <a:cs typeface="Times New Roman" panose="02020603050405020304" pitchFamily="18" charset="0"/>
                </a:endParaRPr>
              </a:p>
              <a:p>
                <a:pPr marL="891540" lvl="3" indent="-342900"/>
                <a:r>
                  <a:rPr lang="en-IN" sz="1600" dirty="0">
                    <a:solidFill>
                      <a:srgbClr val="0B5ED7"/>
                    </a:solidFill>
                    <a:latin typeface="Times New Roman" panose="02020603050405020304" pitchFamily="18" charset="0"/>
                    <a:cs typeface="Times New Roman" panose="02020603050405020304" pitchFamily="18" charset="0"/>
                  </a:rPr>
                  <a:t>Is there a planet like earth in the galaxy?         (answer is with an extreme uncertainty)</a:t>
                </a:r>
              </a:p>
              <a:p>
                <a:pPr marL="0" lvl="1" indent="0">
                  <a:buNone/>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8" y="1619564"/>
                <a:ext cx="8425339" cy="4628836"/>
              </a:xfrm>
              <a:blipFill rotWithShape="1">
                <a:blip r:embed="rId2"/>
                <a:stretch>
                  <a:fillRect l="-796" t="-659"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29</a:t>
            </a:fld>
            <a:endParaRPr lang="en-IN" dirty="0">
              <a:solidFill>
                <a:srgbClr val="04617B">
                  <a:shade val="90000"/>
                </a:srgbClr>
              </a:solidFill>
            </a:endParaRPr>
          </a:p>
        </p:txBody>
      </p:sp>
      <p:sp>
        <p:nvSpPr>
          <p:cNvPr id="7" name="Title 1"/>
          <p:cNvSpPr>
            <a:spLocks noGrp="1"/>
          </p:cNvSpPr>
          <p:nvPr>
            <p:ph type="title"/>
          </p:nvPr>
        </p:nvSpPr>
        <p:spPr>
          <a:xfrm>
            <a:off x="359239" y="499016"/>
            <a:ext cx="8425339" cy="781144"/>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Measure of Information Content</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3347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Basic Concept</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a:cs typeface="Times New Roman" pitchFamily="18" charset="0"/>
              </a:rPr>
              <a:t>A Decision Tree is an important data structure known to solve many computational problems</a:t>
            </a: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Example 9.1: Binary Decision Tree</a:t>
            </a:r>
            <a:endParaRPr lang="en-US" sz="300" b="1" dirty="0">
              <a:solidFill>
                <a:srgbClr val="0B5ED7"/>
              </a:solidFill>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a:t>
            </a:fld>
            <a:endParaRPr lang="en-IN" dirty="0">
              <a:solidFill>
                <a:srgbClr val="04617B">
                  <a:shade val="90000"/>
                </a:srgbClr>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0398" y="3429035"/>
            <a:ext cx="4343400"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3270" y="3428999"/>
            <a:ext cx="7399896" cy="275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8828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73" y="351671"/>
            <a:ext cx="8425339" cy="747631"/>
          </a:xfrm>
        </p:spPr>
        <p:txBody>
          <a:bodyPr>
            <a:normAutofit/>
          </a:bodyPr>
          <a:lstStyle/>
          <a:p>
            <a:r>
              <a:rPr lang="en-IN" sz="4000" dirty="0">
                <a:solidFill>
                  <a:srgbClr val="A50021"/>
                </a:solidFill>
                <a:latin typeface="Times New Roman" panose="02020603050405020304" pitchFamily="18" charset="0"/>
                <a:cs typeface="Times New Roman" panose="02020603050405020304" pitchFamily="18" charset="0"/>
              </a:rPr>
              <a:t>Definition of Entropy</a:t>
            </a:r>
            <a:endParaRPr lang="en-US" sz="40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72" y="1420013"/>
                <a:ext cx="8425339" cy="4068377"/>
              </a:xfrm>
            </p:spPr>
            <p:txBody>
              <a:bodyPr/>
              <a:lstStyle/>
              <a:p>
                <a:pPr marL="0" lvl="1" indent="0" algn="just">
                  <a:buNone/>
                </a:pPr>
                <a:r>
                  <a:rPr lang="en-IN" sz="2000" dirty="0">
                    <a:latin typeface="Times New Roman" panose="02020603050405020304" pitchFamily="18" charset="0"/>
                    <a:cs typeface="Times New Roman" panose="02020603050405020304" pitchFamily="18" charset="0"/>
                  </a:rPr>
                  <a:t>Suppose there are </a:t>
                </a:r>
                <a:r>
                  <a:rPr lang="en-IN" sz="2000" i="1" dirty="0">
                    <a:latin typeface="Times New Roman" panose="02020603050405020304" pitchFamily="18" charset="0"/>
                    <a:cs typeface="Times New Roman" panose="02020603050405020304" pitchFamily="18" charset="0"/>
                  </a:rPr>
                  <a:t>m</a:t>
                </a:r>
                <a:r>
                  <a:rPr lang="en-IN" sz="2000" dirty="0">
                    <a:latin typeface="Times New Roman" panose="02020603050405020304" pitchFamily="18" charset="0"/>
                    <a:cs typeface="Times New Roman" panose="02020603050405020304" pitchFamily="18" charset="0"/>
                  </a:rPr>
                  <a:t> distinct objects, which we want to identify by asking a series of </a:t>
                </a:r>
                <a:r>
                  <a:rPr lang="en-IN" sz="2000" b="1" dirty="0">
                    <a:latin typeface="Times New Roman" panose="02020603050405020304" pitchFamily="18" charset="0"/>
                    <a:cs typeface="Times New Roman" panose="02020603050405020304" pitchFamily="18" charset="0"/>
                  </a:rPr>
                  <a:t>Yes/No</a:t>
                </a:r>
                <a:r>
                  <a:rPr lang="en-IN" sz="2000" dirty="0">
                    <a:latin typeface="Times New Roman" panose="02020603050405020304" pitchFamily="18" charset="0"/>
                    <a:cs typeface="Times New Roman" panose="02020603050405020304" pitchFamily="18" charset="0"/>
                  </a:rPr>
                  <a:t> questions. Further, we assume that </a:t>
                </a:r>
                <a:r>
                  <a:rPr lang="en-IN" sz="2000" i="1" dirty="0">
                    <a:latin typeface="Times New Roman" panose="02020603050405020304" pitchFamily="18" charset="0"/>
                    <a:cs typeface="Times New Roman" panose="02020603050405020304" pitchFamily="18" charset="0"/>
                  </a:rPr>
                  <a:t>m </a:t>
                </a:r>
                <a:r>
                  <a:rPr lang="en-IN" sz="2000" dirty="0">
                    <a:latin typeface="Times New Roman" panose="02020603050405020304" pitchFamily="18" charset="0"/>
                    <a:cs typeface="Times New Roman" panose="02020603050405020304" pitchFamily="18" charset="0"/>
                  </a:rPr>
                  <a:t>is an exact power of 2, say </a:t>
                </a:r>
                <a14:m>
                  <m:oMath xmlns:m="http://schemas.openxmlformats.org/officeDocument/2006/math">
                    <m:r>
                      <a:rPr lang="en-IN" sz="2000" i="1" dirty="0" smtClean="0">
                        <a:latin typeface="Cambria Math" panose="02040503050406030204" pitchFamily="18" charset="0"/>
                        <a:cs typeface="Times New Roman" panose="02020603050405020304" pitchFamily="18" charset="0"/>
                      </a:rPr>
                      <m:t>𝑚</m:t>
                    </m:r>
                    <m:r>
                      <a:rPr lang="en-IN" sz="2000" i="1" dirty="0" smtClean="0">
                        <a:latin typeface="Cambria Math" panose="02040503050406030204" pitchFamily="18" charset="0"/>
                        <a:cs typeface="Times New Roman" panose="02020603050405020304" pitchFamily="18" charset="0"/>
                      </a:rPr>
                      <m:t>=</m:t>
                    </m:r>
                    <m:sSup>
                      <m:sSupPr>
                        <m:ctrlPr>
                          <a:rPr lang="en-IN" sz="2000" i="1" dirty="0" smtClean="0">
                            <a:latin typeface="Cambria Math" panose="02040503050406030204" pitchFamily="18" charset="0"/>
                            <a:cs typeface="Times New Roman" panose="02020603050405020304" pitchFamily="18" charset="0"/>
                          </a:rPr>
                        </m:ctrlPr>
                      </m:sSupPr>
                      <m:e>
                        <m:r>
                          <a:rPr lang="en-IN" sz="2000" b="0" i="1" dirty="0" smtClean="0">
                            <a:latin typeface="Cambria Math" panose="02040503050406030204" pitchFamily="18" charset="0"/>
                            <a:cs typeface="Times New Roman" panose="02020603050405020304" pitchFamily="18" charset="0"/>
                          </a:rPr>
                          <m:t>2</m:t>
                        </m:r>
                      </m:e>
                      <m:sup>
                        <m:r>
                          <a:rPr lang="en-IN" sz="2000" b="0" i="1" dirty="0" smtClean="0">
                            <a:latin typeface="Cambria Math" panose="02040503050406030204" pitchFamily="18" charset="0"/>
                            <a:cs typeface="Times New Roman" panose="02020603050405020304" pitchFamily="18" charset="0"/>
                          </a:rPr>
                          <m:t>𝑛</m:t>
                        </m:r>
                      </m:sup>
                    </m:sSup>
                  </m:oMath>
                </a14:m>
                <a:r>
                  <a:rPr lang="en-US" sz="2000" dirty="0">
                    <a:latin typeface="Times New Roman" panose="02020603050405020304" pitchFamily="18" charset="0"/>
                    <a:cs typeface="Times New Roman" panose="02020603050405020304" pitchFamily="18" charset="0"/>
                  </a:rPr>
                  <a:t>, where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dirty="0"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sz="2000" dirty="0">
                    <a:latin typeface="Times New Roman" panose="02020603050405020304" pitchFamily="18" charset="0"/>
                    <a:cs typeface="Times New Roman" panose="02020603050405020304" pitchFamily="18" charset="0"/>
                  </a:rPr>
                  <a:t>.</a:t>
                </a:r>
              </a:p>
              <a:p>
                <a:pPr marL="0" indent="0">
                  <a:buNone/>
                </a:pPr>
                <a:endParaRPr lang="en-US" sz="9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2" y="1420009"/>
                <a:ext cx="8425339" cy="4068377"/>
              </a:xfrm>
              <a:blipFill rotWithShape="1">
                <a:blip r:embed="rId2"/>
                <a:stretch>
                  <a:fillRect l="-796" t="-750"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30</a:t>
            </a:fld>
            <a:endParaRPr lang="en-IN" dirty="0">
              <a:solidFill>
                <a:srgbClr val="04617B">
                  <a:shade val="90000"/>
                </a:srgbClr>
              </a:solidFill>
            </a:endParaRPr>
          </a:p>
        </p:txBody>
      </p:sp>
      <p:sp>
        <p:nvSpPr>
          <p:cNvPr id="6" name="Rectangle 5"/>
          <p:cNvSpPr/>
          <p:nvPr/>
        </p:nvSpPr>
        <p:spPr>
          <a:xfrm>
            <a:off x="699483" y="2747800"/>
            <a:ext cx="7734300" cy="200708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The entropy of a set of </a:t>
            </a:r>
            <a:r>
              <a:rPr lang="en-IN" i="1" dirty="0">
                <a:solidFill>
                  <a:prstClr val="black"/>
                </a:solidFill>
                <a:latin typeface="Times New Roman" panose="02020603050405020304" pitchFamily="18" charset="0"/>
                <a:cs typeface="Times New Roman" panose="02020603050405020304" pitchFamily="18" charset="0"/>
              </a:rPr>
              <a:t>m </a:t>
            </a:r>
            <a:r>
              <a:rPr lang="en-IN" dirty="0">
                <a:solidFill>
                  <a:prstClr val="black"/>
                </a:solidFill>
                <a:latin typeface="Times New Roman" panose="02020603050405020304" pitchFamily="18" charset="0"/>
                <a:cs typeface="Times New Roman" panose="02020603050405020304" pitchFamily="18" charset="0"/>
              </a:rPr>
              <a:t>distinct values is the minimum number of yes/no questions needed to determine an unknown values from these </a:t>
            </a:r>
            <a:r>
              <a:rPr lang="en-IN" i="1" dirty="0">
                <a:solidFill>
                  <a:prstClr val="black"/>
                </a:solidFill>
                <a:latin typeface="Times New Roman" panose="02020603050405020304" pitchFamily="18" charset="0"/>
                <a:cs typeface="Times New Roman" panose="02020603050405020304" pitchFamily="18" charset="0"/>
              </a:rPr>
              <a:t>m </a:t>
            </a:r>
            <a:r>
              <a:rPr lang="en-IN" dirty="0">
                <a:solidFill>
                  <a:prstClr val="black"/>
                </a:solidFill>
                <a:latin typeface="Times New Roman" panose="02020603050405020304" pitchFamily="18" charset="0"/>
                <a:cs typeface="Times New Roman" panose="02020603050405020304" pitchFamily="18" charset="0"/>
              </a:rPr>
              <a:t>possibilities.</a:t>
            </a:r>
          </a:p>
          <a:p>
            <a:pPr algn="just"/>
            <a:endParaRPr lang="en-IN" dirty="0">
              <a:solidFill>
                <a:prstClr val="black"/>
              </a:solidFill>
              <a:latin typeface="Times New Roman" panose="02020603050405020304" pitchFamily="18" charset="0"/>
              <a:cs typeface="Times New Roman" panose="02020603050405020304" pitchFamily="18" charset="0"/>
            </a:endParaRPr>
          </a:p>
        </p:txBody>
      </p:sp>
      <p:sp>
        <p:nvSpPr>
          <p:cNvPr id="7" name="Rounded Rectangle 6"/>
          <p:cNvSpPr/>
          <p:nvPr/>
        </p:nvSpPr>
        <p:spPr>
          <a:xfrm>
            <a:off x="699484" y="2746940"/>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9.2: </a:t>
            </a:r>
            <a:r>
              <a:rPr lang="en-US" sz="2000" b="1" dirty="0">
                <a:solidFill>
                  <a:prstClr val="black"/>
                </a:solidFill>
                <a:latin typeface="Times New Roman" pitchFamily="18" charset="0"/>
                <a:cs typeface="Times New Roman" pitchFamily="18" charset="0"/>
              </a:rPr>
              <a:t>Entropy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505437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72" y="1687286"/>
            <a:ext cx="8425339" cy="4142014"/>
          </a:xfrm>
        </p:spPr>
        <p:txBody>
          <a:bodyPr>
            <a:normAutofit/>
          </a:bodyPr>
          <a:lstStyle/>
          <a:p>
            <a:pPr algn="just"/>
            <a:r>
              <a:rPr lang="en-IN" sz="2200" b="1" dirty="0">
                <a:solidFill>
                  <a:srgbClr val="A50021"/>
                </a:solidFill>
                <a:latin typeface="Times New Roman" panose="02020603050405020304" pitchFamily="18" charset="0"/>
                <a:cs typeface="Times New Roman" panose="02020603050405020304" pitchFamily="18" charset="0"/>
              </a:rPr>
              <a:t>How can we calculate the minimum number of questions, that is, entropy?</a:t>
            </a:r>
          </a:p>
          <a:p>
            <a:pPr lvl="8" algn="just"/>
            <a:endParaRPr lang="en-IN" sz="1000" b="1" dirty="0">
              <a:latin typeface="Times New Roman" panose="02020603050405020304" pitchFamily="18" charset="0"/>
              <a:cs typeface="Times New Roman" panose="02020603050405020304" pitchFamily="18" charset="0"/>
            </a:endParaRPr>
          </a:p>
          <a:p>
            <a:pPr lvl="1" algn="just"/>
            <a:r>
              <a:rPr lang="en-IN" sz="1800" dirty="0">
                <a:latin typeface="Times New Roman" panose="02020603050405020304" pitchFamily="18" charset="0"/>
                <a:cs typeface="Times New Roman" panose="02020603050405020304" pitchFamily="18" charset="0"/>
              </a:rPr>
              <a:t>There are two approaches: </a:t>
            </a:r>
          </a:p>
          <a:p>
            <a:pPr lvl="2" algn="just"/>
            <a:r>
              <a:rPr lang="en-IN" sz="1500" dirty="0">
                <a:latin typeface="Times New Roman" panose="02020603050405020304" pitchFamily="18" charset="0"/>
                <a:cs typeface="Times New Roman" panose="02020603050405020304" pitchFamily="18" charset="0"/>
              </a:rPr>
              <a:t>Brute –force approach </a:t>
            </a:r>
          </a:p>
          <a:p>
            <a:pPr lvl="2" algn="just"/>
            <a:r>
              <a:rPr lang="en-IN" sz="1500" dirty="0">
                <a:latin typeface="Times New Roman" panose="02020603050405020304" pitchFamily="18" charset="0"/>
                <a:cs typeface="Times New Roman" panose="02020603050405020304" pitchFamily="18" charset="0"/>
              </a:rPr>
              <a:t>Clever approach. </a:t>
            </a:r>
          </a:p>
          <a:p>
            <a:pPr marL="0" indent="0" algn="just">
              <a:buNone/>
            </a:pPr>
            <a:endParaRPr lang="en-IN" sz="2000" dirty="0">
              <a:latin typeface="Times New Roman" panose="02020603050405020304" pitchFamily="18" charset="0"/>
              <a:cs typeface="Times New Roman" panose="02020603050405020304" pitchFamily="18" charset="0"/>
            </a:endParaRPr>
          </a:p>
          <a:p>
            <a:pPr marL="0" indent="0" algn="just">
              <a:buNone/>
            </a:pPr>
            <a:r>
              <a:rPr lang="en-US" sz="2000" b="1" dirty="0">
                <a:solidFill>
                  <a:srgbClr val="0B5ED7"/>
                </a:solidFill>
                <a:latin typeface="Times New Roman" panose="02020603050405020304" pitchFamily="18" charset="0"/>
                <a:cs typeface="Times New Roman" panose="02020603050405020304" pitchFamily="18" charset="0"/>
              </a:rPr>
              <a:t>Example 9.7: City quiz</a:t>
            </a:r>
          </a:p>
          <a:p>
            <a:pPr marL="0" indent="0" algn="just">
              <a:buNone/>
            </a:pPr>
            <a:endParaRPr lang="en-IN" sz="800" b="1" dirty="0">
              <a:solidFill>
                <a:srgbClr val="0B5ED7"/>
              </a:solidFill>
              <a:latin typeface="Times New Roman" panose="02020603050405020304" pitchFamily="18" charset="0"/>
              <a:cs typeface="Times New Roman" panose="02020603050405020304" pitchFamily="18" charset="0"/>
            </a:endParaRPr>
          </a:p>
          <a:p>
            <a:pPr marL="393192" lvl="1" indent="0" algn="just">
              <a:buNone/>
            </a:pPr>
            <a:r>
              <a:rPr lang="en-IN" sz="1800" dirty="0">
                <a:solidFill>
                  <a:srgbClr val="0B5ED7"/>
                </a:solidFill>
                <a:latin typeface="Times New Roman" panose="02020603050405020304" pitchFamily="18" charset="0"/>
                <a:cs typeface="Times New Roman" panose="02020603050405020304" pitchFamily="18" charset="0"/>
              </a:rPr>
              <a:t>Suppose, Thee is a quiz relating to guess a city out of 8 cities, which are as follows:</a:t>
            </a:r>
          </a:p>
          <a:p>
            <a:pPr marL="393192" lvl="1" indent="0" algn="just">
              <a:buNone/>
            </a:pPr>
            <a:endParaRPr lang="en-IN" sz="800" dirty="0">
              <a:solidFill>
                <a:srgbClr val="0B5ED7"/>
              </a:solidFill>
              <a:latin typeface="Times New Roman" panose="02020603050405020304" pitchFamily="18" charset="0"/>
              <a:cs typeface="Times New Roman" panose="02020603050405020304" pitchFamily="18" charset="0"/>
            </a:endParaRPr>
          </a:p>
          <a:p>
            <a:pPr marL="393192" lvl="1" indent="0" algn="just">
              <a:buNone/>
            </a:pPr>
            <a:r>
              <a:rPr lang="en-IN" sz="1800" dirty="0">
                <a:solidFill>
                  <a:srgbClr val="073C8B"/>
                </a:solidFill>
                <a:latin typeface="Times New Roman" panose="02020603050405020304" pitchFamily="18" charset="0"/>
                <a:cs typeface="Times New Roman" panose="02020603050405020304" pitchFamily="18" charset="0"/>
              </a:rPr>
              <a:t>Bangalore, Bhopal, Bhubaneshwar, Delhi, Hyderabad, Kolkata, Madras, Mumbai</a:t>
            </a:r>
          </a:p>
          <a:p>
            <a:pPr algn="just"/>
            <a:endParaRPr lang="en-IN" sz="900" dirty="0">
              <a:solidFill>
                <a:srgbClr val="0B5ED7"/>
              </a:solidFill>
              <a:latin typeface="Times New Roman" panose="02020603050405020304" pitchFamily="18" charset="0"/>
              <a:cs typeface="Times New Roman" panose="02020603050405020304" pitchFamily="18" charset="0"/>
            </a:endParaRPr>
          </a:p>
          <a:p>
            <a:pPr marL="393192" lvl="1" indent="0" algn="just">
              <a:buNone/>
            </a:pPr>
            <a:r>
              <a:rPr lang="en-IN" sz="1800" dirty="0">
                <a:solidFill>
                  <a:srgbClr val="0B5ED7"/>
                </a:solidFill>
                <a:latin typeface="Times New Roman" panose="02020603050405020304" pitchFamily="18" charset="0"/>
                <a:cs typeface="Times New Roman" panose="02020603050405020304" pitchFamily="18" charset="0"/>
              </a:rPr>
              <a:t>The question is, “Which city is called </a:t>
            </a:r>
            <a:r>
              <a:rPr lang="en-IN" sz="1800" b="1" dirty="0">
                <a:solidFill>
                  <a:srgbClr val="0B5ED7"/>
                </a:solidFill>
                <a:latin typeface="Times New Roman" panose="02020603050405020304" pitchFamily="18" charset="0"/>
                <a:cs typeface="Times New Roman" panose="02020603050405020304" pitchFamily="18" charset="0"/>
              </a:rPr>
              <a:t>city of joy</a:t>
            </a:r>
            <a:r>
              <a:rPr lang="en-IN" sz="1800" dirty="0">
                <a:solidFill>
                  <a:srgbClr val="0B5ED7"/>
                </a:solidFill>
                <a:latin typeface="Times New Roman" panose="02020603050405020304" pitchFamily="18" charset="0"/>
                <a:cs typeface="Times New Roman" panose="02020603050405020304" pitchFamily="18" charset="0"/>
              </a:rPr>
              <a:t>”</a:t>
            </a:r>
            <a:r>
              <a:rPr lang="en-IN" sz="1800" b="1" dirty="0">
                <a:solidFill>
                  <a:srgbClr val="0B5ED7"/>
                </a:solidFill>
                <a:latin typeface="Times New Roman" panose="02020603050405020304" pitchFamily="18" charset="0"/>
                <a:cs typeface="Times New Roman" panose="02020603050405020304" pitchFamily="18" charset="0"/>
              </a:rPr>
              <a:t>?</a:t>
            </a:r>
            <a:endParaRPr lang="en-US" sz="1800" dirty="0">
              <a:solidFill>
                <a:srgbClr val="0B5ED7"/>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31</a:t>
            </a:fld>
            <a:endParaRPr lang="en-IN" dirty="0">
              <a:solidFill>
                <a:srgbClr val="04617B">
                  <a:shade val="90000"/>
                </a:srgbClr>
              </a:solidFill>
            </a:endParaRPr>
          </a:p>
        </p:txBody>
      </p:sp>
      <p:sp>
        <p:nvSpPr>
          <p:cNvPr id="6" name="Title 1"/>
          <p:cNvSpPr>
            <a:spLocks noGrp="1"/>
          </p:cNvSpPr>
          <p:nvPr>
            <p:ph type="title"/>
          </p:nvPr>
        </p:nvSpPr>
        <p:spPr>
          <a:xfrm>
            <a:off x="468073" y="351671"/>
            <a:ext cx="8425339" cy="747631"/>
          </a:xfrm>
        </p:spPr>
        <p:txBody>
          <a:bodyPr>
            <a:normAutofit/>
          </a:bodyPr>
          <a:lstStyle/>
          <a:p>
            <a:r>
              <a:rPr lang="en-IN" sz="4000" dirty="0">
                <a:solidFill>
                  <a:srgbClr val="A50021"/>
                </a:solidFill>
                <a:latin typeface="Times New Roman" panose="02020603050405020304" pitchFamily="18" charset="0"/>
                <a:cs typeface="Times New Roman" panose="02020603050405020304" pitchFamily="18" charset="0"/>
              </a:rPr>
              <a:t>Entropy Calculation</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0430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317170"/>
                <a:ext cx="8425339" cy="5266509"/>
              </a:xfrm>
            </p:spPr>
            <p:txBody>
              <a:bodyPr>
                <a:normAutofit fontScale="92500" lnSpcReduction="20000"/>
              </a:bodyPr>
              <a:lstStyle/>
              <a:p>
                <a:r>
                  <a:rPr lang="en-US" sz="1900" dirty="0">
                    <a:solidFill>
                      <a:srgbClr val="A50021"/>
                    </a:solidFill>
                    <a:latin typeface="Times New Roman" panose="02020603050405020304" pitchFamily="18" charset="0"/>
                    <a:cs typeface="Times New Roman" panose="02020603050405020304" pitchFamily="18" charset="0"/>
                  </a:rPr>
                  <a:t>Brute force approach</a:t>
                </a:r>
                <a:endParaRPr lang="en-IN" sz="1900" dirty="0">
                  <a:solidFill>
                    <a:srgbClr val="A50021"/>
                  </a:solidFill>
                  <a:latin typeface="Times New Roman" panose="02020603050405020304" pitchFamily="18" charset="0"/>
                  <a:cs typeface="Times New Roman" panose="02020603050405020304" pitchFamily="18" charset="0"/>
                </a:endParaRPr>
              </a:p>
              <a:p>
                <a:pPr lvl="1"/>
                <a:r>
                  <a:rPr lang="en-IN" sz="1700" dirty="0">
                    <a:solidFill>
                      <a:srgbClr val="0B5ED7"/>
                    </a:solidFill>
                    <a:latin typeface="Times New Roman" panose="02020603050405020304" pitchFamily="18" charset="0"/>
                    <a:cs typeface="Times New Roman" panose="02020603050405020304" pitchFamily="18" charset="0"/>
                  </a:rPr>
                  <a:t>We can ask “Is it city </a:t>
                </a:r>
                <a:r>
                  <a:rPr lang="en-IN" sz="1700" i="1" dirty="0">
                    <a:solidFill>
                      <a:srgbClr val="0B5ED7"/>
                    </a:solidFill>
                    <a:latin typeface="Times New Roman" panose="02020603050405020304" pitchFamily="18" charset="0"/>
                    <a:cs typeface="Times New Roman" panose="02020603050405020304" pitchFamily="18" charset="0"/>
                  </a:rPr>
                  <a:t>X</a:t>
                </a:r>
                <a:r>
                  <a:rPr lang="en-IN" sz="1700" dirty="0">
                    <a:solidFill>
                      <a:srgbClr val="0B5ED7"/>
                    </a:solidFill>
                    <a:latin typeface="Times New Roman" panose="02020603050405020304" pitchFamily="18" charset="0"/>
                    <a:cs typeface="Times New Roman" panose="02020603050405020304" pitchFamily="18" charset="0"/>
                  </a:rPr>
                  <a:t>?”, </a:t>
                </a:r>
              </a:p>
              <a:p>
                <a:pPr lvl="1"/>
                <a:r>
                  <a:rPr lang="en-IN" sz="1700" dirty="0">
                    <a:solidFill>
                      <a:srgbClr val="0B5ED7"/>
                    </a:solidFill>
                    <a:latin typeface="Times New Roman" panose="02020603050405020304" pitchFamily="18" charset="0"/>
                    <a:cs typeface="Times New Roman" panose="02020603050405020304" pitchFamily="18" charset="0"/>
                  </a:rPr>
                  <a:t>if </a:t>
                </a:r>
                <a:r>
                  <a:rPr lang="en-IN" sz="1700" i="1" dirty="0">
                    <a:solidFill>
                      <a:srgbClr val="0B5ED7"/>
                    </a:solidFill>
                    <a:latin typeface="Times New Roman" panose="02020603050405020304" pitchFamily="18" charset="0"/>
                    <a:cs typeface="Times New Roman" panose="02020603050405020304" pitchFamily="18" charset="0"/>
                  </a:rPr>
                  <a:t>yes </a:t>
                </a:r>
                <a:r>
                  <a:rPr lang="en-IN" sz="1700" dirty="0">
                    <a:solidFill>
                      <a:srgbClr val="0B5ED7"/>
                    </a:solidFill>
                    <a:latin typeface="Times New Roman" panose="02020603050405020304" pitchFamily="18" charset="0"/>
                    <a:cs typeface="Times New Roman" panose="02020603050405020304" pitchFamily="18" charset="0"/>
                  </a:rPr>
                  <a:t>stop, else ask next …</a:t>
                </a:r>
              </a:p>
              <a:p>
                <a:pPr marL="0" indent="0">
                  <a:buNone/>
                </a:pPr>
                <a:endParaRPr lang="en-IN" sz="1900" dirty="0">
                  <a:solidFill>
                    <a:srgbClr val="0B5ED7"/>
                  </a:solidFill>
                  <a:latin typeface="Times New Roman" panose="02020603050405020304" pitchFamily="18" charset="0"/>
                  <a:cs typeface="Times New Roman" panose="02020603050405020304" pitchFamily="18" charset="0"/>
                </a:endParaRPr>
              </a:p>
              <a:p>
                <a:pPr marL="0" indent="0">
                  <a:buNone/>
                </a:pPr>
                <a:r>
                  <a:rPr lang="en-IN" sz="1900" dirty="0">
                    <a:solidFill>
                      <a:srgbClr val="0B5ED7"/>
                    </a:solidFill>
                    <a:latin typeface="Times New Roman" panose="02020603050405020304" pitchFamily="18" charset="0"/>
                    <a:cs typeface="Times New Roman" panose="02020603050405020304" pitchFamily="18" charset="0"/>
                  </a:rPr>
                  <a:t>In this approach, we can ask such questions randomly choosing one city at a time. As a matter of randomness, let us ask the questions, not necessarily in the order, as they are in the list.</a:t>
                </a:r>
              </a:p>
              <a:p>
                <a:pPr marL="0" indent="0">
                  <a:buNone/>
                </a:pPr>
                <a:endParaRPr lang="en-IN" sz="1000" dirty="0">
                  <a:solidFill>
                    <a:srgbClr val="0B5ED7"/>
                  </a:solidFill>
                  <a:latin typeface="Times New Roman" panose="02020603050405020304" pitchFamily="18" charset="0"/>
                  <a:cs typeface="Times New Roman" panose="02020603050405020304" pitchFamily="18" charset="0"/>
                </a:endParaRPr>
              </a:p>
              <a:p>
                <a:pPr marL="0" indent="0">
                  <a:buNone/>
                </a:pPr>
                <a:r>
                  <a:rPr lang="en-IN" sz="1800" dirty="0">
                    <a:solidFill>
                      <a:srgbClr val="0B5ED7"/>
                    </a:solidFill>
                    <a:latin typeface="Times New Roman" panose="02020603050405020304" pitchFamily="18" charset="0"/>
                    <a:cs typeface="Times New Roman" panose="02020603050405020304" pitchFamily="18" charset="0"/>
                  </a:rPr>
                  <a:t>Q.1:    Is the city Bangalore? 		No</a:t>
                </a:r>
              </a:p>
              <a:p>
                <a:pPr marL="0" indent="0">
                  <a:buNone/>
                </a:pPr>
                <a:r>
                  <a:rPr lang="en-IN" sz="1800" dirty="0">
                    <a:solidFill>
                      <a:srgbClr val="0B5ED7"/>
                    </a:solidFill>
                    <a:latin typeface="Times New Roman" panose="02020603050405020304" pitchFamily="18" charset="0"/>
                    <a:cs typeface="Times New Roman" panose="02020603050405020304" pitchFamily="18" charset="0"/>
                  </a:rPr>
                  <a:t>Q.2:    Is the city Bhubaneswar? 	No</a:t>
                </a:r>
              </a:p>
              <a:p>
                <a:pPr marL="0" indent="0">
                  <a:buNone/>
                </a:pPr>
                <a:r>
                  <a:rPr lang="en-IN" sz="1800" dirty="0">
                    <a:solidFill>
                      <a:srgbClr val="0B5ED7"/>
                    </a:solidFill>
                    <a:latin typeface="Times New Roman" panose="02020603050405020304" pitchFamily="18" charset="0"/>
                    <a:cs typeface="Times New Roman" panose="02020603050405020304" pitchFamily="18" charset="0"/>
                  </a:rPr>
                  <a:t>Q.3:    Is the city Bhopal? 		No</a:t>
                </a:r>
              </a:p>
              <a:p>
                <a:pPr marL="0" indent="0">
                  <a:buNone/>
                </a:pPr>
                <a:r>
                  <a:rPr lang="en-IN" sz="1800" dirty="0">
                    <a:solidFill>
                      <a:srgbClr val="0B5ED7"/>
                    </a:solidFill>
                    <a:latin typeface="Times New Roman" panose="02020603050405020304" pitchFamily="18" charset="0"/>
                    <a:cs typeface="Times New Roman" panose="02020603050405020304" pitchFamily="18" charset="0"/>
                  </a:rPr>
                  <a:t>Q.4:    Is the city Delhi? 		No</a:t>
                </a:r>
              </a:p>
              <a:p>
                <a:pPr marL="0" indent="0">
                  <a:buNone/>
                </a:pPr>
                <a:r>
                  <a:rPr lang="en-IN" sz="1800" dirty="0">
                    <a:solidFill>
                      <a:srgbClr val="0B5ED7"/>
                    </a:solidFill>
                    <a:latin typeface="Times New Roman" panose="02020603050405020304" pitchFamily="18" charset="0"/>
                    <a:cs typeface="Times New Roman" panose="02020603050405020304" pitchFamily="18" charset="0"/>
                  </a:rPr>
                  <a:t>Q.5:    Is the city Hyderabad? 		No</a:t>
                </a:r>
              </a:p>
              <a:p>
                <a:pPr marL="0" indent="0">
                  <a:buNone/>
                </a:pPr>
                <a:r>
                  <a:rPr lang="en-IN" sz="1800" dirty="0">
                    <a:solidFill>
                      <a:srgbClr val="0B5ED7"/>
                    </a:solidFill>
                    <a:latin typeface="Times New Roman" panose="02020603050405020304" pitchFamily="18" charset="0"/>
                    <a:cs typeface="Times New Roman" panose="02020603050405020304" pitchFamily="18" charset="0"/>
                  </a:rPr>
                  <a:t>Q.6:    Is the city Madras? 		No</a:t>
                </a:r>
              </a:p>
              <a:p>
                <a:pPr marL="0" indent="0">
                  <a:buNone/>
                </a:pPr>
                <a:r>
                  <a:rPr lang="en-IN" sz="1800" dirty="0">
                    <a:solidFill>
                      <a:srgbClr val="0B5ED7"/>
                    </a:solidFill>
                    <a:latin typeface="Times New Roman" panose="02020603050405020304" pitchFamily="18" charset="0"/>
                    <a:cs typeface="Times New Roman" panose="02020603050405020304" pitchFamily="18" charset="0"/>
                  </a:rPr>
                  <a:t>Q.7:    Is the city Mumbai? 		No</a:t>
                </a:r>
              </a:p>
              <a:p>
                <a:pPr marL="0" indent="0">
                  <a:buNone/>
                </a:pPr>
                <a:endParaRPr lang="en-IN" sz="1000" dirty="0">
                  <a:solidFill>
                    <a:srgbClr val="0B5ED7"/>
                  </a:solidFill>
                  <a:latin typeface="Times New Roman" panose="02020603050405020304" pitchFamily="18" charset="0"/>
                  <a:cs typeface="Times New Roman" panose="02020603050405020304" pitchFamily="18" charset="0"/>
                </a:endParaRPr>
              </a:p>
              <a:p>
                <a:pPr marL="0" indent="0" algn="just">
                  <a:buNone/>
                </a:pPr>
                <a:r>
                  <a:rPr lang="en-IN" sz="1900" dirty="0">
                    <a:solidFill>
                      <a:srgbClr val="0B5ED7"/>
                    </a:solidFill>
                    <a:latin typeface="Times New Roman" panose="02020603050405020304" pitchFamily="18" charset="0"/>
                    <a:cs typeface="Times New Roman" panose="02020603050405020304" pitchFamily="18" charset="0"/>
                  </a:rPr>
                  <a:t>No need to ask further question! Answer is already out by the Q.7. If asked randomly, each of these possibilities is equally likely with probability </a:t>
                </a:r>
                <a14:m>
                  <m:oMath xmlns:m="http://schemas.openxmlformats.org/officeDocument/2006/math">
                    <m:f>
                      <m:fPr>
                        <m:ctrlPr>
                          <a:rPr lang="en-IN" sz="1900" i="1" dirty="0">
                            <a:solidFill>
                              <a:srgbClr val="0B5ED7"/>
                            </a:solidFill>
                            <a:latin typeface="Cambria Math" panose="02040503050406030204" pitchFamily="18" charset="0"/>
                            <a:cs typeface="Times New Roman" panose="02020603050405020304" pitchFamily="18" charset="0"/>
                          </a:rPr>
                        </m:ctrlPr>
                      </m:fPr>
                      <m:num>
                        <m:r>
                          <a:rPr lang="en-IN" sz="1900" i="1" dirty="0">
                            <a:solidFill>
                              <a:srgbClr val="0B5ED7"/>
                            </a:solidFill>
                            <a:latin typeface="Cambria Math" panose="02040503050406030204" pitchFamily="18" charset="0"/>
                            <a:cs typeface="Times New Roman" panose="02020603050405020304" pitchFamily="18" charset="0"/>
                          </a:rPr>
                          <m:t>1</m:t>
                        </m:r>
                      </m:num>
                      <m:den>
                        <m:r>
                          <a:rPr lang="en-IN" sz="1900" i="1" dirty="0">
                            <a:solidFill>
                              <a:srgbClr val="0B5ED7"/>
                            </a:solidFill>
                            <a:latin typeface="Cambria Math" panose="02040503050406030204" pitchFamily="18" charset="0"/>
                            <a:cs typeface="Times New Roman" panose="02020603050405020304" pitchFamily="18" charset="0"/>
                          </a:rPr>
                          <m:t>8</m:t>
                        </m:r>
                      </m:den>
                    </m:f>
                    <m:r>
                      <a:rPr lang="en-IN" sz="1900" i="1" dirty="0">
                        <a:solidFill>
                          <a:srgbClr val="0B5ED7"/>
                        </a:solidFill>
                        <a:latin typeface="Cambria Math" panose="02040503050406030204" pitchFamily="18" charset="0"/>
                        <a:cs typeface="Times New Roman" panose="02020603050405020304" pitchFamily="18" charset="0"/>
                      </a:rPr>
                      <m:t> </m:t>
                    </m:r>
                  </m:oMath>
                </a14:m>
                <a:r>
                  <a:rPr lang="en-US" sz="1900" dirty="0">
                    <a:solidFill>
                      <a:srgbClr val="0B5ED7"/>
                    </a:solidFill>
                    <a:latin typeface="Times New Roman" panose="02020603050405020304" pitchFamily="18" charset="0"/>
                    <a:cs typeface="Times New Roman" panose="02020603050405020304" pitchFamily="18" charset="0"/>
                  </a:rPr>
                  <a:t>. Hence on the average, we need </a:t>
                </a:r>
              </a:p>
              <a:p>
                <a:pPr marL="0" indent="0" algn="just">
                  <a:buNone/>
                </a:pPr>
                <a:endParaRPr lang="en-US" sz="1000" dirty="0">
                  <a:solidFill>
                    <a:srgbClr val="0B5ED7"/>
                  </a:solidFill>
                  <a:latin typeface="Times New Roman" panose="02020603050405020304" pitchFamily="18" charset="0"/>
                  <a:cs typeface="Times New Roman" panose="02020603050405020304" pitchFamily="18" charset="0"/>
                </a:endParaRPr>
              </a:p>
              <a:p>
                <a:pPr marL="0" indent="0" algn="ctr">
                  <a:buNone/>
                </a:pPr>
                <a:r>
                  <a:rPr lang="en-IN" sz="1800"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sz="2200" i="1" dirty="0">
                            <a:solidFill>
                              <a:srgbClr val="0B5ED7"/>
                            </a:solidFill>
                            <a:latin typeface="Cambria Math" panose="02040503050406030204" pitchFamily="18" charset="0"/>
                            <a:cs typeface="Times New Roman" panose="02020603050405020304" pitchFamily="18" charset="0"/>
                          </a:rPr>
                        </m:ctrlPr>
                      </m:fPr>
                      <m:num>
                        <m:r>
                          <a:rPr lang="en-IN" sz="2200" i="1" dirty="0">
                            <a:solidFill>
                              <a:srgbClr val="0B5ED7"/>
                            </a:solidFill>
                            <a:latin typeface="Cambria Math" panose="02040503050406030204" pitchFamily="18" charset="0"/>
                            <a:cs typeface="Times New Roman" panose="02020603050405020304" pitchFamily="18" charset="0"/>
                          </a:rPr>
                          <m:t>(1+2+3+4+5+6+7+7)</m:t>
                        </m:r>
                      </m:num>
                      <m:den>
                        <m:r>
                          <a:rPr lang="en-IN" sz="2200" i="1" dirty="0">
                            <a:solidFill>
                              <a:srgbClr val="0B5ED7"/>
                            </a:solidFill>
                            <a:latin typeface="Cambria Math" panose="02040503050406030204" pitchFamily="18" charset="0"/>
                            <a:cs typeface="Times New Roman" panose="02020603050405020304" pitchFamily="18" charset="0"/>
                          </a:rPr>
                          <m:t>8</m:t>
                        </m:r>
                      </m:den>
                    </m:f>
                    <m:r>
                      <a:rPr lang="en-IN" sz="2200" i="1" dirty="0">
                        <a:solidFill>
                          <a:srgbClr val="0B5ED7"/>
                        </a:solidFill>
                        <a:latin typeface="Cambria Math" panose="02040503050406030204" pitchFamily="18" charset="0"/>
                        <a:cs typeface="Times New Roman" panose="02020603050405020304" pitchFamily="18" charset="0"/>
                      </a:rPr>
                      <m:t>=4.375 </m:t>
                    </m:r>
                  </m:oMath>
                </a14:m>
                <a:r>
                  <a:rPr lang="en-IN" sz="1800" dirty="0">
                    <a:solidFill>
                      <a:srgbClr val="0B5ED7"/>
                    </a:solidFill>
                    <a:latin typeface="Times New Roman" panose="02020603050405020304" pitchFamily="18" charset="0"/>
                    <a:cs typeface="Times New Roman" panose="02020603050405020304" pitchFamily="18" charset="0"/>
                  </a:rPr>
                  <a:t>questions.</a:t>
                </a:r>
                <a:endParaRPr lang="en-US" sz="1800"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8" y="1317170"/>
                <a:ext cx="8425339" cy="5266509"/>
              </a:xfrm>
              <a:blipFill rotWithShape="1">
                <a:blip r:embed="rId2"/>
                <a:stretch>
                  <a:fillRect l="-651" t="-1620" r="-579" b="-57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32</a:t>
            </a:fld>
            <a:endParaRPr lang="en-IN" dirty="0">
              <a:solidFill>
                <a:srgbClr val="04617B">
                  <a:shade val="90000"/>
                </a:srgbClr>
              </a:solidFill>
            </a:endParaRPr>
          </a:p>
        </p:txBody>
      </p:sp>
      <p:sp>
        <p:nvSpPr>
          <p:cNvPr id="6" name="Title 1"/>
          <p:cNvSpPr>
            <a:spLocks noGrp="1"/>
          </p:cNvSpPr>
          <p:nvPr>
            <p:ph type="title"/>
          </p:nvPr>
        </p:nvSpPr>
        <p:spPr>
          <a:xfrm>
            <a:off x="468073" y="351671"/>
            <a:ext cx="8425339" cy="747631"/>
          </a:xfrm>
        </p:spPr>
        <p:txBody>
          <a:bodyPr>
            <a:normAutofit/>
          </a:bodyPr>
          <a:lstStyle/>
          <a:p>
            <a:r>
              <a:rPr lang="en-IN" sz="4000" dirty="0">
                <a:solidFill>
                  <a:srgbClr val="A50021"/>
                </a:solidFill>
                <a:latin typeface="Times New Roman" panose="02020603050405020304" pitchFamily="18" charset="0"/>
                <a:cs typeface="Times New Roman" panose="02020603050405020304" pitchFamily="18" charset="0"/>
              </a:rPr>
              <a:t>Approach 1: Brute-force search</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697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317173"/>
                <a:ext cx="8425339" cy="5007429"/>
              </a:xfrm>
            </p:spPr>
            <p:txBody>
              <a:bodyPr>
                <a:normAutofit fontScale="92500" lnSpcReduction="10000"/>
              </a:bodyPr>
              <a:lstStyle/>
              <a:p>
                <a:r>
                  <a:rPr lang="en-US" sz="1800" dirty="0">
                    <a:solidFill>
                      <a:srgbClr val="A50021"/>
                    </a:solidFill>
                    <a:latin typeface="Times New Roman" panose="02020603050405020304" pitchFamily="18" charset="0"/>
                    <a:cs typeface="Times New Roman" panose="02020603050405020304" pitchFamily="18" charset="0"/>
                  </a:rPr>
                  <a:t>Clever approach (binary search)</a:t>
                </a:r>
                <a:endParaRPr lang="en-IN" sz="1800" dirty="0">
                  <a:solidFill>
                    <a:srgbClr val="A50021"/>
                  </a:solidFill>
                  <a:latin typeface="Times New Roman" panose="02020603050405020304" pitchFamily="18" charset="0"/>
                  <a:cs typeface="Times New Roman" panose="02020603050405020304" pitchFamily="18" charset="0"/>
                </a:endParaRPr>
              </a:p>
              <a:p>
                <a:pPr lvl="1"/>
                <a:r>
                  <a:rPr lang="en-IN" sz="1600" dirty="0">
                    <a:solidFill>
                      <a:srgbClr val="0B5ED7"/>
                    </a:solidFill>
                    <a:latin typeface="Times New Roman" panose="02020603050405020304" pitchFamily="18" charset="0"/>
                    <a:cs typeface="Times New Roman" panose="02020603050405020304" pitchFamily="18" charset="0"/>
                  </a:rPr>
                  <a:t>In this approach, we divide the list into two halves, pose a question for a half </a:t>
                </a:r>
              </a:p>
              <a:p>
                <a:pPr lvl="1"/>
                <a:r>
                  <a:rPr lang="en-IN" sz="1600" dirty="0">
                    <a:solidFill>
                      <a:srgbClr val="0B5ED7"/>
                    </a:solidFill>
                    <a:latin typeface="Times New Roman" panose="02020603050405020304" pitchFamily="18" charset="0"/>
                    <a:cs typeface="Times New Roman" panose="02020603050405020304" pitchFamily="18" charset="0"/>
                  </a:rPr>
                  <a:t>Repeat the same recursively until we get </a:t>
                </a:r>
                <a:r>
                  <a:rPr lang="en-IN" sz="1600" i="1" dirty="0">
                    <a:solidFill>
                      <a:srgbClr val="0B5ED7"/>
                    </a:solidFill>
                    <a:latin typeface="Times New Roman" panose="02020603050405020304" pitchFamily="18" charset="0"/>
                    <a:cs typeface="Times New Roman" panose="02020603050405020304" pitchFamily="18" charset="0"/>
                  </a:rPr>
                  <a:t>yes </a:t>
                </a:r>
                <a:r>
                  <a:rPr lang="en-IN" sz="1600" dirty="0">
                    <a:solidFill>
                      <a:srgbClr val="0B5ED7"/>
                    </a:solidFill>
                    <a:latin typeface="Times New Roman" panose="02020603050405020304" pitchFamily="18" charset="0"/>
                    <a:cs typeface="Times New Roman" panose="02020603050405020304" pitchFamily="18" charset="0"/>
                  </a:rPr>
                  <a:t> answer for the unknown.</a:t>
                </a:r>
                <a:endParaRPr lang="en-IN" sz="1600" i="1" dirty="0">
                  <a:solidFill>
                    <a:srgbClr val="0B5ED7"/>
                  </a:solidFill>
                  <a:latin typeface="Times New Roman" panose="02020603050405020304" pitchFamily="18" charset="0"/>
                  <a:cs typeface="Times New Roman" panose="02020603050405020304" pitchFamily="18" charset="0"/>
                </a:endParaRPr>
              </a:p>
              <a:p>
                <a:pPr marL="0" indent="0">
                  <a:buNone/>
                </a:pPr>
                <a:endParaRPr lang="en-IN" sz="900" dirty="0">
                  <a:solidFill>
                    <a:srgbClr val="0B5ED7"/>
                  </a:solidFill>
                  <a:latin typeface="Times New Roman" panose="02020603050405020304" pitchFamily="18" charset="0"/>
                  <a:cs typeface="Times New Roman" panose="02020603050405020304" pitchFamily="18" charset="0"/>
                </a:endParaRPr>
              </a:p>
              <a:p>
                <a:pPr marL="0" indent="0">
                  <a:buNone/>
                </a:pPr>
                <a:r>
                  <a:rPr lang="en-IN" sz="1800" dirty="0">
                    <a:solidFill>
                      <a:srgbClr val="0B5ED7"/>
                    </a:solidFill>
                    <a:latin typeface="Times New Roman" panose="02020603050405020304" pitchFamily="18" charset="0"/>
                    <a:cs typeface="Times New Roman" panose="02020603050405020304" pitchFamily="18" charset="0"/>
                  </a:rPr>
                  <a:t>Q.1:    Is it Bangalore, Bhopal, Bhubaneswar or Delhi? 		No</a:t>
                </a:r>
              </a:p>
              <a:p>
                <a:pPr marL="0" indent="0">
                  <a:buNone/>
                </a:pPr>
                <a:r>
                  <a:rPr lang="en-IN" sz="1800" dirty="0">
                    <a:solidFill>
                      <a:srgbClr val="0B5ED7"/>
                    </a:solidFill>
                    <a:latin typeface="Times New Roman" panose="02020603050405020304" pitchFamily="18" charset="0"/>
                    <a:cs typeface="Times New Roman" panose="02020603050405020304" pitchFamily="18" charset="0"/>
                  </a:rPr>
                  <a:t>Q.2:    Is it Madras or Mumbai? 				No</a:t>
                </a:r>
              </a:p>
              <a:p>
                <a:pPr marL="0" indent="0">
                  <a:buNone/>
                </a:pPr>
                <a:r>
                  <a:rPr lang="en-IN" sz="1800" dirty="0">
                    <a:solidFill>
                      <a:srgbClr val="0B5ED7"/>
                    </a:solidFill>
                    <a:latin typeface="Times New Roman" panose="02020603050405020304" pitchFamily="18" charset="0"/>
                    <a:cs typeface="Times New Roman" panose="02020603050405020304" pitchFamily="18" charset="0"/>
                  </a:rPr>
                  <a:t>Q.3:    Is it Hyderabad? 					No</a:t>
                </a:r>
              </a:p>
              <a:p>
                <a:pPr marL="0" indent="0">
                  <a:buNone/>
                </a:pPr>
                <a:endParaRPr lang="en-IN" sz="900" dirty="0">
                  <a:solidFill>
                    <a:srgbClr val="0B5ED7"/>
                  </a:solidFill>
                  <a:latin typeface="Times New Roman" panose="02020603050405020304" pitchFamily="18" charset="0"/>
                  <a:cs typeface="Times New Roman" panose="02020603050405020304" pitchFamily="18" charset="0"/>
                </a:endParaRPr>
              </a:p>
              <a:p>
                <a:pPr marL="0" indent="0" algn="just">
                  <a:buNone/>
                </a:pPr>
                <a:r>
                  <a:rPr lang="en-IN" sz="1800" dirty="0">
                    <a:solidFill>
                      <a:srgbClr val="0B5ED7"/>
                    </a:solidFill>
                    <a:latin typeface="Times New Roman" panose="02020603050405020304" pitchFamily="18" charset="0"/>
                    <a:cs typeface="Times New Roman" panose="02020603050405020304" pitchFamily="18" charset="0"/>
                  </a:rPr>
                  <a:t>So after fixing 3 questions, we are able to crack the answer.</a:t>
                </a:r>
                <a:endParaRPr lang="en-US" sz="1800" dirty="0">
                  <a:solidFill>
                    <a:srgbClr val="0B5ED7"/>
                  </a:solidFill>
                  <a:latin typeface="Times New Roman" panose="02020603050405020304" pitchFamily="18" charset="0"/>
                  <a:cs typeface="Times New Roman" panose="02020603050405020304" pitchFamily="18" charset="0"/>
                </a:endParaRPr>
              </a:p>
              <a:p>
                <a:pPr marL="0" indent="0" algn="just">
                  <a:buNone/>
                </a:pPr>
                <a:endParaRPr lang="en-US" sz="1800" b="1" dirty="0">
                  <a:solidFill>
                    <a:srgbClr val="0B5ED7"/>
                  </a:solidFill>
                  <a:latin typeface="Times New Roman" panose="02020603050405020304" pitchFamily="18" charset="0"/>
                  <a:cs typeface="Times New Roman" panose="02020603050405020304" pitchFamily="18" charset="0"/>
                </a:endParaRPr>
              </a:p>
              <a:p>
                <a:pPr marL="0" indent="0" algn="just">
                  <a:buNone/>
                </a:pPr>
                <a:r>
                  <a:rPr lang="en-US" sz="1800" b="1" dirty="0">
                    <a:solidFill>
                      <a:srgbClr val="073C8B"/>
                    </a:solidFill>
                    <a:latin typeface="Times New Roman" panose="02020603050405020304" pitchFamily="18" charset="0"/>
                    <a:cs typeface="Times New Roman" panose="02020603050405020304" pitchFamily="18" charset="0"/>
                  </a:rPr>
                  <a:t>Note:</a:t>
                </a:r>
                <a:endParaRPr lang="en-IN" sz="1800" b="1" dirty="0">
                  <a:solidFill>
                    <a:srgbClr val="073C8B"/>
                  </a:solidFill>
                  <a:latin typeface="Times New Roman" panose="02020603050405020304" pitchFamily="18" charset="0"/>
                  <a:cs typeface="Times New Roman" panose="02020603050405020304" pitchFamily="18" charset="0"/>
                </a:endParaRPr>
              </a:p>
              <a:p>
                <a:pPr marL="0" indent="0" algn="just">
                  <a:buNone/>
                </a:pPr>
                <a:r>
                  <a:rPr lang="en-IN" sz="1800" dirty="0">
                    <a:solidFill>
                      <a:srgbClr val="073C8B"/>
                    </a:solidFill>
                    <a:latin typeface="Times New Roman" panose="02020603050405020304" pitchFamily="18" charset="0"/>
                    <a:cs typeface="Times New Roman" panose="02020603050405020304" pitchFamily="18" charset="0"/>
                  </a:rPr>
                  <a:t>Approach 2</a:t>
                </a:r>
                <a:r>
                  <a:rPr lang="en-IN" sz="1800" b="1" dirty="0">
                    <a:solidFill>
                      <a:srgbClr val="073C8B"/>
                    </a:solidFill>
                    <a:latin typeface="Times New Roman" panose="02020603050405020304" pitchFamily="18" charset="0"/>
                    <a:cs typeface="Times New Roman" panose="02020603050405020304" pitchFamily="18" charset="0"/>
                  </a:rPr>
                  <a:t> </a:t>
                </a:r>
                <a:r>
                  <a:rPr lang="en-IN" sz="1800" dirty="0">
                    <a:solidFill>
                      <a:srgbClr val="073C8B"/>
                    </a:solidFill>
                    <a:latin typeface="Times New Roman" panose="02020603050405020304" pitchFamily="18" charset="0"/>
                    <a:cs typeface="Times New Roman" panose="02020603050405020304" pitchFamily="18" charset="0"/>
                  </a:rPr>
                  <a:t>is considered to be the best strategy because it will invariably find the answer and will do so with a minimum number of questions on the average than any other strategy.</a:t>
                </a:r>
              </a:p>
              <a:p>
                <a:pPr marL="0" indent="0" algn="just">
                  <a:buNone/>
                </a:pPr>
                <a:r>
                  <a:rPr lang="en-IN" sz="1800" dirty="0">
                    <a:solidFill>
                      <a:srgbClr val="073C8B"/>
                    </a:solidFill>
                    <a:latin typeface="Times New Roman" panose="02020603050405020304" pitchFamily="18" charset="0"/>
                    <a:cs typeface="Times New Roman" panose="02020603050405020304" pitchFamily="18" charset="0"/>
                  </a:rPr>
                  <a:t>Approach 1  occasionally do better (when you are lucky enough!)</a:t>
                </a:r>
              </a:p>
              <a:p>
                <a:pPr marL="0" indent="0" algn="just">
                  <a:buNone/>
                </a:pPr>
                <a:endParaRPr lang="en-IN" sz="1800" dirty="0">
                  <a:solidFill>
                    <a:srgbClr val="073C8B"/>
                  </a:solidFill>
                  <a:latin typeface="Times New Roman" panose="02020603050405020304" pitchFamily="18" charset="0"/>
                  <a:cs typeface="Times New Roman" panose="02020603050405020304" pitchFamily="18" charset="0"/>
                </a:endParaRPr>
              </a:p>
              <a:p>
                <a:pPr algn="just"/>
                <a:r>
                  <a:rPr lang="en-IN" sz="1800" dirty="0">
                    <a:solidFill>
                      <a:srgbClr val="0B5ED7"/>
                    </a:solidFill>
                    <a:latin typeface="Times New Roman" panose="02020603050405020304" pitchFamily="18" charset="0"/>
                    <a:cs typeface="Times New Roman" panose="02020603050405020304" pitchFamily="18" charset="0"/>
                  </a:rPr>
                  <a:t>It is no coincidence that </a:t>
                </a:r>
                <a14:m>
                  <m:oMath xmlns:m="http://schemas.openxmlformats.org/officeDocument/2006/math">
                    <m:r>
                      <a:rPr lang="en-IN" sz="1800" i="1" dirty="0" smtClean="0">
                        <a:solidFill>
                          <a:srgbClr val="0B5ED7"/>
                        </a:solidFill>
                        <a:latin typeface="Cambria Math" panose="02040503050406030204" pitchFamily="18" charset="0"/>
                        <a:cs typeface="Times New Roman" panose="02020603050405020304" pitchFamily="18" charset="0"/>
                      </a:rPr>
                      <m:t>8=</m:t>
                    </m:r>
                    <m:sSup>
                      <m:sSupPr>
                        <m:ctrlPr>
                          <a:rPr lang="en-IN" sz="1800" i="1" dirty="0" smtClean="0">
                            <a:solidFill>
                              <a:srgbClr val="0B5ED7"/>
                            </a:solidFill>
                            <a:latin typeface="Cambria Math" panose="02040503050406030204" pitchFamily="18" charset="0"/>
                            <a:cs typeface="Times New Roman" panose="02020603050405020304" pitchFamily="18" charset="0"/>
                          </a:rPr>
                        </m:ctrlPr>
                      </m:sSupPr>
                      <m:e>
                        <m:r>
                          <a:rPr lang="en-IN" sz="1800" b="0" i="1" dirty="0" smtClean="0">
                            <a:solidFill>
                              <a:srgbClr val="0B5ED7"/>
                            </a:solidFill>
                            <a:latin typeface="Cambria Math" panose="02040503050406030204" pitchFamily="18" charset="0"/>
                            <a:cs typeface="Times New Roman" panose="02020603050405020304" pitchFamily="18" charset="0"/>
                          </a:rPr>
                          <m:t>2</m:t>
                        </m:r>
                      </m:e>
                      <m:sup>
                        <m:r>
                          <a:rPr lang="en-IN" sz="1800" b="0" i="1" dirty="0" smtClean="0">
                            <a:solidFill>
                              <a:srgbClr val="0B5ED7"/>
                            </a:solidFill>
                            <a:latin typeface="Cambria Math" panose="02040503050406030204" pitchFamily="18" charset="0"/>
                            <a:cs typeface="Times New Roman" panose="02020603050405020304" pitchFamily="18" charset="0"/>
                          </a:rPr>
                          <m:t>3</m:t>
                        </m:r>
                      </m:sup>
                    </m:sSup>
                  </m:oMath>
                </a14:m>
                <a:r>
                  <a:rPr lang="en-US" sz="1800" dirty="0">
                    <a:solidFill>
                      <a:srgbClr val="0B5ED7"/>
                    </a:solidFill>
                    <a:latin typeface="Times New Roman" panose="02020603050405020304" pitchFamily="18" charset="0"/>
                    <a:cs typeface="Times New Roman" panose="02020603050405020304" pitchFamily="18" charset="0"/>
                  </a:rPr>
                  <a:t>, and the minimum number of yes/no questions needed is 3.</a:t>
                </a:r>
              </a:p>
              <a:p>
                <a:pPr algn="just"/>
                <a:r>
                  <a:rPr lang="en-IN" sz="1800" dirty="0">
                    <a:solidFill>
                      <a:srgbClr val="0B5ED7"/>
                    </a:solidFill>
                    <a:latin typeface="Times New Roman" panose="02020603050405020304" pitchFamily="18" charset="0"/>
                    <a:cs typeface="Times New Roman" panose="02020603050405020304" pitchFamily="18" charset="0"/>
                  </a:rPr>
                  <a:t>If </a:t>
                </a:r>
                <a:r>
                  <a:rPr lang="en-IN" sz="1800" i="1" dirty="0">
                    <a:solidFill>
                      <a:srgbClr val="0B5ED7"/>
                    </a:solidFill>
                    <a:latin typeface="Times New Roman" panose="02020603050405020304" pitchFamily="18" charset="0"/>
                    <a:cs typeface="Times New Roman" panose="02020603050405020304" pitchFamily="18" charset="0"/>
                  </a:rPr>
                  <a:t>m</a:t>
                </a:r>
                <a:r>
                  <a:rPr lang="en-IN" sz="1800" dirty="0">
                    <a:solidFill>
                      <a:srgbClr val="0B5ED7"/>
                    </a:solidFill>
                    <a:latin typeface="Times New Roman" panose="02020603050405020304" pitchFamily="18" charset="0"/>
                    <a:cs typeface="Times New Roman" panose="02020603050405020304" pitchFamily="18" charset="0"/>
                  </a:rPr>
                  <a:t> = 16, then </a:t>
                </a:r>
                <a14:m>
                  <m:oMath xmlns:m="http://schemas.openxmlformats.org/officeDocument/2006/math">
                    <m:r>
                      <a:rPr lang="en-IN" sz="1800" i="1" dirty="0" smtClean="0">
                        <a:solidFill>
                          <a:srgbClr val="0B5ED7"/>
                        </a:solidFill>
                        <a:latin typeface="Cambria Math" panose="02040503050406030204" pitchFamily="18" charset="0"/>
                        <a:cs typeface="Times New Roman" panose="02020603050405020304" pitchFamily="18" charset="0"/>
                      </a:rPr>
                      <m:t>16=</m:t>
                    </m:r>
                    <m:sSup>
                      <m:sSupPr>
                        <m:ctrlPr>
                          <a:rPr lang="en-IN" sz="1800" i="1" dirty="0" smtClean="0">
                            <a:solidFill>
                              <a:srgbClr val="0B5ED7"/>
                            </a:solidFill>
                            <a:latin typeface="Cambria Math" panose="02040503050406030204" pitchFamily="18" charset="0"/>
                            <a:cs typeface="Times New Roman" panose="02020603050405020304" pitchFamily="18" charset="0"/>
                          </a:rPr>
                        </m:ctrlPr>
                      </m:sSupPr>
                      <m:e>
                        <m:r>
                          <a:rPr lang="en-IN" sz="1800" b="0" i="1" dirty="0" smtClean="0">
                            <a:solidFill>
                              <a:srgbClr val="0B5ED7"/>
                            </a:solidFill>
                            <a:latin typeface="Cambria Math" panose="02040503050406030204" pitchFamily="18" charset="0"/>
                            <a:cs typeface="Times New Roman" panose="02020603050405020304" pitchFamily="18" charset="0"/>
                          </a:rPr>
                          <m:t>2</m:t>
                        </m:r>
                      </m:e>
                      <m:sup>
                        <m:r>
                          <a:rPr lang="en-IN" sz="1800" b="0" i="1" dirty="0" smtClean="0">
                            <a:solidFill>
                              <a:srgbClr val="0B5ED7"/>
                            </a:solidFill>
                            <a:latin typeface="Cambria Math" panose="02040503050406030204" pitchFamily="18" charset="0"/>
                            <a:cs typeface="Times New Roman" panose="02020603050405020304" pitchFamily="18" charset="0"/>
                          </a:rPr>
                          <m:t>4</m:t>
                        </m:r>
                      </m:sup>
                    </m:sSup>
                  </m:oMath>
                </a14:m>
                <a:r>
                  <a:rPr lang="en-US" sz="1800" dirty="0">
                    <a:solidFill>
                      <a:srgbClr val="0B5ED7"/>
                    </a:solidFill>
                    <a:latin typeface="Times New Roman" panose="02020603050405020304" pitchFamily="18" charset="0"/>
                    <a:cs typeface="Times New Roman" panose="02020603050405020304" pitchFamily="18" charset="0"/>
                  </a:rPr>
                  <a:t>, and we can argue  that we need 4 questions to solve the problem. If </a:t>
                </a:r>
                <a:r>
                  <a:rPr lang="en-US" sz="1800" i="1" dirty="0">
                    <a:solidFill>
                      <a:srgbClr val="0B5ED7"/>
                    </a:solidFill>
                    <a:latin typeface="Times New Roman" panose="02020603050405020304" pitchFamily="18" charset="0"/>
                    <a:cs typeface="Times New Roman" panose="02020603050405020304" pitchFamily="18" charset="0"/>
                  </a:rPr>
                  <a:t>m</a:t>
                </a:r>
                <a:r>
                  <a:rPr lang="en-US" sz="1800" dirty="0">
                    <a:solidFill>
                      <a:srgbClr val="0B5ED7"/>
                    </a:solidFill>
                    <a:latin typeface="Times New Roman" panose="02020603050405020304" pitchFamily="18" charset="0"/>
                    <a:cs typeface="Times New Roman" panose="02020603050405020304" pitchFamily="18" charset="0"/>
                  </a:rPr>
                  <a:t> = 32, then 5 questions, </a:t>
                </a:r>
                <a:r>
                  <a:rPr lang="en-US" sz="1800" i="1" dirty="0">
                    <a:solidFill>
                      <a:srgbClr val="0B5ED7"/>
                    </a:solidFill>
                    <a:latin typeface="Times New Roman" panose="02020603050405020304" pitchFamily="18" charset="0"/>
                    <a:cs typeface="Times New Roman" panose="02020603050405020304" pitchFamily="18" charset="0"/>
                  </a:rPr>
                  <a:t>m</a:t>
                </a:r>
                <a:r>
                  <a:rPr lang="en-US" sz="1800" dirty="0">
                    <a:solidFill>
                      <a:srgbClr val="0B5ED7"/>
                    </a:solidFill>
                    <a:latin typeface="Times New Roman" panose="02020603050405020304" pitchFamily="18" charset="0"/>
                    <a:cs typeface="Times New Roman" panose="02020603050405020304" pitchFamily="18" charset="0"/>
                  </a:rPr>
                  <a:t> = 256, then 8 questions and so 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8" y="1317171"/>
                <a:ext cx="8425339" cy="5007429"/>
              </a:xfrm>
              <a:blipFill rotWithShape="0">
                <a:blip r:embed="rId2"/>
                <a:stretch>
                  <a:fillRect l="-507" t="-730" r="-434"/>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33</a:t>
            </a:fld>
            <a:endParaRPr lang="en-IN" dirty="0">
              <a:solidFill>
                <a:srgbClr val="04617B">
                  <a:shade val="90000"/>
                </a:srgbClr>
              </a:solidFill>
            </a:endParaRPr>
          </a:p>
        </p:txBody>
      </p:sp>
      <p:sp>
        <p:nvSpPr>
          <p:cNvPr id="6" name="Title 1"/>
          <p:cNvSpPr>
            <a:spLocks noGrp="1"/>
          </p:cNvSpPr>
          <p:nvPr>
            <p:ph type="title"/>
          </p:nvPr>
        </p:nvSpPr>
        <p:spPr>
          <a:xfrm>
            <a:off x="468073" y="351671"/>
            <a:ext cx="8425339" cy="747631"/>
          </a:xfrm>
        </p:spPr>
        <p:txBody>
          <a:bodyPr>
            <a:normAutofit/>
          </a:bodyPr>
          <a:lstStyle/>
          <a:p>
            <a:r>
              <a:rPr lang="en-IN" sz="4000" dirty="0">
                <a:solidFill>
                  <a:srgbClr val="A50021"/>
                </a:solidFill>
                <a:latin typeface="Times New Roman" panose="02020603050405020304" pitchFamily="18" charset="0"/>
                <a:cs typeface="Times New Roman" panose="02020603050405020304" pitchFamily="18" charset="0"/>
              </a:rPr>
              <a:t>Approach 2: Clever approach</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7220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34</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Rectangle 5"/>
              <p:cNvSpPr/>
              <p:nvPr/>
            </p:nvSpPr>
            <p:spPr>
              <a:xfrm>
                <a:off x="741496" y="1734030"/>
                <a:ext cx="7734300" cy="232743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sz="2000" dirty="0">
                  <a:solidFill>
                    <a:prstClr val="black"/>
                  </a:solidFill>
                  <a:latin typeface="Times New Roman" panose="02020603050405020304" pitchFamily="18" charset="0"/>
                  <a:cs typeface="Times New Roman" panose="02020603050405020304" pitchFamily="18" charset="0"/>
                </a:endParaRPr>
              </a:p>
              <a:p>
                <a:pPr algn="just"/>
                <a:endParaRPr lang="en-IN" sz="2000" dirty="0">
                  <a:solidFill>
                    <a:prstClr val="black"/>
                  </a:solidFill>
                  <a:latin typeface="Times New Roman" panose="02020603050405020304" pitchFamily="18" charset="0"/>
                  <a:cs typeface="Times New Roman" panose="02020603050405020304" pitchFamily="18" charset="0"/>
                </a:endParaRPr>
              </a:p>
              <a:p>
                <a:pPr algn="just"/>
                <a:r>
                  <a:rPr lang="en-IN" sz="2000" dirty="0">
                    <a:solidFill>
                      <a:prstClr val="black"/>
                    </a:solidFill>
                    <a:latin typeface="Times New Roman" panose="02020603050405020304" pitchFamily="18" charset="0"/>
                    <a:cs typeface="Times New Roman" panose="02020603050405020304" pitchFamily="18" charset="0"/>
                  </a:rPr>
                  <a:t>The minimum number of </a:t>
                </a:r>
                <a:r>
                  <a:rPr lang="en-IN" sz="2000" i="1" dirty="0">
                    <a:solidFill>
                      <a:prstClr val="black"/>
                    </a:solidFill>
                    <a:latin typeface="Times New Roman" panose="02020603050405020304" pitchFamily="18" charset="0"/>
                    <a:cs typeface="Times New Roman" panose="02020603050405020304" pitchFamily="18" charset="0"/>
                  </a:rPr>
                  <a:t>yes/no </a:t>
                </a:r>
                <a:r>
                  <a:rPr lang="en-IN" sz="2000" dirty="0">
                    <a:solidFill>
                      <a:prstClr val="black"/>
                    </a:solidFill>
                    <a:latin typeface="Times New Roman" panose="02020603050405020304" pitchFamily="18" charset="0"/>
                    <a:cs typeface="Times New Roman" panose="02020603050405020304" pitchFamily="18" charset="0"/>
                  </a:rPr>
                  <a:t>questions needed to identify an unknown object from </a:t>
                </a:r>
                <a14:m>
                  <m:oMath xmlns:m="http://schemas.openxmlformats.org/officeDocument/2006/math">
                    <m:r>
                      <a:rPr lang="en-IN" sz="2000" i="1" dirty="0" smtClean="0">
                        <a:solidFill>
                          <a:prstClr val="black"/>
                        </a:solidFill>
                        <a:latin typeface="Cambria Math" panose="02040503050406030204" pitchFamily="18" charset="0"/>
                      </a:rPr>
                      <m:t>𝑚</m:t>
                    </m:r>
                    <m:r>
                      <a:rPr lang="en-IN" sz="2000" i="1" dirty="0" smtClean="0">
                        <a:solidFill>
                          <a:prstClr val="black"/>
                        </a:solidFill>
                        <a:latin typeface="Cambria Math" panose="02040503050406030204" pitchFamily="18" charset="0"/>
                      </a:rPr>
                      <m:t>=</m:t>
                    </m:r>
                    <m:sSup>
                      <m:sSupPr>
                        <m:ctrlPr>
                          <a:rPr lang="en-IN" sz="2000" i="1" dirty="0" smtClean="0">
                            <a:solidFill>
                              <a:prstClr val="black"/>
                            </a:solidFill>
                            <a:latin typeface="Cambria Math" panose="02040503050406030204" pitchFamily="18" charset="0"/>
                          </a:rPr>
                        </m:ctrlPr>
                      </m:sSupPr>
                      <m:e>
                        <m:r>
                          <a:rPr lang="en-IN" sz="2000" b="0" i="1" dirty="0" smtClean="0">
                            <a:solidFill>
                              <a:prstClr val="black"/>
                            </a:solidFill>
                            <a:latin typeface="Cambria Math" panose="02040503050406030204" pitchFamily="18" charset="0"/>
                          </a:rPr>
                          <m:t>2</m:t>
                        </m:r>
                      </m:e>
                      <m:sup>
                        <m:r>
                          <a:rPr lang="en-IN" sz="2000" b="0" i="1" dirty="0" smtClean="0">
                            <a:solidFill>
                              <a:prstClr val="black"/>
                            </a:solidFill>
                            <a:latin typeface="Cambria Math" panose="02040503050406030204" pitchFamily="18" charset="0"/>
                          </a:rPr>
                          <m:t>𝑛</m:t>
                        </m:r>
                      </m:sup>
                    </m:sSup>
                  </m:oMath>
                </a14:m>
                <a:r>
                  <a:rPr lang="en-US" sz="2000" i="1" dirty="0">
                    <a:solidFill>
                      <a:prstClr val="black"/>
                    </a:solidFill>
                    <a:latin typeface="Times New Roman" panose="02020603050405020304" pitchFamily="18" charset="0"/>
                    <a:cs typeface="Times New Roman" panose="02020603050405020304" pitchFamily="18" charset="0"/>
                  </a:rPr>
                  <a:t> </a:t>
                </a:r>
                <a:r>
                  <a:rPr lang="en-US" sz="2000" dirty="0">
                    <a:solidFill>
                      <a:prstClr val="black"/>
                    </a:solidFill>
                    <a:latin typeface="Times New Roman" panose="02020603050405020304" pitchFamily="18" charset="0"/>
                    <a:cs typeface="Times New Roman" panose="02020603050405020304" pitchFamily="18" charset="0"/>
                  </a:rPr>
                  <a:t>equally likely possible object is </a:t>
                </a:r>
                <a:r>
                  <a:rPr lang="en-US" sz="2000" i="1" dirty="0">
                    <a:solidFill>
                      <a:prstClr val="black"/>
                    </a:solidFill>
                    <a:latin typeface="Times New Roman" panose="02020603050405020304" pitchFamily="18" charset="0"/>
                    <a:cs typeface="Times New Roman" panose="02020603050405020304" pitchFamily="18" charset="0"/>
                  </a:rPr>
                  <a:t>n.</a:t>
                </a:r>
              </a:p>
              <a:p>
                <a:pPr algn="just"/>
                <a:endParaRPr lang="en-US" sz="2000" i="1" dirty="0">
                  <a:solidFill>
                    <a:prstClr val="black"/>
                  </a:solidFill>
                  <a:latin typeface="Times New Roman" panose="02020603050405020304" pitchFamily="18" charset="0"/>
                  <a:cs typeface="Times New Roman" panose="02020603050405020304" pitchFamily="18" charset="0"/>
                </a:endParaRPr>
              </a:p>
              <a:p>
                <a:pPr algn="just"/>
                <a:r>
                  <a:rPr lang="en-IN" sz="2000" dirty="0">
                    <a:solidFill>
                      <a:prstClr val="black"/>
                    </a:solidFill>
                    <a:latin typeface="Times New Roman" panose="02020603050405020304" pitchFamily="18" charset="0"/>
                    <a:cs typeface="Times New Roman" panose="02020603050405020304" pitchFamily="18" charset="0"/>
                  </a:rPr>
                  <a:t>If </a:t>
                </a:r>
                <a:r>
                  <a:rPr lang="en-IN" sz="2000" i="1" dirty="0">
                    <a:solidFill>
                      <a:prstClr val="black"/>
                    </a:solidFill>
                    <a:latin typeface="Times New Roman" panose="02020603050405020304" pitchFamily="18" charset="0"/>
                    <a:cs typeface="Times New Roman" panose="02020603050405020304" pitchFamily="18" charset="0"/>
                  </a:rPr>
                  <a:t>m</a:t>
                </a:r>
                <a:r>
                  <a:rPr lang="en-IN" sz="2000" dirty="0">
                    <a:solidFill>
                      <a:prstClr val="black"/>
                    </a:solidFill>
                    <a:latin typeface="Times New Roman" panose="02020603050405020304" pitchFamily="18" charset="0"/>
                    <a:cs typeface="Times New Roman" panose="02020603050405020304" pitchFamily="18" charset="0"/>
                  </a:rPr>
                  <a:t> is not a power of 2, then the entropy of a set of </a:t>
                </a:r>
                <a:r>
                  <a:rPr lang="en-IN" sz="2000" i="1" dirty="0">
                    <a:solidFill>
                      <a:prstClr val="black"/>
                    </a:solidFill>
                    <a:latin typeface="Times New Roman" panose="02020603050405020304" pitchFamily="18" charset="0"/>
                    <a:cs typeface="Times New Roman" panose="02020603050405020304" pitchFamily="18" charset="0"/>
                  </a:rPr>
                  <a:t>m</a:t>
                </a:r>
                <a:r>
                  <a:rPr lang="en-IN" sz="2000" dirty="0">
                    <a:solidFill>
                      <a:prstClr val="black"/>
                    </a:solidFill>
                    <a:latin typeface="Times New Roman" panose="02020603050405020304" pitchFamily="18" charset="0"/>
                    <a:cs typeface="Times New Roman" panose="02020603050405020304" pitchFamily="18" charset="0"/>
                  </a:rPr>
                  <a:t> distinct objects that are equally likely is </a:t>
                </a:r>
                <a14:m>
                  <m:oMath xmlns:m="http://schemas.openxmlformats.org/officeDocument/2006/math">
                    <m:func>
                      <m:funcPr>
                        <m:ctrlPr>
                          <a:rPr lang="en-IN" sz="2000" i="1">
                            <a:solidFill>
                              <a:prstClr val="black"/>
                            </a:solidFill>
                            <a:latin typeface="Cambria Math" panose="02040503050406030204" pitchFamily="18" charset="0"/>
                            <a:cs typeface="Times New Roman" panose="02020603050405020304" pitchFamily="18" charset="0"/>
                          </a:rPr>
                        </m:ctrlPr>
                      </m:funcPr>
                      <m:fName>
                        <m:sSub>
                          <m:sSubPr>
                            <m:ctrlPr>
                              <a:rPr lang="en-IN" sz="2000" i="1">
                                <a:solidFill>
                                  <a:prstClr val="black"/>
                                </a:solidFill>
                                <a:latin typeface="Cambria Math" panose="02040503050406030204" pitchFamily="18" charset="0"/>
                                <a:cs typeface="Times New Roman" panose="02020603050405020304" pitchFamily="18" charset="0"/>
                              </a:rPr>
                            </m:ctrlPr>
                          </m:sSubPr>
                          <m:e>
                            <m:r>
                              <m:rPr>
                                <m:sty m:val="p"/>
                              </m:rPr>
                              <a:rPr lang="en-IN" sz="2000">
                                <a:solidFill>
                                  <a:prstClr val="black"/>
                                </a:solidFill>
                                <a:latin typeface="Cambria Math" panose="02040503050406030204" pitchFamily="18" charset="0"/>
                                <a:cs typeface="Times New Roman" panose="02020603050405020304" pitchFamily="18" charset="0"/>
                              </a:rPr>
                              <m:t>log</m:t>
                            </m:r>
                          </m:e>
                          <m:sub>
                            <m:r>
                              <a:rPr lang="en-IN" sz="2000" i="1">
                                <a:solidFill>
                                  <a:prstClr val="black"/>
                                </a:solidFill>
                                <a:latin typeface="Cambria Math" panose="02040503050406030204" pitchFamily="18" charset="0"/>
                                <a:cs typeface="Times New Roman" panose="02020603050405020304" pitchFamily="18" charset="0"/>
                              </a:rPr>
                              <m:t>2</m:t>
                            </m:r>
                          </m:sub>
                        </m:sSub>
                      </m:fName>
                      <m:e>
                        <m:r>
                          <a:rPr lang="en-IN" sz="2000" i="1">
                            <a:solidFill>
                              <a:prstClr val="black"/>
                            </a:solidFill>
                            <a:latin typeface="Cambria Math" panose="02040503050406030204" pitchFamily="18" charset="0"/>
                            <a:cs typeface="Times New Roman" panose="02020603050405020304" pitchFamily="18" charset="0"/>
                          </a:rPr>
                          <m:t>𝑚</m:t>
                        </m:r>
                      </m:e>
                    </m:func>
                  </m:oMath>
                </a14:m>
                <a:endParaRPr lang="en-US" sz="2000" i="1" dirty="0">
                  <a:solidFill>
                    <a:prstClr val="black"/>
                  </a:solidFill>
                  <a:latin typeface="Times New Roman" panose="02020603050405020304" pitchFamily="18" charset="0"/>
                  <a:cs typeface="Times New Roman" panose="02020603050405020304" pitchFamily="18" charset="0"/>
                </a:endParaRPr>
              </a:p>
              <a:p>
                <a:pPr algn="just"/>
                <a:endParaRPr lang="en-US" sz="2000" i="1"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741488" y="1734030"/>
                <a:ext cx="7734300" cy="2327430"/>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7" name="Rounded Rectangle 6"/>
          <p:cNvSpPr/>
          <p:nvPr/>
        </p:nvSpPr>
        <p:spPr>
          <a:xfrm>
            <a:off x="741496" y="1730220"/>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Lemma 9.1: </a:t>
            </a:r>
            <a:r>
              <a:rPr lang="en-US" sz="2000" b="1" dirty="0">
                <a:solidFill>
                  <a:prstClr val="black"/>
                </a:solidFill>
                <a:latin typeface="Times New Roman" pitchFamily="18" charset="0"/>
                <a:cs typeface="Times New Roman" pitchFamily="18" charset="0"/>
              </a:rPr>
              <a:t>Entropy calculation</a:t>
            </a:r>
            <a:endParaRPr lang="en-IN" sz="2000" b="1" dirty="0">
              <a:solidFill>
                <a:prstClr val="black"/>
              </a:solidFill>
              <a:latin typeface="Times New Roman" pitchFamily="18" charset="0"/>
              <a:cs typeface="Times New Roman" pitchFamily="18" charset="0"/>
            </a:endParaRPr>
          </a:p>
        </p:txBody>
      </p:sp>
      <p:sp>
        <p:nvSpPr>
          <p:cNvPr id="2" name="Rectangle 1"/>
          <p:cNvSpPr/>
          <p:nvPr/>
        </p:nvSpPr>
        <p:spPr>
          <a:xfrm>
            <a:off x="480061" y="508754"/>
            <a:ext cx="8488680" cy="769441"/>
          </a:xfrm>
          <a:prstGeom prst="rect">
            <a:avLst/>
          </a:prstGeom>
        </p:spPr>
        <p:txBody>
          <a:bodyPr wrap="square">
            <a:spAutoFit/>
          </a:bodyPr>
          <a:lstStyle/>
          <a:p>
            <a:r>
              <a:rPr lang="en-IN" sz="4400" dirty="0">
                <a:solidFill>
                  <a:srgbClr val="A50021"/>
                </a:solidFill>
                <a:latin typeface="Times New Roman" panose="02020603050405020304" pitchFamily="18" charset="0"/>
                <a:cs typeface="Times New Roman" panose="02020603050405020304" pitchFamily="18" charset="0"/>
              </a:rPr>
              <a:t>Entropy Calculation</a:t>
            </a:r>
            <a:endParaRPr lang="en-IN" sz="4400" dirty="0"/>
          </a:p>
        </p:txBody>
      </p:sp>
    </p:spTree>
    <p:extLst>
      <p:ext uri="{BB962C8B-B14F-4D97-AF65-F5344CB8AC3E}">
        <p14:creationId xmlns:p14="http://schemas.microsoft.com/office/powerpoint/2010/main" val="1297016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90"/>
            <a:ext cx="8425339" cy="471569"/>
          </a:xfrm>
        </p:spPr>
        <p:txBody>
          <a:bodyPr>
            <a:noAutofit/>
          </a:bodyPr>
          <a:lstStyle/>
          <a:p>
            <a:r>
              <a:rPr lang="en-IN" sz="4400" dirty="0">
                <a:solidFill>
                  <a:srgbClr val="A50021"/>
                </a:solidFill>
                <a:latin typeface="Times New Roman" panose="02020603050405020304" pitchFamily="18" charset="0"/>
                <a:cs typeface="Times New Roman" panose="02020603050405020304" pitchFamily="18" charset="0"/>
              </a:rPr>
              <a:t>Entropy in Messages</a:t>
            </a:r>
            <a:endParaRPr lang="en-US" sz="4400"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8096" y="1455420"/>
            <a:ext cx="8425339" cy="4869180"/>
          </a:xfrm>
        </p:spPr>
        <p:txBody>
          <a:bodyPr>
            <a:normAutofit/>
          </a:bodyPr>
          <a:lstStyle/>
          <a:p>
            <a:pPr algn="just"/>
            <a:r>
              <a:rPr lang="en-IN" sz="1800" dirty="0">
                <a:latin typeface="Times New Roman" panose="02020603050405020304" pitchFamily="18" charset="0"/>
                <a:cs typeface="Times New Roman" panose="02020603050405020304" pitchFamily="18" charset="0"/>
              </a:rPr>
              <a:t>We know that the most conventional way to  code information is using binary bits, that is, using 0s and 1s.</a:t>
            </a:r>
          </a:p>
          <a:p>
            <a:pPr lvl="8" algn="just"/>
            <a:endParaRPr lang="en-IN" sz="600" dirty="0">
              <a:latin typeface="Times New Roman" panose="02020603050405020304" pitchFamily="18" charset="0"/>
              <a:cs typeface="Times New Roman" panose="02020603050405020304" pitchFamily="18" charset="0"/>
            </a:endParaRPr>
          </a:p>
          <a:p>
            <a:pPr algn="just"/>
            <a:r>
              <a:rPr lang="en-IN" sz="1800" dirty="0">
                <a:latin typeface="Times New Roman" panose="02020603050405020304" pitchFamily="18" charset="0"/>
                <a:cs typeface="Times New Roman" panose="02020603050405020304" pitchFamily="18" charset="0"/>
              </a:rPr>
              <a:t>The answer to a question that can only be answered </a:t>
            </a:r>
            <a:r>
              <a:rPr lang="en-IN" sz="1800" i="1" dirty="0">
                <a:latin typeface="Times New Roman" panose="02020603050405020304" pitchFamily="18" charset="0"/>
                <a:cs typeface="Times New Roman" panose="02020603050405020304" pitchFamily="18" charset="0"/>
              </a:rPr>
              <a:t>yes/no</a:t>
            </a:r>
            <a:r>
              <a:rPr lang="en-IN" sz="1800" dirty="0">
                <a:latin typeface="Times New Roman" panose="02020603050405020304" pitchFamily="18" charset="0"/>
                <a:cs typeface="Times New Roman" panose="02020603050405020304" pitchFamily="18" charset="0"/>
              </a:rPr>
              <a:t> (with equal probability) can be considered as containing one </a:t>
            </a:r>
            <a:r>
              <a:rPr lang="en-IN" sz="1800" b="1" dirty="0">
                <a:solidFill>
                  <a:srgbClr val="0B5ED7"/>
                </a:solidFill>
                <a:latin typeface="Times New Roman" panose="02020603050405020304" pitchFamily="18" charset="0"/>
                <a:cs typeface="Times New Roman" panose="02020603050405020304" pitchFamily="18" charset="0"/>
              </a:rPr>
              <a:t>unit of information</a:t>
            </a:r>
            <a:r>
              <a:rPr lang="en-IN" sz="1800" dirty="0">
                <a:latin typeface="Times New Roman" panose="02020603050405020304" pitchFamily="18" charset="0"/>
                <a:cs typeface="Times New Roman" panose="02020603050405020304" pitchFamily="18" charset="0"/>
              </a:rPr>
              <a:t>, that is, one bit. </a:t>
            </a:r>
          </a:p>
          <a:p>
            <a:pPr lvl="8" algn="just"/>
            <a:endParaRPr lang="en-IN" sz="600" dirty="0">
              <a:latin typeface="Times New Roman" panose="02020603050405020304" pitchFamily="18" charset="0"/>
              <a:cs typeface="Times New Roman" panose="02020603050405020304" pitchFamily="18" charset="0"/>
            </a:endParaRPr>
          </a:p>
          <a:p>
            <a:pPr algn="just"/>
            <a:r>
              <a:rPr lang="en-IN" sz="1800" dirty="0">
                <a:latin typeface="Times New Roman" panose="02020603050405020304" pitchFamily="18" charset="0"/>
                <a:cs typeface="Times New Roman" panose="02020603050405020304" pitchFamily="18" charset="0"/>
              </a:rPr>
              <a:t>In other words, the unit of information can also be looked at as the amount of information that can be </a:t>
            </a:r>
            <a:r>
              <a:rPr lang="en-IN" sz="1800" b="1" dirty="0">
                <a:latin typeface="Times New Roman" panose="02020603050405020304" pitchFamily="18" charset="0"/>
                <a:cs typeface="Times New Roman" panose="02020603050405020304" pitchFamily="18" charset="0"/>
              </a:rPr>
              <a:t>coded </a:t>
            </a:r>
            <a:r>
              <a:rPr lang="en-IN" sz="1800" dirty="0">
                <a:latin typeface="Times New Roman" panose="02020603050405020304" pitchFamily="18" charset="0"/>
                <a:cs typeface="Times New Roman" panose="02020603050405020304" pitchFamily="18" charset="0"/>
              </a:rPr>
              <a:t>using only 0s and 1s.</a:t>
            </a:r>
          </a:p>
          <a:p>
            <a:pPr lvl="8" algn="just"/>
            <a:endParaRPr lang="en-IN" sz="600" dirty="0">
              <a:latin typeface="Times New Roman" panose="02020603050405020304" pitchFamily="18" charset="0"/>
              <a:cs typeface="Times New Roman" panose="02020603050405020304" pitchFamily="18" charset="0"/>
            </a:endParaRPr>
          </a:p>
          <a:p>
            <a:pPr lvl="1" algn="just"/>
            <a:endParaRPr lang="en-IN" sz="1600" dirty="0">
              <a:latin typeface="Times New Roman" panose="02020603050405020304" pitchFamily="18" charset="0"/>
              <a:cs typeface="Times New Roman" panose="02020603050405020304" pitchFamily="18" charset="0"/>
            </a:endParaRPr>
          </a:p>
          <a:p>
            <a:pPr marL="0" indent="0" algn="just">
              <a:buNone/>
            </a:pPr>
            <a:endParaRPr lang="en-US" sz="1800" b="1"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35</a:t>
            </a:fld>
            <a:endParaRPr lang="en-IN" dirty="0">
              <a:solidFill>
                <a:srgbClr val="04617B">
                  <a:shade val="90000"/>
                </a:srgbClr>
              </a:solidFill>
            </a:endParaRPr>
          </a:p>
        </p:txBody>
      </p:sp>
    </p:spTree>
    <p:extLst>
      <p:ext uri="{BB962C8B-B14F-4D97-AF65-F5344CB8AC3E}">
        <p14:creationId xmlns:p14="http://schemas.microsoft.com/office/powerpoint/2010/main" val="3731568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90"/>
            <a:ext cx="8425339" cy="471569"/>
          </a:xfrm>
        </p:spPr>
        <p:txBody>
          <a:bodyPr>
            <a:noAutofit/>
          </a:bodyPr>
          <a:lstStyle/>
          <a:p>
            <a:r>
              <a:rPr lang="en-IN" sz="4400" dirty="0">
                <a:solidFill>
                  <a:srgbClr val="A50021"/>
                </a:solidFill>
                <a:latin typeface="Times New Roman" panose="02020603050405020304" pitchFamily="18" charset="0"/>
                <a:cs typeface="Times New Roman" panose="02020603050405020304" pitchFamily="18" charset="0"/>
              </a:rPr>
              <a:t>Entropy in Messages</a:t>
            </a:r>
            <a:endParaRPr lang="en-US" sz="44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2856" y="1310640"/>
                <a:ext cx="8425339" cy="4869180"/>
              </a:xfrm>
            </p:spPr>
            <p:txBody>
              <a:bodyPr>
                <a:normAutofit fontScale="85000" lnSpcReduction="20000"/>
              </a:bodyPr>
              <a:lstStyle/>
              <a:p>
                <a:pPr marL="0" indent="0" algn="just">
                  <a:buNone/>
                </a:pPr>
                <a:r>
                  <a:rPr lang="en-IN" sz="1800" b="1" dirty="0">
                    <a:solidFill>
                      <a:srgbClr val="0B5ED7"/>
                    </a:solidFill>
                    <a:latin typeface="Times New Roman" panose="02020603050405020304" pitchFamily="18" charset="0"/>
                    <a:cs typeface="Times New Roman" panose="02020603050405020304" pitchFamily="18" charset="0"/>
                  </a:rPr>
                  <a:t>Example 9.7: Information coding</a:t>
                </a:r>
              </a:p>
              <a:p>
                <a:pPr lvl="8" algn="just"/>
                <a:endParaRPr lang="en-IN" sz="600" dirty="0">
                  <a:latin typeface="Times New Roman" panose="02020603050405020304" pitchFamily="18" charset="0"/>
                  <a:cs typeface="Times New Roman" panose="02020603050405020304" pitchFamily="18" charset="0"/>
                </a:endParaRPr>
              </a:p>
              <a:p>
                <a:pPr lvl="1" algn="just"/>
                <a:r>
                  <a:rPr lang="en-IN" sz="1600" dirty="0">
                    <a:solidFill>
                      <a:srgbClr val="0B5ED7"/>
                    </a:solidFill>
                    <a:latin typeface="Times New Roman" panose="02020603050405020304" pitchFamily="18" charset="0"/>
                    <a:cs typeface="Times New Roman" panose="02020603050405020304" pitchFamily="18" charset="0"/>
                  </a:rPr>
                  <a:t>If  we have </a:t>
                </a:r>
                <a:r>
                  <a:rPr lang="en-IN" sz="1600" b="1" dirty="0">
                    <a:solidFill>
                      <a:srgbClr val="0B5ED7"/>
                    </a:solidFill>
                    <a:latin typeface="Times New Roman" panose="02020603050405020304" pitchFamily="18" charset="0"/>
                    <a:cs typeface="Times New Roman" panose="02020603050405020304" pitchFamily="18" charset="0"/>
                  </a:rPr>
                  <a:t>two</a:t>
                </a:r>
                <a:r>
                  <a:rPr lang="en-IN" sz="1600" dirty="0">
                    <a:solidFill>
                      <a:srgbClr val="0B5ED7"/>
                    </a:solidFill>
                    <a:latin typeface="Times New Roman" panose="02020603050405020304" pitchFamily="18" charset="0"/>
                    <a:cs typeface="Times New Roman" panose="02020603050405020304" pitchFamily="18" charset="0"/>
                  </a:rPr>
                  <a:t> possible objects say </a:t>
                </a:r>
                <a:r>
                  <a:rPr lang="en-IN" sz="1600" b="1" dirty="0">
                    <a:solidFill>
                      <a:srgbClr val="0B5ED7"/>
                    </a:solidFill>
                    <a:latin typeface="Times New Roman" panose="02020603050405020304" pitchFamily="18" charset="0"/>
                    <a:cs typeface="Times New Roman" panose="02020603050405020304" pitchFamily="18" charset="0"/>
                  </a:rPr>
                  <a:t>male</a:t>
                </a:r>
                <a:r>
                  <a:rPr lang="en-IN" sz="1600" dirty="0">
                    <a:solidFill>
                      <a:srgbClr val="0B5ED7"/>
                    </a:solidFill>
                    <a:latin typeface="Times New Roman" panose="02020603050405020304" pitchFamily="18" charset="0"/>
                    <a:cs typeface="Times New Roman" panose="02020603050405020304" pitchFamily="18" charset="0"/>
                  </a:rPr>
                  <a:t> and </a:t>
                </a:r>
                <a:r>
                  <a:rPr lang="en-IN" sz="1600" b="1" dirty="0">
                    <a:solidFill>
                      <a:srgbClr val="0B5ED7"/>
                    </a:solidFill>
                    <a:latin typeface="Times New Roman" panose="02020603050405020304" pitchFamily="18" charset="0"/>
                    <a:cs typeface="Times New Roman" panose="02020603050405020304" pitchFamily="18" charset="0"/>
                  </a:rPr>
                  <a:t>female,</a:t>
                </a:r>
                <a:r>
                  <a:rPr lang="en-IN" sz="1600" dirty="0">
                    <a:solidFill>
                      <a:srgbClr val="0B5ED7"/>
                    </a:solidFill>
                    <a:latin typeface="Times New Roman" panose="02020603050405020304" pitchFamily="18" charset="0"/>
                    <a:cs typeface="Times New Roman" panose="02020603050405020304" pitchFamily="18" charset="0"/>
                  </a:rPr>
                  <a:t> then we use the coding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 = female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 = male</a:t>
                </a:r>
              </a:p>
              <a:p>
                <a:pPr marL="393192" lvl="1" indent="0" algn="just">
                  <a:buNone/>
                </a:pPr>
                <a:endParaRPr lang="en-IN" sz="800" dirty="0">
                  <a:solidFill>
                    <a:srgbClr val="0B5ED7"/>
                  </a:solidFill>
                  <a:latin typeface="Times New Roman" panose="02020603050405020304" pitchFamily="18" charset="0"/>
                  <a:cs typeface="Times New Roman" panose="02020603050405020304" pitchFamily="18" charset="0"/>
                </a:endParaRPr>
              </a:p>
              <a:p>
                <a:pPr lvl="1" algn="just"/>
                <a:r>
                  <a:rPr lang="en-IN" sz="1600" dirty="0">
                    <a:solidFill>
                      <a:srgbClr val="0B5ED7"/>
                    </a:solidFill>
                    <a:latin typeface="Times New Roman" panose="02020603050405020304" pitchFamily="18" charset="0"/>
                    <a:cs typeface="Times New Roman" panose="02020603050405020304" pitchFamily="18" charset="0"/>
                  </a:rPr>
                  <a:t>We can encode </a:t>
                </a:r>
                <a:r>
                  <a:rPr lang="en-IN" sz="1600" b="1" dirty="0">
                    <a:solidFill>
                      <a:srgbClr val="0B5ED7"/>
                    </a:solidFill>
                    <a:latin typeface="Times New Roman" panose="02020603050405020304" pitchFamily="18" charset="0"/>
                    <a:cs typeface="Times New Roman" panose="02020603050405020304" pitchFamily="18" charset="0"/>
                  </a:rPr>
                  <a:t>four</a:t>
                </a:r>
                <a:r>
                  <a:rPr lang="en-IN" sz="1600" dirty="0">
                    <a:solidFill>
                      <a:srgbClr val="0B5ED7"/>
                    </a:solidFill>
                    <a:latin typeface="Times New Roman" panose="02020603050405020304" pitchFamily="18" charset="0"/>
                    <a:cs typeface="Times New Roman" panose="02020603050405020304" pitchFamily="18" charset="0"/>
                  </a:rPr>
                  <a:t> possible objects say </a:t>
                </a:r>
                <a:r>
                  <a:rPr lang="en-IN" sz="1600" b="1" dirty="0">
                    <a:solidFill>
                      <a:srgbClr val="0B5ED7"/>
                    </a:solidFill>
                    <a:latin typeface="Times New Roman" panose="02020603050405020304" pitchFamily="18" charset="0"/>
                    <a:cs typeface="Times New Roman" panose="02020603050405020304" pitchFamily="18" charset="0"/>
                  </a:rPr>
                  <a:t>East</a:t>
                </a:r>
                <a:r>
                  <a:rPr lang="en-IN" sz="1600" dirty="0">
                    <a:solidFill>
                      <a:srgbClr val="0B5ED7"/>
                    </a:solidFill>
                    <a:latin typeface="Times New Roman" panose="02020603050405020304" pitchFamily="18" charset="0"/>
                    <a:cs typeface="Times New Roman" panose="02020603050405020304" pitchFamily="18" charset="0"/>
                  </a:rPr>
                  <a:t>, </a:t>
                </a:r>
                <a:r>
                  <a:rPr lang="en-IN" sz="1600" b="1" dirty="0">
                    <a:solidFill>
                      <a:srgbClr val="0B5ED7"/>
                    </a:solidFill>
                    <a:latin typeface="Times New Roman" panose="02020603050405020304" pitchFamily="18" charset="0"/>
                    <a:cs typeface="Times New Roman" panose="02020603050405020304" pitchFamily="18" charset="0"/>
                  </a:rPr>
                  <a:t>West</a:t>
                </a:r>
                <a:r>
                  <a:rPr lang="en-IN" sz="1600" dirty="0">
                    <a:solidFill>
                      <a:srgbClr val="0B5ED7"/>
                    </a:solidFill>
                    <a:latin typeface="Times New Roman" panose="02020603050405020304" pitchFamily="18" charset="0"/>
                    <a:cs typeface="Times New Roman" panose="02020603050405020304" pitchFamily="18" charset="0"/>
                  </a:rPr>
                  <a:t>, </a:t>
                </a:r>
                <a:r>
                  <a:rPr lang="en-IN" sz="1600" b="1" dirty="0">
                    <a:solidFill>
                      <a:srgbClr val="0B5ED7"/>
                    </a:solidFill>
                    <a:latin typeface="Times New Roman" panose="02020603050405020304" pitchFamily="18" charset="0"/>
                    <a:cs typeface="Times New Roman" panose="02020603050405020304" pitchFamily="18" charset="0"/>
                  </a:rPr>
                  <a:t>North</a:t>
                </a:r>
                <a:r>
                  <a:rPr lang="en-IN" sz="1600" dirty="0">
                    <a:solidFill>
                      <a:srgbClr val="0B5ED7"/>
                    </a:solidFill>
                    <a:latin typeface="Times New Roman" panose="02020603050405020304" pitchFamily="18" charset="0"/>
                    <a:cs typeface="Times New Roman" panose="02020603050405020304" pitchFamily="18" charset="0"/>
                  </a:rPr>
                  <a:t>, </a:t>
                </a:r>
                <a:r>
                  <a:rPr lang="en-IN" sz="1600" b="1" dirty="0">
                    <a:solidFill>
                      <a:srgbClr val="0B5ED7"/>
                    </a:solidFill>
                    <a:latin typeface="Times New Roman" panose="02020603050405020304" pitchFamily="18" charset="0"/>
                    <a:cs typeface="Times New Roman" panose="02020603050405020304" pitchFamily="18" charset="0"/>
                  </a:rPr>
                  <a:t>South</a:t>
                </a:r>
                <a:r>
                  <a:rPr lang="en-IN" sz="1600" dirty="0">
                    <a:solidFill>
                      <a:srgbClr val="0B5ED7"/>
                    </a:solidFill>
                    <a:latin typeface="Times New Roman" panose="02020603050405020304" pitchFamily="18" charset="0"/>
                    <a:cs typeface="Times New Roman" panose="02020603050405020304" pitchFamily="18" charset="0"/>
                  </a:rPr>
                  <a:t> using two bits, for example</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00 : North</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01 : East</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10 : West</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11 : South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a:t>
                </a:r>
              </a:p>
              <a:p>
                <a:pPr lvl="1" algn="just"/>
                <a:r>
                  <a:rPr lang="en-IN" sz="1600" dirty="0">
                    <a:solidFill>
                      <a:srgbClr val="0B5ED7"/>
                    </a:solidFill>
                    <a:latin typeface="Times New Roman" panose="02020603050405020304" pitchFamily="18" charset="0"/>
                    <a:cs typeface="Times New Roman" panose="02020603050405020304" pitchFamily="18" charset="0"/>
                  </a:rPr>
                  <a:t>We can encode </a:t>
                </a:r>
                <a:r>
                  <a:rPr lang="en-IN" sz="1600" b="1" dirty="0">
                    <a:solidFill>
                      <a:srgbClr val="0B5ED7"/>
                    </a:solidFill>
                    <a:latin typeface="Times New Roman" panose="02020603050405020304" pitchFamily="18" charset="0"/>
                    <a:cs typeface="Times New Roman" panose="02020603050405020304" pitchFamily="18" charset="0"/>
                  </a:rPr>
                  <a:t>eight</a:t>
                </a:r>
                <a:r>
                  <a:rPr lang="en-IN" sz="1600" dirty="0">
                    <a:solidFill>
                      <a:srgbClr val="0B5ED7"/>
                    </a:solidFill>
                    <a:latin typeface="Times New Roman" panose="02020603050405020304" pitchFamily="18" charset="0"/>
                    <a:cs typeface="Times New Roman" panose="02020603050405020304" pitchFamily="18" charset="0"/>
                  </a:rPr>
                  <a:t> values say eight different colours, we need to use </a:t>
                </a:r>
                <a:r>
                  <a:rPr lang="en-IN" sz="1600" b="1" dirty="0">
                    <a:solidFill>
                      <a:srgbClr val="0B5ED7"/>
                    </a:solidFill>
                    <a:latin typeface="Times New Roman" panose="02020603050405020304" pitchFamily="18" charset="0"/>
                    <a:cs typeface="Times New Roman" panose="02020603050405020304" pitchFamily="18" charset="0"/>
                  </a:rPr>
                  <a:t>three</a:t>
                </a:r>
                <a:r>
                  <a:rPr lang="en-IN" sz="1600" dirty="0">
                    <a:solidFill>
                      <a:srgbClr val="0B5ED7"/>
                    </a:solidFill>
                    <a:latin typeface="Times New Roman" panose="02020603050405020304" pitchFamily="18" charset="0"/>
                    <a:cs typeface="Times New Roman" panose="02020603050405020304" pitchFamily="18" charset="0"/>
                  </a:rPr>
                  <a:t> bits, such as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000 : Violet</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001 : Indigo</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010 : Blue</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011 : Green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100 : Yellow</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101 : Orange</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110 : Red</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111 : White	</a:t>
                </a:r>
              </a:p>
              <a:p>
                <a:pPr marL="53975" lvl="1" indent="0" algn="just">
                  <a:buNone/>
                </a:pPr>
                <a:endParaRPr lang="en-IN" sz="1600" dirty="0">
                  <a:latin typeface="Times New Roman" panose="02020603050405020304" pitchFamily="18" charset="0"/>
                  <a:cs typeface="Times New Roman" panose="02020603050405020304" pitchFamily="18" charset="0"/>
                </a:endParaRPr>
              </a:p>
              <a:p>
                <a:pPr marL="53975" lvl="1" indent="0" algn="just">
                  <a:buNone/>
                </a:pPr>
                <a:r>
                  <a:rPr lang="en-IN" sz="1600" dirty="0">
                    <a:solidFill>
                      <a:srgbClr val="A50021"/>
                    </a:solidFill>
                    <a:latin typeface="Times New Roman" panose="02020603050405020304" pitchFamily="18" charset="0"/>
                    <a:cs typeface="Times New Roman" panose="02020603050405020304" pitchFamily="18" charset="0"/>
                  </a:rPr>
                  <a:t>Thus, in general, to code </a:t>
                </a:r>
                <a:r>
                  <a:rPr lang="en-IN" sz="1600" i="1" dirty="0">
                    <a:solidFill>
                      <a:srgbClr val="A50021"/>
                    </a:solidFill>
                    <a:latin typeface="Times New Roman" panose="02020603050405020304" pitchFamily="18" charset="0"/>
                    <a:cs typeface="Times New Roman" panose="02020603050405020304" pitchFamily="18" charset="0"/>
                  </a:rPr>
                  <a:t>m</a:t>
                </a:r>
                <a:r>
                  <a:rPr lang="en-IN" sz="1600" dirty="0">
                    <a:solidFill>
                      <a:srgbClr val="A50021"/>
                    </a:solidFill>
                    <a:latin typeface="Times New Roman" panose="02020603050405020304" pitchFamily="18" charset="0"/>
                    <a:cs typeface="Times New Roman" panose="02020603050405020304" pitchFamily="18" charset="0"/>
                  </a:rPr>
                  <a:t> values, each in a distinct manner, we need </a:t>
                </a:r>
                <a:r>
                  <a:rPr lang="en-IN" sz="1600" i="1" dirty="0">
                    <a:solidFill>
                      <a:srgbClr val="A50021"/>
                    </a:solidFill>
                    <a:latin typeface="Times New Roman" panose="02020603050405020304" pitchFamily="18" charset="0"/>
                    <a:cs typeface="Times New Roman" panose="02020603050405020304" pitchFamily="18" charset="0"/>
                  </a:rPr>
                  <a:t>n</a:t>
                </a:r>
                <a:r>
                  <a:rPr lang="en-IN" sz="1600" dirty="0">
                    <a:solidFill>
                      <a:srgbClr val="A50021"/>
                    </a:solidFill>
                    <a:latin typeface="Times New Roman" panose="02020603050405020304" pitchFamily="18" charset="0"/>
                    <a:cs typeface="Times New Roman" panose="02020603050405020304" pitchFamily="18" charset="0"/>
                  </a:rPr>
                  <a:t> bits such that</a:t>
                </a:r>
                <a14:m>
                  <m:oMath xmlns:m="http://schemas.openxmlformats.org/officeDocument/2006/math">
                    <m:r>
                      <a:rPr lang="en-IN" sz="1600" i="1" dirty="0">
                        <a:solidFill>
                          <a:srgbClr val="A50021"/>
                        </a:solidFill>
                        <a:latin typeface="Cambria Math" panose="02040503050406030204" pitchFamily="18" charset="0"/>
                        <a:cs typeface="Times New Roman" panose="02020603050405020304" pitchFamily="18" charset="0"/>
                      </a:rPr>
                      <m:t> </m:t>
                    </m:r>
                    <m:r>
                      <a:rPr lang="en-IN" sz="1600" i="1" dirty="0">
                        <a:solidFill>
                          <a:srgbClr val="A50021"/>
                        </a:solidFill>
                        <a:latin typeface="Cambria Math" panose="02040503050406030204" pitchFamily="18" charset="0"/>
                        <a:cs typeface="Times New Roman" panose="02020603050405020304" pitchFamily="18" charset="0"/>
                      </a:rPr>
                      <m:t>𝑚</m:t>
                    </m:r>
                    <m:r>
                      <a:rPr lang="en-IN" sz="1600" i="1" dirty="0">
                        <a:solidFill>
                          <a:srgbClr val="A50021"/>
                        </a:solidFill>
                        <a:latin typeface="Cambria Math" panose="02040503050406030204" pitchFamily="18" charset="0"/>
                        <a:cs typeface="Times New Roman" panose="02020603050405020304" pitchFamily="18" charset="0"/>
                      </a:rPr>
                      <m:t>=</m:t>
                    </m:r>
                    <m:sSup>
                      <m:sSupPr>
                        <m:ctrlPr>
                          <a:rPr lang="en-IN" sz="1600" i="1" dirty="0">
                            <a:solidFill>
                              <a:srgbClr val="A50021"/>
                            </a:solidFill>
                            <a:latin typeface="Cambria Math" panose="02040503050406030204" pitchFamily="18" charset="0"/>
                            <a:cs typeface="Times New Roman" panose="02020603050405020304" pitchFamily="18" charset="0"/>
                          </a:rPr>
                        </m:ctrlPr>
                      </m:sSupPr>
                      <m:e>
                        <m:r>
                          <a:rPr lang="en-IN" sz="1600" i="1" dirty="0">
                            <a:solidFill>
                              <a:srgbClr val="A50021"/>
                            </a:solidFill>
                            <a:latin typeface="Cambria Math" panose="02040503050406030204" pitchFamily="18" charset="0"/>
                            <a:cs typeface="Times New Roman" panose="02020603050405020304" pitchFamily="18" charset="0"/>
                          </a:rPr>
                          <m:t>2</m:t>
                        </m:r>
                      </m:e>
                      <m:sup>
                        <m:r>
                          <a:rPr lang="en-IN" sz="1600" i="1" dirty="0">
                            <a:solidFill>
                              <a:srgbClr val="A50021"/>
                            </a:solidFill>
                            <a:latin typeface="Cambria Math" panose="02040503050406030204" pitchFamily="18" charset="0"/>
                            <a:cs typeface="Times New Roman" panose="02020603050405020304" pitchFamily="18" charset="0"/>
                          </a:rPr>
                          <m:t>𝑛</m:t>
                        </m:r>
                      </m:sup>
                    </m:sSup>
                  </m:oMath>
                </a14:m>
                <a:r>
                  <a:rPr lang="en-IN" sz="1600" dirty="0">
                    <a:solidFill>
                      <a:srgbClr val="A50021"/>
                    </a:solidFill>
                    <a:latin typeface="Times New Roman" panose="02020603050405020304" pitchFamily="18" charset="0"/>
                    <a:cs typeface="Times New Roman" panose="02020603050405020304" pitchFamily="18" charset="0"/>
                  </a:rPr>
                  <a:t>.</a:t>
                </a:r>
              </a:p>
              <a:p>
                <a:pPr lvl="1" algn="just"/>
                <a:endParaRPr lang="en-IN" sz="1600" dirty="0">
                  <a:latin typeface="Times New Roman" panose="02020603050405020304" pitchFamily="18" charset="0"/>
                  <a:cs typeface="Times New Roman" panose="02020603050405020304" pitchFamily="18" charset="0"/>
                </a:endParaRPr>
              </a:p>
              <a:p>
                <a:pPr marL="0" indent="0" algn="just">
                  <a:buNone/>
                </a:pPr>
                <a:endParaRPr lang="en-US" sz="1800" b="1" u="sng"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2838" y="1310640"/>
                <a:ext cx="8425339" cy="4869180"/>
              </a:xfrm>
              <a:blipFill rotWithShape="1">
                <a:blip r:embed="rId2"/>
                <a:stretch>
                  <a:fillRect l="-217" t="-112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36</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9" name="TextBox 8"/>
              <p:cNvSpPr txBox="1"/>
              <p:nvPr/>
            </p:nvSpPr>
            <p:spPr>
              <a:xfrm>
                <a:off x="3309257" y="1964323"/>
                <a:ext cx="2122713" cy="338554"/>
              </a:xfrm>
              <a:prstGeom prst="rect">
                <a:avLst/>
              </a:prstGeom>
              <a:noFill/>
            </p:spPr>
            <p:txBody>
              <a:bodyPr wrap="square" rtlCol="0">
                <a:spAutoFit/>
              </a:bodyPr>
              <a:lstStyle/>
              <a:p>
                <a:pPr marL="0" lvl="1"/>
                <a14:m>
                  <m:oMathPara xmlns:m="http://schemas.openxmlformats.org/officeDocument/2006/math">
                    <m:oMathParaPr>
                      <m:jc m:val="centerGroup"/>
                    </m:oMathParaPr>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=2(=</m:t>
                      </m:r>
                      <m:sSup>
                        <m:sSupPr>
                          <m:ctrlPr>
                            <a:rPr lang="en-IN" sz="1600" i="1" dirty="0">
                              <a:solidFill>
                                <a:srgbClr val="0B5ED7"/>
                              </a:solidFill>
                              <a:latin typeface="Cambria Math" panose="02040503050406030204" pitchFamily="18" charset="0"/>
                              <a:cs typeface="Times New Roman" panose="02020603050405020304" pitchFamily="18" charset="0"/>
                            </a:rPr>
                          </m:ctrlPr>
                        </m:sSupPr>
                        <m:e>
                          <m:r>
                            <a:rPr lang="en-IN" sz="1600" i="1" dirty="0">
                              <a:solidFill>
                                <a:srgbClr val="0B5ED7"/>
                              </a:solidFill>
                              <a:latin typeface="Cambria Math" panose="02040503050406030204" pitchFamily="18" charset="0"/>
                              <a:cs typeface="Times New Roman" panose="02020603050405020304" pitchFamily="18" charset="0"/>
                            </a:rPr>
                            <m:t>2</m:t>
                          </m:r>
                        </m:e>
                        <m:sup>
                          <m:r>
                            <a:rPr lang="en-IN" sz="1600" i="1" dirty="0">
                              <a:solidFill>
                                <a:srgbClr val="0B5ED7"/>
                              </a:solidFill>
                              <a:latin typeface="Cambria Math" panose="02040503050406030204" pitchFamily="18" charset="0"/>
                              <a:cs typeface="Times New Roman" panose="02020603050405020304" pitchFamily="18" charset="0"/>
                            </a:rPr>
                            <m:t>𝑛</m:t>
                          </m:r>
                        </m:sup>
                      </m:sSup>
                      <m:r>
                        <a:rPr lang="en-IN" sz="1600" i="1" dirty="0">
                          <a:solidFill>
                            <a:srgbClr val="0B5ED7"/>
                          </a:solidFill>
                          <a:latin typeface="Cambria Math" panose="02040503050406030204" pitchFamily="18" charset="0"/>
                          <a:cs typeface="Times New Roman" panose="02020603050405020304" pitchFamily="18" charset="0"/>
                        </a:rPr>
                        <m:t>,</m:t>
                      </m:r>
                      <m:r>
                        <a:rPr lang="en-IN" sz="1600" i="1" dirty="0">
                          <a:solidFill>
                            <a:srgbClr val="0B5ED7"/>
                          </a:solidFill>
                          <a:latin typeface="Cambria Math" panose="02040503050406030204" pitchFamily="18" charset="0"/>
                          <a:cs typeface="Times New Roman" panose="02020603050405020304" pitchFamily="18" charset="0"/>
                        </a:rPr>
                        <m:t>𝑛</m:t>
                      </m:r>
                      <m:r>
                        <a:rPr lang="en-IN" sz="1600" i="1" dirty="0">
                          <a:solidFill>
                            <a:srgbClr val="0B5ED7"/>
                          </a:solidFill>
                          <a:latin typeface="Cambria Math" panose="02040503050406030204" pitchFamily="18" charset="0"/>
                          <a:cs typeface="Times New Roman" panose="02020603050405020304" pitchFamily="18" charset="0"/>
                        </a:rPr>
                        <m:t>=1)</m:t>
                      </m:r>
                    </m:oMath>
                  </m:oMathPara>
                </a14:m>
                <a:endParaRPr lang="en-US" dirty="0">
                  <a:solidFill>
                    <a:srgbClr val="0B5ED7"/>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309257" y="1964323"/>
                <a:ext cx="2122713" cy="338554"/>
              </a:xfrm>
              <a:prstGeom prst="rect">
                <a:avLst/>
              </a:prstGeom>
              <a:blipFill rotWithShape="1">
                <a:blip r:embed="rId3"/>
                <a:stretch>
                  <a:fillRect b="-892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583596" y="2959823"/>
                <a:ext cx="2122713" cy="338554"/>
              </a:xfrm>
              <a:prstGeom prst="rect">
                <a:avLst/>
              </a:prstGeom>
              <a:noFill/>
            </p:spPr>
            <p:txBody>
              <a:bodyPr wrap="square" rtlCol="0">
                <a:spAutoFit/>
              </a:bodyPr>
              <a:lstStyle/>
              <a:p>
                <a:pPr marL="0" lvl="1"/>
                <a14:m>
                  <m:oMathPara xmlns:m="http://schemas.openxmlformats.org/officeDocument/2006/math">
                    <m:oMathParaPr>
                      <m:jc m:val="centerGroup"/>
                    </m:oMathParaPr>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=4(=</m:t>
                      </m:r>
                      <m:sSup>
                        <m:sSupPr>
                          <m:ctrlPr>
                            <a:rPr lang="en-IN" sz="1600" i="1" dirty="0">
                              <a:solidFill>
                                <a:srgbClr val="0B5ED7"/>
                              </a:solidFill>
                              <a:latin typeface="Cambria Math" panose="02040503050406030204" pitchFamily="18" charset="0"/>
                              <a:cs typeface="Times New Roman" panose="02020603050405020304" pitchFamily="18" charset="0"/>
                            </a:rPr>
                          </m:ctrlPr>
                        </m:sSupPr>
                        <m:e>
                          <m:r>
                            <a:rPr lang="en-IN" sz="1600" i="1" dirty="0">
                              <a:solidFill>
                                <a:srgbClr val="0B5ED7"/>
                              </a:solidFill>
                              <a:latin typeface="Cambria Math" panose="02040503050406030204" pitchFamily="18" charset="0"/>
                              <a:cs typeface="Times New Roman" panose="02020603050405020304" pitchFamily="18" charset="0"/>
                            </a:rPr>
                            <m:t>2</m:t>
                          </m:r>
                        </m:e>
                        <m:sup>
                          <m:r>
                            <a:rPr lang="en-IN" sz="1600" i="1" dirty="0">
                              <a:solidFill>
                                <a:srgbClr val="0B5ED7"/>
                              </a:solidFill>
                              <a:latin typeface="Cambria Math" panose="02040503050406030204" pitchFamily="18" charset="0"/>
                              <a:cs typeface="Times New Roman" panose="02020603050405020304" pitchFamily="18" charset="0"/>
                            </a:rPr>
                            <m:t>𝑛</m:t>
                          </m:r>
                        </m:sup>
                      </m:sSup>
                      <m:r>
                        <a:rPr lang="en-IN" sz="1600" i="1" dirty="0">
                          <a:solidFill>
                            <a:srgbClr val="0B5ED7"/>
                          </a:solidFill>
                          <a:latin typeface="Cambria Math" panose="02040503050406030204" pitchFamily="18" charset="0"/>
                          <a:cs typeface="Times New Roman" panose="02020603050405020304" pitchFamily="18" charset="0"/>
                        </a:rPr>
                        <m:t>,</m:t>
                      </m:r>
                      <m:r>
                        <a:rPr lang="en-IN" sz="1600" i="1" dirty="0">
                          <a:solidFill>
                            <a:srgbClr val="0B5ED7"/>
                          </a:solidFill>
                          <a:latin typeface="Cambria Math" panose="02040503050406030204" pitchFamily="18" charset="0"/>
                          <a:cs typeface="Times New Roman" panose="02020603050405020304" pitchFamily="18" charset="0"/>
                        </a:rPr>
                        <m:t>𝑛</m:t>
                      </m:r>
                      <m:r>
                        <a:rPr lang="en-IN" sz="1600" i="1" dirty="0">
                          <a:solidFill>
                            <a:srgbClr val="0B5ED7"/>
                          </a:solidFill>
                          <a:latin typeface="Cambria Math" panose="02040503050406030204" pitchFamily="18" charset="0"/>
                          <a:cs typeface="Times New Roman" panose="02020603050405020304" pitchFamily="18" charset="0"/>
                        </a:rPr>
                        <m:t>=2)</m:t>
                      </m:r>
                    </m:oMath>
                  </m:oMathPara>
                </a14:m>
                <a:endParaRPr lang="en-US" dirty="0">
                  <a:solidFill>
                    <a:srgbClr val="0B5ED7"/>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583578" y="2959823"/>
                <a:ext cx="2122713" cy="338554"/>
              </a:xfrm>
              <a:prstGeom prst="rect">
                <a:avLst/>
              </a:prstGeom>
              <a:blipFill rotWithShape="1">
                <a:blip r:embed="rId4"/>
                <a:stretch>
                  <a:fillRect b="-1090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583596" y="4666703"/>
                <a:ext cx="2122713" cy="338554"/>
              </a:xfrm>
              <a:prstGeom prst="rect">
                <a:avLst/>
              </a:prstGeom>
              <a:noFill/>
            </p:spPr>
            <p:txBody>
              <a:bodyPr wrap="square" rtlCol="0">
                <a:spAutoFit/>
              </a:bodyPr>
              <a:lstStyle/>
              <a:p>
                <a:pPr marL="0" lvl="1"/>
                <a14:m>
                  <m:oMathPara xmlns:m="http://schemas.openxmlformats.org/officeDocument/2006/math">
                    <m:oMathParaPr>
                      <m:jc m:val="centerGroup"/>
                    </m:oMathParaPr>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=8(=</m:t>
                      </m:r>
                      <m:sSup>
                        <m:sSupPr>
                          <m:ctrlPr>
                            <a:rPr lang="en-IN" sz="1600" i="1" dirty="0">
                              <a:solidFill>
                                <a:srgbClr val="0B5ED7"/>
                              </a:solidFill>
                              <a:latin typeface="Cambria Math" panose="02040503050406030204" pitchFamily="18" charset="0"/>
                              <a:cs typeface="Times New Roman" panose="02020603050405020304" pitchFamily="18" charset="0"/>
                            </a:rPr>
                          </m:ctrlPr>
                        </m:sSupPr>
                        <m:e>
                          <m:r>
                            <a:rPr lang="en-IN" sz="1600" i="1" dirty="0">
                              <a:solidFill>
                                <a:srgbClr val="0B5ED7"/>
                              </a:solidFill>
                              <a:latin typeface="Cambria Math" panose="02040503050406030204" pitchFamily="18" charset="0"/>
                              <a:cs typeface="Times New Roman" panose="02020603050405020304" pitchFamily="18" charset="0"/>
                            </a:rPr>
                            <m:t>2</m:t>
                          </m:r>
                        </m:e>
                        <m:sup>
                          <m:r>
                            <a:rPr lang="en-IN" sz="1600" i="1" dirty="0">
                              <a:solidFill>
                                <a:srgbClr val="0B5ED7"/>
                              </a:solidFill>
                              <a:latin typeface="Cambria Math" panose="02040503050406030204" pitchFamily="18" charset="0"/>
                              <a:cs typeface="Times New Roman" panose="02020603050405020304" pitchFamily="18" charset="0"/>
                            </a:rPr>
                            <m:t>𝑛</m:t>
                          </m:r>
                        </m:sup>
                      </m:sSup>
                      <m:r>
                        <a:rPr lang="en-IN" sz="1600" i="1" dirty="0">
                          <a:solidFill>
                            <a:srgbClr val="0B5ED7"/>
                          </a:solidFill>
                          <a:latin typeface="Cambria Math" panose="02040503050406030204" pitchFamily="18" charset="0"/>
                          <a:cs typeface="Times New Roman" panose="02020603050405020304" pitchFamily="18" charset="0"/>
                        </a:rPr>
                        <m:t>,</m:t>
                      </m:r>
                      <m:r>
                        <a:rPr lang="en-IN" sz="1600" i="1" dirty="0">
                          <a:solidFill>
                            <a:srgbClr val="0B5ED7"/>
                          </a:solidFill>
                          <a:latin typeface="Cambria Math" panose="02040503050406030204" pitchFamily="18" charset="0"/>
                          <a:cs typeface="Times New Roman" panose="02020603050405020304" pitchFamily="18" charset="0"/>
                        </a:rPr>
                        <m:t>𝑛</m:t>
                      </m:r>
                      <m:r>
                        <a:rPr lang="en-IN" sz="1600" i="1" dirty="0">
                          <a:solidFill>
                            <a:srgbClr val="0B5ED7"/>
                          </a:solidFill>
                          <a:latin typeface="Cambria Math" panose="02040503050406030204" pitchFamily="18" charset="0"/>
                          <a:cs typeface="Times New Roman" panose="02020603050405020304" pitchFamily="18" charset="0"/>
                        </a:rPr>
                        <m:t>=3)</m:t>
                      </m:r>
                    </m:oMath>
                  </m:oMathPara>
                </a14:m>
                <a:endParaRPr lang="en-US" dirty="0">
                  <a:solidFill>
                    <a:srgbClr val="0B5ED7"/>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583578" y="4666703"/>
                <a:ext cx="2122713" cy="338554"/>
              </a:xfrm>
              <a:prstGeom prst="rect">
                <a:avLst/>
              </a:prstGeom>
              <a:blipFill rotWithShape="1">
                <a:blip r:embed="rId5"/>
                <a:stretch>
                  <a:fillRect b="-10909"/>
                </a:stretch>
              </a:blipFill>
            </p:spPr>
            <p:txBody>
              <a:bodyPr/>
              <a:lstStyle/>
              <a:p>
                <a:r>
                  <a:rPr lang="en-IN">
                    <a:noFill/>
                  </a:rPr>
                  <a:t> </a:t>
                </a:r>
              </a:p>
            </p:txBody>
          </p:sp>
        </mc:Fallback>
      </mc:AlternateContent>
    </p:spTree>
    <p:extLst>
      <p:ext uri="{BB962C8B-B14F-4D97-AF65-F5344CB8AC3E}">
        <p14:creationId xmlns:p14="http://schemas.microsoft.com/office/powerpoint/2010/main" val="3114427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90"/>
            <a:ext cx="8425339" cy="471569"/>
          </a:xfrm>
        </p:spPr>
        <p:txBody>
          <a:bodyPr>
            <a:normAutofit fontScale="90000"/>
          </a:bodyPr>
          <a:lstStyle/>
          <a:p>
            <a:r>
              <a:rPr lang="en-IN" sz="4000" dirty="0">
                <a:solidFill>
                  <a:srgbClr val="A50021"/>
                </a:solidFill>
                <a:latin typeface="Times New Roman" panose="02020603050405020304" pitchFamily="18" charset="0"/>
                <a:cs typeface="Times New Roman" panose="02020603050405020304" pitchFamily="18" charset="0"/>
              </a:rPr>
              <a:t>Entropy in Messages</a:t>
            </a:r>
            <a:endParaRPr lang="en-US" sz="4000" dirty="0">
              <a:solidFill>
                <a:srgbClr val="C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7598" y="1501140"/>
                <a:ext cx="8425339" cy="4671060"/>
              </a:xfrm>
            </p:spPr>
            <p:txBody>
              <a:bodyPr>
                <a:normAutofit/>
              </a:bodyPr>
              <a:lstStyle/>
              <a:p>
                <a:pPr marL="339725" lvl="1" indent="-285750" algn="just">
                  <a:buClr>
                    <a:schemeClr val="accent3"/>
                  </a:buClr>
                </a:pPr>
                <a:r>
                  <a:rPr lang="en-IN" sz="1800" dirty="0">
                    <a:latin typeface="Times New Roman" panose="02020603050405020304" pitchFamily="18" charset="0"/>
                    <a:cs typeface="Times New Roman" panose="02020603050405020304" pitchFamily="18" charset="0"/>
                  </a:rPr>
                  <a:t>In this point, we can note that to identify an object, if it is encoded with bits, then we have to ask questions in an alternative way. For example</a:t>
                </a:r>
              </a:p>
              <a:p>
                <a:pPr marL="2168525" lvl="8" indent="-285750" algn="just"/>
                <a:endParaRPr lang="en-IN" sz="800" dirty="0">
                  <a:latin typeface="Times New Roman" panose="02020603050405020304" pitchFamily="18" charset="0"/>
                  <a:cs typeface="Times New Roman" panose="02020603050405020304" pitchFamily="18" charset="0"/>
                </a:endParaRPr>
              </a:p>
              <a:p>
                <a:pPr marL="614045" lvl="2" indent="-285750" algn="just">
                  <a:buClr>
                    <a:schemeClr val="accent1"/>
                  </a:buClr>
                </a:pPr>
                <a:r>
                  <a:rPr lang="en-IN" sz="1500" dirty="0">
                    <a:latin typeface="Times New Roman" panose="02020603050405020304" pitchFamily="18" charset="0"/>
                    <a:cs typeface="Times New Roman" panose="02020603050405020304" pitchFamily="18" charset="0"/>
                  </a:rPr>
                  <a:t>Is the first bit 0?</a:t>
                </a:r>
              </a:p>
              <a:p>
                <a:pPr marL="614045" lvl="2" indent="-285750" algn="just">
                  <a:buClr>
                    <a:schemeClr val="accent1"/>
                  </a:buClr>
                </a:pPr>
                <a:r>
                  <a:rPr lang="en-IN" sz="1500" dirty="0">
                    <a:latin typeface="Times New Roman" panose="02020603050405020304" pitchFamily="18" charset="0"/>
                    <a:cs typeface="Times New Roman" panose="02020603050405020304" pitchFamily="18" charset="0"/>
                  </a:rPr>
                  <a:t>Is the second bit 0?</a:t>
                </a:r>
              </a:p>
              <a:p>
                <a:pPr marL="614045" lvl="2" indent="-285750" algn="just">
                  <a:buClr>
                    <a:schemeClr val="accent1"/>
                  </a:buClr>
                </a:pPr>
                <a:r>
                  <a:rPr lang="en-IN" sz="1500" dirty="0">
                    <a:latin typeface="Times New Roman" panose="02020603050405020304" pitchFamily="18" charset="0"/>
                    <a:cs typeface="Times New Roman" panose="02020603050405020304" pitchFamily="18" charset="0"/>
                  </a:rPr>
                  <a:t>Is the third bit 0?		and so on</a:t>
                </a:r>
              </a:p>
              <a:p>
                <a:pPr marL="2168525" lvl="8" indent="-285750" algn="just"/>
                <a:endParaRPr lang="en-IN" sz="800" dirty="0">
                  <a:latin typeface="Times New Roman" panose="02020603050405020304" pitchFamily="18" charset="0"/>
                  <a:cs typeface="Times New Roman" panose="02020603050405020304" pitchFamily="18" charset="0"/>
                </a:endParaRPr>
              </a:p>
              <a:p>
                <a:pPr marL="339725" lvl="1" indent="-285750" algn="just">
                  <a:buClr>
                    <a:schemeClr val="accent3"/>
                  </a:buClr>
                </a:pPr>
                <a:r>
                  <a:rPr lang="en-IN" sz="1800" dirty="0">
                    <a:latin typeface="Times New Roman" panose="02020603050405020304" pitchFamily="18" charset="0"/>
                    <a:cs typeface="Times New Roman" panose="02020603050405020304" pitchFamily="18" charset="0"/>
                  </a:rPr>
                  <a:t>Thus, we need </a:t>
                </a:r>
                <a:r>
                  <a:rPr lang="en-IN" sz="1800" i="1" dirty="0">
                    <a:latin typeface="Times New Roman" panose="02020603050405020304" pitchFamily="18" charset="0"/>
                    <a:cs typeface="Times New Roman" panose="02020603050405020304" pitchFamily="18" charset="0"/>
                  </a:rPr>
                  <a:t>n </a:t>
                </a:r>
                <a:r>
                  <a:rPr lang="en-IN" sz="1800" dirty="0">
                    <a:latin typeface="Times New Roman" panose="02020603050405020304" pitchFamily="18" charset="0"/>
                    <a:cs typeface="Times New Roman" panose="02020603050405020304" pitchFamily="18" charset="0"/>
                  </a:rPr>
                  <a:t>questions, if </a:t>
                </a:r>
                <a:r>
                  <a:rPr lang="en-IN" sz="1800" i="1" dirty="0">
                    <a:latin typeface="Times New Roman" panose="02020603050405020304" pitchFamily="18" charset="0"/>
                    <a:cs typeface="Times New Roman" panose="02020603050405020304" pitchFamily="18" charset="0"/>
                  </a:rPr>
                  <a:t>m </a:t>
                </a:r>
                <a:r>
                  <a:rPr lang="en-IN" sz="1800" dirty="0">
                    <a:latin typeface="Times New Roman" panose="02020603050405020304" pitchFamily="18" charset="0"/>
                    <a:cs typeface="Times New Roman" panose="02020603050405020304" pitchFamily="18" charset="0"/>
                  </a:rPr>
                  <a:t>objects are there such that </a:t>
                </a:r>
                <a14:m>
                  <m:oMath xmlns:m="http://schemas.openxmlformats.org/officeDocument/2006/math">
                    <m:r>
                      <a:rPr lang="en-IN" sz="1800" i="1" dirty="0" smtClean="0">
                        <a:latin typeface="Cambria Math" panose="02040503050406030204" pitchFamily="18" charset="0"/>
                        <a:cs typeface="Times New Roman" panose="02020603050405020304" pitchFamily="18" charset="0"/>
                      </a:rPr>
                      <m:t>𝑚</m:t>
                    </m:r>
                    <m:r>
                      <a:rPr lang="en-IN" sz="1800" i="1" dirty="0" smtClean="0">
                        <a:latin typeface="Cambria Math" panose="02040503050406030204" pitchFamily="18" charset="0"/>
                        <a:cs typeface="Times New Roman" panose="02020603050405020304" pitchFamily="18" charset="0"/>
                      </a:rPr>
                      <m:t>=</m:t>
                    </m:r>
                    <m:sSup>
                      <m:sSupPr>
                        <m:ctrlPr>
                          <a:rPr lang="en-IN" sz="1800" i="1" dirty="0" smtClean="0">
                            <a:latin typeface="Cambria Math" panose="02040503050406030204" pitchFamily="18" charset="0"/>
                            <a:cs typeface="Times New Roman" panose="02020603050405020304" pitchFamily="18" charset="0"/>
                          </a:rPr>
                        </m:ctrlPr>
                      </m:sSupPr>
                      <m:e>
                        <m:r>
                          <a:rPr lang="en-IN" sz="1800" b="0" i="1" dirty="0" smtClean="0">
                            <a:latin typeface="Cambria Math" panose="02040503050406030204" pitchFamily="18" charset="0"/>
                            <a:cs typeface="Times New Roman" panose="02020603050405020304" pitchFamily="18" charset="0"/>
                          </a:rPr>
                          <m:t>2</m:t>
                        </m:r>
                      </m:e>
                      <m:sup>
                        <m:r>
                          <a:rPr lang="en-IN" sz="1800" b="0" i="1" dirty="0" smtClean="0">
                            <a:latin typeface="Cambria Math" panose="02040503050406030204" pitchFamily="18" charset="0"/>
                            <a:cs typeface="Times New Roman" panose="02020603050405020304" pitchFamily="18" charset="0"/>
                          </a:rPr>
                          <m:t>𝑛</m:t>
                        </m:r>
                      </m:sup>
                    </m:sSup>
                  </m:oMath>
                </a14:m>
                <a:r>
                  <a:rPr lang="en-IN" sz="1800" i="1" dirty="0">
                    <a:latin typeface="Times New Roman" panose="02020603050405020304" pitchFamily="18" charset="0"/>
                    <a:cs typeface="Times New Roman" panose="02020603050405020304" pitchFamily="18" charset="0"/>
                  </a:rPr>
                  <a:t>.</a:t>
                </a:r>
              </a:p>
              <a:p>
                <a:pPr marL="2168525" lvl="8" indent="-285750" algn="just"/>
                <a:endParaRPr lang="en-IN" sz="800" dirty="0">
                  <a:solidFill>
                    <a:srgbClr val="0B5ED7"/>
                  </a:solidFill>
                  <a:latin typeface="Times New Roman" panose="02020603050405020304" pitchFamily="18" charset="0"/>
                  <a:cs typeface="Times New Roman" panose="02020603050405020304" pitchFamily="18" charset="0"/>
                </a:endParaRPr>
              </a:p>
              <a:p>
                <a:pPr marL="339725" lvl="1" indent="-285750" algn="just">
                  <a:buClr>
                    <a:schemeClr val="accent3"/>
                  </a:buClr>
                </a:pPr>
                <a:r>
                  <a:rPr lang="en-IN" sz="1800" dirty="0">
                    <a:solidFill>
                      <a:srgbClr val="A50021"/>
                    </a:solidFill>
                    <a:latin typeface="Times New Roman" panose="02020603050405020304" pitchFamily="18" charset="0"/>
                    <a:cs typeface="Times New Roman" panose="02020603050405020304" pitchFamily="18" charset="0"/>
                  </a:rPr>
                  <a:t>The  above leads to (an alternative) and equivalent definition of entropy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7598" y="1501140"/>
                <a:ext cx="8425339" cy="4671060"/>
              </a:xfrm>
              <a:blipFill rotWithShape="1">
                <a:blip r:embed="rId2"/>
                <a:stretch>
                  <a:fillRect t="-652" r="-57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37</a:t>
            </a:fld>
            <a:endParaRPr lang="en-IN" dirty="0">
              <a:solidFill>
                <a:srgbClr val="04617B">
                  <a:shade val="90000"/>
                </a:srgbClr>
              </a:solidFill>
            </a:endParaRPr>
          </a:p>
        </p:txBody>
      </p:sp>
      <p:sp>
        <p:nvSpPr>
          <p:cNvPr id="7" name="Rectangle 6"/>
          <p:cNvSpPr/>
          <p:nvPr/>
        </p:nvSpPr>
        <p:spPr>
          <a:xfrm>
            <a:off x="665306" y="4321560"/>
            <a:ext cx="7734300" cy="166014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The entropy of a set of </a:t>
            </a:r>
            <a:r>
              <a:rPr lang="en-IN" i="1" dirty="0">
                <a:solidFill>
                  <a:prstClr val="black"/>
                </a:solidFill>
                <a:latin typeface="Times New Roman" panose="02020603050405020304" pitchFamily="18" charset="0"/>
                <a:cs typeface="Times New Roman" panose="02020603050405020304" pitchFamily="18" charset="0"/>
              </a:rPr>
              <a:t>m </a:t>
            </a:r>
            <a:r>
              <a:rPr lang="en-IN" dirty="0">
                <a:solidFill>
                  <a:prstClr val="black"/>
                </a:solidFill>
                <a:latin typeface="Times New Roman" panose="02020603050405020304" pitchFamily="18" charset="0"/>
                <a:cs typeface="Times New Roman" panose="02020603050405020304" pitchFamily="18" charset="0"/>
              </a:rPr>
              <a:t>distinct values is the number of bits needed to encode all the values in the most efficient way.</a:t>
            </a:r>
            <a:endParaRPr lang="en-US" i="1" dirty="0">
              <a:solidFill>
                <a:prstClr val="black"/>
              </a:solidFill>
            </a:endParaRPr>
          </a:p>
        </p:txBody>
      </p:sp>
      <p:sp>
        <p:nvSpPr>
          <p:cNvPr id="8" name="Rounded Rectangle 7"/>
          <p:cNvSpPr/>
          <p:nvPr/>
        </p:nvSpPr>
        <p:spPr>
          <a:xfrm>
            <a:off x="665306" y="4325405"/>
            <a:ext cx="7734300" cy="609459"/>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9.3: </a:t>
            </a:r>
            <a:r>
              <a:rPr lang="en-US" sz="2000" b="1" dirty="0">
                <a:solidFill>
                  <a:prstClr val="black"/>
                </a:solidFill>
                <a:latin typeface="Times New Roman" pitchFamily="18" charset="0"/>
                <a:cs typeface="Times New Roman" pitchFamily="18" charset="0"/>
              </a:rPr>
              <a:t>Entropy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3922793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369424"/>
                <a:ext cx="8425339" cy="4779915"/>
              </a:xfrm>
            </p:spPr>
            <p:txBody>
              <a:bodyPr>
                <a:normAutofit fontScale="92500" lnSpcReduction="10000"/>
              </a:bodyPr>
              <a:lstStyle/>
              <a:p>
                <a:pPr algn="just"/>
                <a:r>
                  <a:rPr lang="en-IN" sz="1800" dirty="0">
                    <a:latin typeface="Times New Roman" panose="02020603050405020304" pitchFamily="18" charset="0"/>
                    <a:cs typeface="Times New Roman" panose="02020603050405020304" pitchFamily="18" charset="0"/>
                  </a:rPr>
                  <a:t>In the previous discussion, we have assumed that </a:t>
                </a:r>
                <a:r>
                  <a:rPr lang="en-IN" sz="1800" i="1" dirty="0">
                    <a:latin typeface="Times New Roman" panose="02020603050405020304" pitchFamily="18" charset="0"/>
                    <a:cs typeface="Times New Roman" panose="02020603050405020304" pitchFamily="18" charset="0"/>
                  </a:rPr>
                  <a:t>m</a:t>
                </a:r>
                <a:r>
                  <a:rPr lang="en-IN" sz="1800" dirty="0">
                    <a:latin typeface="Times New Roman" panose="02020603050405020304" pitchFamily="18" charset="0"/>
                    <a:cs typeface="Times New Roman" panose="02020603050405020304" pitchFamily="18" charset="0"/>
                  </a:rPr>
                  <a:t>, the number of distinct objects is exactly a power of 2, that is </a:t>
                </a:r>
                <a14:m>
                  <m:oMath xmlns:m="http://schemas.openxmlformats.org/officeDocument/2006/math">
                    <m:r>
                      <a:rPr lang="en-IN" sz="1800" i="1" dirty="0" smtClean="0">
                        <a:latin typeface="Cambria Math" panose="02040503050406030204" pitchFamily="18" charset="0"/>
                        <a:cs typeface="Times New Roman" panose="02020603050405020304" pitchFamily="18" charset="0"/>
                      </a:rPr>
                      <m:t>𝑚</m:t>
                    </m:r>
                    <m:r>
                      <a:rPr lang="en-IN" sz="1800" i="1" dirty="0" smtClean="0">
                        <a:latin typeface="Cambria Math" panose="02040503050406030204" pitchFamily="18" charset="0"/>
                        <a:cs typeface="Times New Roman" panose="02020603050405020304" pitchFamily="18" charset="0"/>
                      </a:rPr>
                      <m:t>=</m:t>
                    </m:r>
                    <m:sSup>
                      <m:sSupPr>
                        <m:ctrlPr>
                          <a:rPr lang="en-IN" sz="1800" i="1" dirty="0" smtClean="0">
                            <a:latin typeface="Cambria Math" panose="02040503050406030204" pitchFamily="18" charset="0"/>
                            <a:cs typeface="Times New Roman" panose="02020603050405020304" pitchFamily="18" charset="0"/>
                          </a:rPr>
                        </m:ctrlPr>
                      </m:sSupPr>
                      <m:e>
                        <m:r>
                          <a:rPr lang="en-IN" sz="1800" b="0" i="1" dirty="0" smtClean="0">
                            <a:latin typeface="Cambria Math" panose="02040503050406030204" pitchFamily="18" charset="0"/>
                            <a:cs typeface="Times New Roman" panose="02020603050405020304" pitchFamily="18" charset="0"/>
                          </a:rPr>
                          <m:t>2</m:t>
                        </m:r>
                      </m:e>
                      <m:sup>
                        <m:r>
                          <a:rPr lang="en-IN" sz="1800" b="0" i="1" dirty="0" smtClean="0">
                            <a:latin typeface="Cambria Math" panose="02040503050406030204" pitchFamily="18" charset="0"/>
                            <a:cs typeface="Times New Roman" panose="02020603050405020304" pitchFamily="18" charset="0"/>
                          </a:rPr>
                          <m:t>𝑛</m:t>
                        </m:r>
                      </m:sup>
                    </m:sSup>
                  </m:oMath>
                </a14:m>
                <a:r>
                  <a:rPr lang="en-US" sz="1800" dirty="0">
                    <a:latin typeface="Times New Roman" panose="02020603050405020304" pitchFamily="18" charset="0"/>
                    <a:cs typeface="Times New Roman" panose="02020603050405020304" pitchFamily="18" charset="0"/>
                  </a:rPr>
                  <a:t> for some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𝑛</m:t>
                    </m:r>
                    <m:r>
                      <a:rPr lang="en-US" sz="18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IN" sz="1800" b="0" i="1" dirty="0"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sz="1800" dirty="0">
                    <a:latin typeface="Times New Roman" panose="02020603050405020304" pitchFamily="18" charset="0"/>
                    <a:cs typeface="Times New Roman" panose="02020603050405020304" pitchFamily="18" charset="0"/>
                  </a:rPr>
                  <a:t> and all </a:t>
                </a:r>
                <a:r>
                  <a:rPr lang="en-US" sz="1800" i="1" dirty="0">
                    <a:latin typeface="Times New Roman" panose="02020603050405020304" pitchFamily="18" charset="0"/>
                    <a:cs typeface="Times New Roman" panose="02020603050405020304" pitchFamily="18" charset="0"/>
                  </a:rPr>
                  <a:t>m</a:t>
                </a:r>
                <a:r>
                  <a:rPr lang="en-US" sz="1800" dirty="0">
                    <a:latin typeface="Times New Roman" panose="02020603050405020304" pitchFamily="18" charset="0"/>
                    <a:cs typeface="Times New Roman" panose="02020603050405020304" pitchFamily="18" charset="0"/>
                  </a:rPr>
                  <a:t> objects are equally likely. </a:t>
                </a:r>
              </a:p>
              <a:p>
                <a:pPr lvl="4" algn="just"/>
                <a:endParaRPr lang="en-US" sz="12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This is mere an assumption to make the discussion simplistic. </a:t>
                </a:r>
              </a:p>
              <a:p>
                <a:pPr lvl="7" algn="just"/>
                <a:endParaRPr lang="en-US" sz="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In the following we try to redefine the entropy calculation in more general case, that is, when </a:t>
                </a:r>
                <a14:m>
                  <m:oMath xmlns:m="http://schemas.openxmlformats.org/officeDocument/2006/math">
                    <m:r>
                      <m:rPr>
                        <m:sty m:val="p"/>
                      </m:rPr>
                      <a:rPr lang="en-IN" sz="1800" b="0" i="0" dirty="0" smtClean="0">
                        <a:latin typeface="Cambria Math" panose="02040503050406030204" pitchFamily="18" charset="0"/>
                        <a:ea typeface="Cambria Math" panose="02040503050406030204" pitchFamily="18" charset="0"/>
                        <a:cs typeface="Times New Roman" panose="02020603050405020304" pitchFamily="18" charset="0"/>
                      </a:rPr>
                      <m:t>m</m:t>
                    </m:r>
                    <m:r>
                      <a:rPr lang="en-US" sz="1800" i="1" dirty="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1800" i="1"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1800" b="0" i="1" dirty="0" smtClean="0">
                            <a:latin typeface="Cambria Math" panose="02040503050406030204" pitchFamily="18" charset="0"/>
                            <a:ea typeface="Cambria Math" panose="02040503050406030204" pitchFamily="18" charset="0"/>
                            <a:cs typeface="Times New Roman" panose="02020603050405020304" pitchFamily="18" charset="0"/>
                          </a:rPr>
                          <m:t>2</m:t>
                        </m:r>
                      </m:e>
                      <m:sup>
                        <m:r>
                          <a:rPr lang="en-IN" sz="1800" b="0" i="1" dirty="0" smtClean="0">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US" sz="1800" dirty="0">
                    <a:latin typeface="Times New Roman" panose="02020603050405020304" pitchFamily="18" charset="0"/>
                    <a:cs typeface="Times New Roman" panose="02020603050405020304" pitchFamily="18" charset="0"/>
                  </a:rPr>
                  <a:t> and not necessarily </a:t>
                </a:r>
                <a:r>
                  <a:rPr lang="en-US" sz="1800" i="1" dirty="0">
                    <a:latin typeface="Times New Roman" panose="02020603050405020304" pitchFamily="18" charset="0"/>
                    <a:cs typeface="Times New Roman" panose="02020603050405020304" pitchFamily="18" charset="0"/>
                  </a:rPr>
                  <a:t>m</a:t>
                </a:r>
                <a:r>
                  <a:rPr lang="en-US" sz="1800" dirty="0">
                    <a:latin typeface="Times New Roman" panose="02020603050405020304" pitchFamily="18" charset="0"/>
                    <a:cs typeface="Times New Roman" panose="02020603050405020304" pitchFamily="18" charset="0"/>
                  </a:rPr>
                  <a:t> objects are equally probable. Let us consider a different instance of </a:t>
                </a:r>
                <a:r>
                  <a:rPr lang="en-US" sz="1800" i="1" dirty="0">
                    <a:latin typeface="Times New Roman" panose="02020603050405020304" pitchFamily="18" charset="0"/>
                    <a:cs typeface="Times New Roman" panose="02020603050405020304" pitchFamily="18" charset="0"/>
                  </a:rPr>
                  <a:t>yes/no</a:t>
                </a:r>
                <a:r>
                  <a:rPr lang="en-US" sz="1800" dirty="0">
                    <a:latin typeface="Times New Roman" panose="02020603050405020304" pitchFamily="18" charset="0"/>
                    <a:cs typeface="Times New Roman" panose="02020603050405020304" pitchFamily="18" charset="0"/>
                  </a:rPr>
                  <a:t> question game, which is as follows.</a:t>
                </a:r>
              </a:p>
              <a:p>
                <a:pPr algn="just"/>
                <a:endParaRPr lang="en-IN" sz="900" dirty="0">
                  <a:latin typeface="Times New Roman" panose="02020603050405020304" pitchFamily="18" charset="0"/>
                  <a:cs typeface="Times New Roman" panose="02020603050405020304" pitchFamily="18" charset="0"/>
                </a:endParaRPr>
              </a:p>
              <a:p>
                <a:pPr marL="0" indent="0" algn="just">
                  <a:buNone/>
                </a:pPr>
                <a:r>
                  <a:rPr lang="en-US" sz="1800" b="1" dirty="0">
                    <a:solidFill>
                      <a:srgbClr val="0B5ED7"/>
                    </a:solidFill>
                    <a:latin typeface="Times New Roman" panose="02020603050405020304" pitchFamily="18" charset="0"/>
                    <a:cs typeface="Times New Roman" panose="02020603050405020304" pitchFamily="18" charset="0"/>
                  </a:rPr>
                  <a:t>Example 9.8: Name game</a:t>
                </a:r>
              </a:p>
              <a:p>
                <a:pPr marL="0" indent="0" algn="just">
                  <a:buNone/>
                </a:pPr>
                <a:endParaRPr lang="en-IN" sz="900" b="1" dirty="0">
                  <a:solidFill>
                    <a:srgbClr val="0B5ED7"/>
                  </a:solidFill>
                  <a:latin typeface="Times New Roman" panose="02020603050405020304" pitchFamily="18" charset="0"/>
                  <a:cs typeface="Times New Roman" panose="02020603050405020304" pitchFamily="18" charset="0"/>
                </a:endParaRPr>
              </a:p>
              <a:p>
                <a:pPr lvl="1" algn="just"/>
                <a:r>
                  <a:rPr lang="en-IN" sz="1600" dirty="0">
                    <a:solidFill>
                      <a:srgbClr val="0B5ED7"/>
                    </a:solidFill>
                    <a:latin typeface="Times New Roman" panose="02020603050405020304" pitchFamily="18" charset="0"/>
                    <a:cs typeface="Times New Roman" panose="02020603050405020304" pitchFamily="18" charset="0"/>
                  </a:rPr>
                  <a:t>There are seven days: Sun, Mon, Tue, Wed, Thu, Fri, Sat.</a:t>
                </a:r>
              </a:p>
              <a:p>
                <a:pPr lvl="8" algn="just"/>
                <a:r>
                  <a:rPr lang="en-IN" sz="600" dirty="0">
                    <a:solidFill>
                      <a:srgbClr val="0B5ED7"/>
                    </a:solidFill>
                    <a:latin typeface="Times New Roman" panose="02020603050405020304" pitchFamily="18" charset="0"/>
                    <a:cs typeface="Times New Roman" panose="02020603050405020304" pitchFamily="18" charset="0"/>
                  </a:rPr>
                  <a:t> </a:t>
                </a:r>
              </a:p>
              <a:p>
                <a:pPr lvl="1" algn="just"/>
                <a:r>
                  <a:rPr lang="en-IN" sz="1600" dirty="0">
                    <a:solidFill>
                      <a:srgbClr val="0B5ED7"/>
                    </a:solidFill>
                    <a:latin typeface="Times New Roman" panose="02020603050405020304" pitchFamily="18" charset="0"/>
                    <a:cs typeface="Times New Roman" panose="02020603050405020304" pitchFamily="18" charset="0"/>
                  </a:rPr>
                  <a:t>We are to identify a sequence of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𝑘</m:t>
                    </m:r>
                    <m:r>
                      <a:rPr lang="en-IN" sz="1600" i="1" dirty="0"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600" b="0" i="1" dirty="0"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1 </m:t>
                    </m:r>
                  </m:oMath>
                </a14:m>
                <a:r>
                  <a:rPr lang="en-US" sz="1600" dirty="0">
                    <a:solidFill>
                      <a:srgbClr val="0B5ED7"/>
                    </a:solidFill>
                    <a:latin typeface="Times New Roman" panose="02020603050405020304" pitchFamily="18" charset="0"/>
                    <a:cs typeface="Times New Roman" panose="02020603050405020304" pitchFamily="18" charset="0"/>
                  </a:rPr>
                  <a:t>such values (each one chosen independently of the others, that is, repetitions are allowed).  Note that if </a:t>
                </a:r>
                <a:r>
                  <a:rPr lang="en-US" sz="1600" i="1" dirty="0">
                    <a:solidFill>
                      <a:srgbClr val="0B5ED7"/>
                    </a:solidFill>
                    <a:latin typeface="Times New Roman" panose="02020603050405020304" pitchFamily="18" charset="0"/>
                    <a:cs typeface="Times New Roman" panose="02020603050405020304" pitchFamily="18" charset="0"/>
                  </a:rPr>
                  <a:t>k</a:t>
                </a:r>
                <a:r>
                  <a:rPr lang="en-US" sz="1600" dirty="0">
                    <a:solidFill>
                      <a:srgbClr val="0B5ED7"/>
                    </a:solidFill>
                    <a:latin typeface="Times New Roman" panose="02020603050405020304" pitchFamily="18" charset="0"/>
                    <a:cs typeface="Times New Roman" panose="02020603050405020304" pitchFamily="18" charset="0"/>
                  </a:rPr>
                  <a:t> = 1, it is the type of game, we have already dealt with.</a:t>
                </a:r>
              </a:p>
              <a:p>
                <a:pPr algn="just"/>
                <a:endParaRPr lang="en-IN" sz="900" dirty="0">
                  <a:solidFill>
                    <a:srgbClr val="0B5ED7"/>
                  </a:solidFill>
                  <a:latin typeface="Times New Roman" panose="02020603050405020304" pitchFamily="18" charset="0"/>
                  <a:cs typeface="Times New Roman" panose="02020603050405020304" pitchFamily="18" charset="0"/>
                </a:endParaRPr>
              </a:p>
              <a:p>
                <a:pPr lvl="1" algn="just"/>
                <a:r>
                  <a:rPr lang="en-IN" sz="1600" dirty="0">
                    <a:solidFill>
                      <a:srgbClr val="0B5ED7"/>
                    </a:solidFill>
                    <a:latin typeface="Times New Roman" panose="02020603050405020304" pitchFamily="18" charset="0"/>
                    <a:cs typeface="Times New Roman" panose="02020603050405020304" pitchFamily="18" charset="0"/>
                  </a:rPr>
                  <a:t>We denote the minimum number of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𝑦𝑒𝑠</m:t>
                    </m:r>
                    <m:r>
                      <a:rPr lang="en-IN" sz="1600" i="1" dirty="0" smtClean="0">
                        <a:solidFill>
                          <a:srgbClr val="0B5ED7"/>
                        </a:solidFill>
                        <a:latin typeface="Cambria Math" panose="02040503050406030204" pitchFamily="18" charset="0"/>
                        <a:cs typeface="Times New Roman" panose="02020603050405020304" pitchFamily="18" charset="0"/>
                      </a:rPr>
                      <m:t>/</m:t>
                    </m:r>
                    <m:r>
                      <a:rPr lang="en-IN" sz="1600" i="1" dirty="0" smtClean="0">
                        <a:solidFill>
                          <a:srgbClr val="0B5ED7"/>
                        </a:solidFill>
                        <a:latin typeface="Cambria Math" panose="02040503050406030204" pitchFamily="18" charset="0"/>
                        <a:cs typeface="Times New Roman" panose="02020603050405020304" pitchFamily="18" charset="0"/>
                      </a:rPr>
                      <m:t>𝑛𝑜</m:t>
                    </m:r>
                  </m:oMath>
                </a14:m>
                <a:r>
                  <a:rPr lang="en-IN" sz="1600" dirty="0">
                    <a:solidFill>
                      <a:srgbClr val="0B5ED7"/>
                    </a:solidFill>
                    <a:latin typeface="Times New Roman" panose="02020603050405020304" pitchFamily="18" charset="0"/>
                    <a:cs typeface="Times New Roman" panose="02020603050405020304" pitchFamily="18" charset="0"/>
                  </a:rPr>
                  <a:t> questions needed to identify a sequence of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𝑘</m:t>
                    </m:r>
                    <m:r>
                      <a:rPr lang="en-IN" sz="1600" i="1" dirty="0" smtClean="0">
                        <a:solidFill>
                          <a:srgbClr val="0B5ED7"/>
                        </a:solidFill>
                        <a:latin typeface="Cambria Math" panose="02040503050406030204" pitchFamily="18" charset="0"/>
                        <a:cs typeface="Times New Roman" panose="02020603050405020304" pitchFamily="18" charset="0"/>
                      </a:rPr>
                      <m:t> </m:t>
                    </m:r>
                  </m:oMath>
                </a14:m>
                <a:r>
                  <a:rPr lang="en-IN" sz="1600" dirty="0">
                    <a:solidFill>
                      <a:srgbClr val="0B5ED7"/>
                    </a:solidFill>
                    <a:latin typeface="Times New Roman" panose="02020603050405020304" pitchFamily="18" charset="0"/>
                    <a:cs typeface="Times New Roman" panose="02020603050405020304" pitchFamily="18" charset="0"/>
                  </a:rPr>
                  <a:t>unknown values drawn independently from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oMath>
                </a14:m>
                <a:r>
                  <a:rPr lang="en-IN" sz="1600" dirty="0">
                    <a:solidFill>
                      <a:srgbClr val="0B5ED7"/>
                    </a:solidFill>
                    <a:latin typeface="Times New Roman" panose="02020603050405020304" pitchFamily="18" charset="0"/>
                    <a:cs typeface="Times New Roman" panose="02020603050405020304" pitchFamily="18" charset="0"/>
                  </a:rPr>
                  <a:t> possibilities as </a:t>
                </a:r>
                <a14:m>
                  <m:oMath xmlns:m="http://schemas.openxmlformats.org/officeDocument/2006/math">
                    <m:sSubSup>
                      <m:sSubSupPr>
                        <m:ctrlPr>
                          <a:rPr lang="en-IN" sz="1600" i="1" smtClean="0">
                            <a:solidFill>
                              <a:srgbClr val="0B5ED7"/>
                            </a:solidFill>
                            <a:latin typeface="Cambria Math" panose="02040503050406030204" pitchFamily="18" charset="0"/>
                            <a:cs typeface="Times New Roman" panose="02020603050405020304" pitchFamily="18" charset="0"/>
                          </a:rPr>
                        </m:ctrlPr>
                      </m:sSubSupPr>
                      <m:e>
                        <m:r>
                          <a:rPr lang="en-IN" sz="1600" b="0" i="1" smtClean="0">
                            <a:solidFill>
                              <a:srgbClr val="0B5ED7"/>
                            </a:solidFill>
                            <a:latin typeface="Cambria Math" panose="02040503050406030204" pitchFamily="18" charset="0"/>
                            <a:cs typeface="Times New Roman" panose="02020603050405020304" pitchFamily="18" charset="0"/>
                          </a:rPr>
                          <m:t>𝐸</m:t>
                        </m:r>
                      </m:e>
                      <m:sub>
                        <m:r>
                          <a:rPr lang="en-IN" sz="1600" b="0" i="1" smtClean="0">
                            <a:solidFill>
                              <a:srgbClr val="0B5ED7"/>
                            </a:solidFill>
                            <a:latin typeface="Cambria Math" panose="02040503050406030204" pitchFamily="18" charset="0"/>
                            <a:cs typeface="Times New Roman" panose="02020603050405020304" pitchFamily="18" charset="0"/>
                          </a:rPr>
                          <m:t>𝑘</m:t>
                        </m:r>
                      </m:sub>
                      <m:sup>
                        <m:r>
                          <a:rPr lang="en-IN" sz="1600" b="0" i="1" smtClean="0">
                            <a:solidFill>
                              <a:srgbClr val="0B5ED7"/>
                            </a:solidFill>
                            <a:latin typeface="Cambria Math" panose="02040503050406030204" pitchFamily="18" charset="0"/>
                            <a:cs typeface="Times New Roman" panose="02020603050405020304" pitchFamily="18" charset="0"/>
                          </a:rPr>
                          <m:t>𝑚</m:t>
                        </m:r>
                      </m:sup>
                    </m:sSubSup>
                  </m:oMath>
                </a14:m>
                <a:r>
                  <a:rPr lang="en-US" sz="1600" dirty="0">
                    <a:solidFill>
                      <a:srgbClr val="0B5ED7"/>
                    </a:solidFill>
                    <a:latin typeface="Times New Roman" panose="02020603050405020304" pitchFamily="18" charset="0"/>
                    <a:cs typeface="Times New Roman" panose="02020603050405020304" pitchFamily="18" charset="0"/>
                  </a:rPr>
                  <a:t>, the entropy in this case. </a:t>
                </a:r>
              </a:p>
              <a:p>
                <a:pPr lvl="8" algn="just"/>
                <a:endParaRPr lang="en-US" sz="600" dirty="0">
                  <a:solidFill>
                    <a:srgbClr val="0B5ED7"/>
                  </a:solidFill>
                  <a:latin typeface="Times New Roman" panose="02020603050405020304" pitchFamily="18" charset="0"/>
                  <a:cs typeface="Times New Roman" panose="02020603050405020304" pitchFamily="18" charset="0"/>
                </a:endParaRPr>
              </a:p>
              <a:p>
                <a:pPr lvl="1" algn="just"/>
                <a:r>
                  <a:rPr lang="en-US" sz="1600" dirty="0">
                    <a:solidFill>
                      <a:srgbClr val="0B5ED7"/>
                    </a:solidFill>
                    <a:latin typeface="Times New Roman" panose="02020603050405020304" pitchFamily="18" charset="0"/>
                    <a:cs typeface="Times New Roman" panose="02020603050405020304" pitchFamily="18" charset="0"/>
                  </a:rPr>
                  <a:t>In other words,</a:t>
                </a:r>
                <a:r>
                  <a:rPr lang="en-IN" sz="1600"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IN" sz="1600" i="1">
                            <a:solidFill>
                              <a:srgbClr val="0B5ED7"/>
                            </a:solidFill>
                            <a:latin typeface="Cambria Math" panose="02040503050406030204" pitchFamily="18" charset="0"/>
                            <a:cs typeface="Times New Roman" panose="02020603050405020304" pitchFamily="18" charset="0"/>
                          </a:rPr>
                        </m:ctrlPr>
                      </m:sSubSupPr>
                      <m:e>
                        <m:r>
                          <a:rPr lang="en-IN" sz="1600" i="1">
                            <a:solidFill>
                              <a:srgbClr val="0B5ED7"/>
                            </a:solidFill>
                            <a:latin typeface="Cambria Math" panose="02040503050406030204" pitchFamily="18" charset="0"/>
                            <a:cs typeface="Times New Roman" panose="02020603050405020304" pitchFamily="18" charset="0"/>
                          </a:rPr>
                          <m:t>𝐸</m:t>
                        </m:r>
                      </m:e>
                      <m:sub>
                        <m:r>
                          <a:rPr lang="en-IN" sz="1600" i="1">
                            <a:solidFill>
                              <a:srgbClr val="0B5ED7"/>
                            </a:solidFill>
                            <a:latin typeface="Cambria Math" panose="02040503050406030204" pitchFamily="18" charset="0"/>
                            <a:cs typeface="Times New Roman" panose="02020603050405020304" pitchFamily="18" charset="0"/>
                          </a:rPr>
                          <m:t>𝑘</m:t>
                        </m:r>
                      </m:sub>
                      <m:sup>
                        <m:r>
                          <a:rPr lang="en-IN" sz="1600" i="1">
                            <a:solidFill>
                              <a:srgbClr val="0B5ED7"/>
                            </a:solidFill>
                            <a:latin typeface="Cambria Math" panose="02040503050406030204" pitchFamily="18" charset="0"/>
                            <a:cs typeface="Times New Roman" panose="02020603050405020304" pitchFamily="18" charset="0"/>
                          </a:rPr>
                          <m:t>𝑚</m:t>
                        </m:r>
                      </m:sup>
                    </m:sSubSup>
                  </m:oMath>
                </a14:m>
                <a:r>
                  <a:rPr lang="en-US" sz="1600" dirty="0">
                    <a:solidFill>
                      <a:srgbClr val="0B5ED7"/>
                    </a:solidFill>
                    <a:latin typeface="Times New Roman" panose="02020603050405020304" pitchFamily="18" charset="0"/>
                    <a:cs typeface="Times New Roman" panose="02020603050405020304" pitchFamily="18" charset="0"/>
                  </a:rPr>
                  <a:t> is the number of questions required to discriminate amongst </a:t>
                </a:r>
                <a14:m>
                  <m:oMath xmlns:m="http://schemas.openxmlformats.org/officeDocument/2006/math">
                    <m:sSup>
                      <m:sSupPr>
                        <m:ctrlPr>
                          <a:rPr lang="en-US" sz="1600" i="1" smtClean="0">
                            <a:solidFill>
                              <a:srgbClr val="0B5ED7"/>
                            </a:solidFill>
                            <a:latin typeface="Cambria Math" panose="02040503050406030204" pitchFamily="18" charset="0"/>
                            <a:cs typeface="Times New Roman" panose="02020603050405020304" pitchFamily="18" charset="0"/>
                          </a:rPr>
                        </m:ctrlPr>
                      </m:sSupPr>
                      <m:e>
                        <m:r>
                          <a:rPr lang="en-IN" sz="1600" b="0" i="1" smtClean="0">
                            <a:solidFill>
                              <a:srgbClr val="0B5ED7"/>
                            </a:solidFill>
                            <a:latin typeface="Cambria Math" panose="02040503050406030204" pitchFamily="18" charset="0"/>
                            <a:cs typeface="Times New Roman" panose="02020603050405020304" pitchFamily="18" charset="0"/>
                          </a:rPr>
                          <m:t>𝑚</m:t>
                        </m:r>
                      </m:e>
                      <m:sup>
                        <m:r>
                          <a:rPr lang="en-IN" sz="1600" b="0" i="1" smtClean="0">
                            <a:solidFill>
                              <a:srgbClr val="0B5ED7"/>
                            </a:solidFill>
                            <a:latin typeface="Cambria Math" panose="02040503050406030204" pitchFamily="18" charset="0"/>
                            <a:cs typeface="Times New Roman" panose="02020603050405020304" pitchFamily="18" charset="0"/>
                          </a:rPr>
                          <m:t>𝑘</m:t>
                        </m:r>
                      </m:sup>
                    </m:sSup>
                  </m:oMath>
                </a14:m>
                <a:r>
                  <a:rPr lang="en-US" sz="1600" dirty="0">
                    <a:solidFill>
                      <a:srgbClr val="0B5ED7"/>
                    </a:solidFill>
                    <a:latin typeface="Times New Roman" panose="02020603050405020304" pitchFamily="18" charset="0"/>
                    <a:cs typeface="Times New Roman" panose="02020603050405020304" pitchFamily="18" charset="0"/>
                  </a:rPr>
                  <a:t> distinct possibilities.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8" y="1369424"/>
                <a:ext cx="8425339" cy="4779915"/>
              </a:xfrm>
              <a:blipFill rotWithShape="1">
                <a:blip r:embed="rId2"/>
                <a:stretch>
                  <a:fillRect l="-507" t="-765" r="-43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38</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Title 1"/>
              <p:cNvSpPr>
                <a:spLocks noGrp="1"/>
              </p:cNvSpPr>
              <p:nvPr>
                <p:ph type="title"/>
              </p:nvPr>
            </p:nvSpPr>
            <p:spPr>
              <a:xfrm>
                <a:off x="468078" y="619210"/>
                <a:ext cx="8534408" cy="556448"/>
              </a:xfrm>
            </p:spPr>
            <p:txBody>
              <a:bodyPr>
                <a:normAutofit fontScale="90000"/>
              </a:bodyPr>
              <a:lstStyle/>
              <a:p>
                <a:r>
                  <a:rPr lang="en-IN" sz="4400" dirty="0">
                    <a:solidFill>
                      <a:srgbClr val="A50021"/>
                    </a:solidFill>
                    <a:latin typeface="Times New Roman" panose="02020603050405020304" pitchFamily="18" charset="0"/>
                    <a:cs typeface="Times New Roman" panose="02020603050405020304" pitchFamily="18" charset="0"/>
                  </a:rPr>
                  <a:t>Messages when </a:t>
                </a:r>
                <a:r>
                  <a:rPr lang="en-IN" sz="4000" dirty="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4000" i="1" dirty="0" smtClean="0">
                        <a:solidFill>
                          <a:srgbClr val="A50021"/>
                        </a:solidFill>
                        <a:latin typeface="Cambria Math" panose="02040503050406030204" pitchFamily="18" charset="0"/>
                        <a:cs typeface="Times New Roman" panose="02020603050405020304" pitchFamily="18" charset="0"/>
                      </a:rPr>
                      <m:t>𝑚</m:t>
                    </m:r>
                    <m:r>
                      <a:rPr lang="en-IN" sz="4000" i="1" dirty="0"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IN" sz="4000" b="0" i="1" dirty="0"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b="0" i="1" dirty="0"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US" sz="4000" dirty="0">
                  <a:solidFill>
                    <a:srgbClr val="A50021"/>
                  </a:solidFill>
                  <a:latin typeface="Times New Roman" panose="02020603050405020304" pitchFamily="18" charset="0"/>
                  <a:cs typeface="Times New Roman" panose="02020603050405020304" pitchFamily="18" charset="0"/>
                </a:endParaRPr>
              </a:p>
            </p:txBody>
          </p:sp>
        </mc:Choice>
        <mc:Fallback xmlns="">
          <p:sp>
            <p:nvSpPr>
              <p:cNvPr id="6" name="Title 1"/>
              <p:cNvSpPr>
                <a:spLocks noGrp="1" noRot="1" noChangeAspect="1" noMove="1" noResize="1" noEditPoints="1" noAdjustHandles="1" noChangeArrowheads="1" noChangeShapeType="1" noTextEdit="1"/>
              </p:cNvSpPr>
              <p:nvPr>
                <p:ph type="title"/>
              </p:nvPr>
            </p:nvSpPr>
            <p:spPr>
              <a:xfrm>
                <a:off x="468078" y="619210"/>
                <a:ext cx="8534408" cy="556448"/>
              </a:xfrm>
              <a:blipFill rotWithShape="1">
                <a:blip r:embed="rId3"/>
                <a:stretch>
                  <a:fillRect l="-3643" t="-38462" b="-54945"/>
                </a:stretch>
              </a:blipFill>
            </p:spPr>
            <p:txBody>
              <a:bodyPr/>
              <a:lstStyle/>
              <a:p>
                <a:r>
                  <a:rPr lang="en-IN">
                    <a:noFill/>
                  </a:rPr>
                  <a:t> </a:t>
                </a:r>
              </a:p>
            </p:txBody>
          </p:sp>
        </mc:Fallback>
      </mc:AlternateContent>
    </p:spTree>
    <p:extLst>
      <p:ext uri="{BB962C8B-B14F-4D97-AF65-F5344CB8AC3E}">
        <p14:creationId xmlns:p14="http://schemas.microsoft.com/office/powerpoint/2010/main" val="16933002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165860"/>
                <a:ext cx="8425339" cy="5158740"/>
              </a:xfrm>
            </p:spPr>
            <p:txBody>
              <a:bodyPr>
                <a:normAutofit lnSpcReduction="10000"/>
              </a:bodyPr>
              <a:lstStyle/>
              <a:p>
                <a:pPr algn="just"/>
                <a:r>
                  <a:rPr lang="en-IN" sz="1600" dirty="0">
                    <a:solidFill>
                      <a:srgbClr val="0B5ED7"/>
                    </a:solidFill>
                    <a:latin typeface="Times New Roman" panose="02020603050405020304" pitchFamily="18" charset="0"/>
                    <a:cs typeface="Times New Roman" panose="02020603050405020304" pitchFamily="18" charset="0"/>
                  </a:rPr>
                  <a:t>Here,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=7</m:t>
                    </m:r>
                  </m:oMath>
                </a14:m>
                <a:r>
                  <a:rPr lang="en-IN" sz="1600" dirty="0">
                    <a:solidFill>
                      <a:srgbClr val="0B5ED7"/>
                    </a:solidFill>
                    <a:latin typeface="Times New Roman" panose="02020603050405020304" pitchFamily="18" charset="0"/>
                    <a:cs typeface="Times New Roman" panose="02020603050405020304" pitchFamily="18" charset="0"/>
                  </a:rPr>
                  <a:t> (as stated in the game of sequence of days) and </a:t>
                </a:r>
                <a:r>
                  <a:rPr lang="en-IN" sz="1600" i="1" dirty="0">
                    <a:solidFill>
                      <a:srgbClr val="0B5ED7"/>
                    </a:solidFill>
                    <a:latin typeface="Times New Roman" panose="02020603050405020304" pitchFamily="18" charset="0"/>
                    <a:cs typeface="Times New Roman" panose="02020603050405020304" pitchFamily="18" charset="0"/>
                  </a:rPr>
                  <a:t>k</a:t>
                </a:r>
                <a:r>
                  <a:rPr lang="en-IN" sz="1600" dirty="0">
                    <a:solidFill>
                      <a:srgbClr val="0B5ED7"/>
                    </a:solidFill>
                    <a:latin typeface="Times New Roman" panose="02020603050405020304" pitchFamily="18" charset="0"/>
                    <a:cs typeface="Times New Roman" panose="02020603050405020304" pitchFamily="18" charset="0"/>
                  </a:rPr>
                  <a:t> = 6 (say). </a:t>
                </a:r>
              </a:p>
              <a:p>
                <a:pPr lvl="8" algn="just"/>
                <a:endParaRPr lang="en-IN" sz="400" dirty="0">
                  <a:solidFill>
                    <a:srgbClr val="0B5ED7"/>
                  </a:solidFill>
                  <a:latin typeface="Times New Roman" panose="02020603050405020304" pitchFamily="18" charset="0"/>
                  <a:cs typeface="Times New Roman" panose="02020603050405020304" pitchFamily="18" charset="0"/>
                </a:endParaRPr>
              </a:p>
              <a:p>
                <a:pPr algn="just"/>
                <a:r>
                  <a:rPr lang="en-IN" sz="1600" dirty="0">
                    <a:solidFill>
                      <a:srgbClr val="0B5ED7"/>
                    </a:solidFill>
                    <a:latin typeface="Times New Roman" panose="02020603050405020304" pitchFamily="18" charset="0"/>
                    <a:cs typeface="Times New Roman" panose="02020603050405020304" pitchFamily="18" charset="0"/>
                  </a:rPr>
                  <a:t>An arbitrary sequence may be {Tue, Thu, Tue, Mon, Sun, Tue}, etc. There are </a:t>
                </a:r>
                <a14:m>
                  <m:oMath xmlns:m="http://schemas.openxmlformats.org/officeDocument/2006/math">
                    <m:sSup>
                      <m:sSupPr>
                        <m:ctrlPr>
                          <a:rPr lang="en-IN" sz="1600" i="1" smtClean="0">
                            <a:solidFill>
                              <a:srgbClr val="0B5ED7"/>
                            </a:solidFill>
                            <a:latin typeface="Cambria Math" panose="02040503050406030204" pitchFamily="18" charset="0"/>
                            <a:cs typeface="Times New Roman" panose="02020603050405020304" pitchFamily="18" charset="0"/>
                          </a:rPr>
                        </m:ctrlPr>
                      </m:sSupPr>
                      <m:e>
                        <m:r>
                          <a:rPr lang="en-IN" sz="1600" b="0" i="1" smtClean="0">
                            <a:solidFill>
                              <a:srgbClr val="0B5ED7"/>
                            </a:solidFill>
                            <a:latin typeface="Cambria Math" panose="02040503050406030204" pitchFamily="18" charset="0"/>
                            <a:cs typeface="Times New Roman" panose="02020603050405020304" pitchFamily="18" charset="0"/>
                          </a:rPr>
                          <m:t>7</m:t>
                        </m:r>
                      </m:e>
                      <m:sup>
                        <m:r>
                          <a:rPr lang="en-IN" sz="1600" b="0" i="1" smtClean="0">
                            <a:solidFill>
                              <a:srgbClr val="0B5ED7"/>
                            </a:solidFill>
                            <a:latin typeface="Cambria Math" panose="02040503050406030204" pitchFamily="18" charset="0"/>
                            <a:cs typeface="Times New Roman" panose="02020603050405020304" pitchFamily="18" charset="0"/>
                          </a:rPr>
                          <m:t>6</m:t>
                        </m:r>
                      </m:sup>
                    </m:sSup>
                    <m:r>
                      <a:rPr lang="en-IN" sz="1600" b="0" i="1" smtClean="0">
                        <a:solidFill>
                          <a:srgbClr val="0B5ED7"/>
                        </a:solidFill>
                        <a:latin typeface="Cambria Math" panose="02040503050406030204" pitchFamily="18" charset="0"/>
                        <a:cs typeface="Times New Roman" panose="02020603050405020304" pitchFamily="18" charset="0"/>
                      </a:rPr>
                      <m:t>=117649</m:t>
                    </m:r>
                  </m:oMath>
                </a14:m>
                <a:r>
                  <a:rPr lang="en-US" sz="1600" dirty="0">
                    <a:solidFill>
                      <a:srgbClr val="0B5ED7"/>
                    </a:solidFill>
                    <a:latin typeface="Times New Roman" panose="02020603050405020304" pitchFamily="18" charset="0"/>
                    <a:cs typeface="Times New Roman" panose="02020603050405020304" pitchFamily="18" charset="0"/>
                  </a:rPr>
                  <a:t> possible sequences of six days. </a:t>
                </a:r>
              </a:p>
              <a:p>
                <a:pPr lvl="8" algn="just"/>
                <a:endParaRPr lang="en-US" sz="400" dirty="0">
                  <a:solidFill>
                    <a:srgbClr val="0B5ED7"/>
                  </a:solidFill>
                  <a:latin typeface="Times New Roman" panose="02020603050405020304" pitchFamily="18" charset="0"/>
                  <a:cs typeface="Times New Roman" panose="02020603050405020304" pitchFamily="18" charset="0"/>
                </a:endParaRPr>
              </a:p>
              <a:p>
                <a:pPr algn="just"/>
                <a:r>
                  <a:rPr lang="en-US" sz="1600" dirty="0">
                    <a:solidFill>
                      <a:srgbClr val="0B5ED7"/>
                    </a:solidFill>
                    <a:latin typeface="Times New Roman" panose="02020603050405020304" pitchFamily="18" charset="0"/>
                    <a:cs typeface="Times New Roman" panose="02020603050405020304" pitchFamily="18" charset="0"/>
                  </a:rPr>
                  <a:t>From our previous understanding, we can say that the minimum number of </a:t>
                </a:r>
                <a14:m>
                  <m:oMath xmlns:m="http://schemas.openxmlformats.org/officeDocument/2006/math">
                    <m:r>
                      <a:rPr lang="en-US" sz="1600" i="1" dirty="0" smtClean="0">
                        <a:solidFill>
                          <a:srgbClr val="0B5ED7"/>
                        </a:solidFill>
                        <a:latin typeface="Cambria Math" panose="02040503050406030204" pitchFamily="18" charset="0"/>
                        <a:cs typeface="Times New Roman" panose="02020603050405020304" pitchFamily="18" charset="0"/>
                      </a:rPr>
                      <m:t>𝑦𝑒𝑠</m:t>
                    </m:r>
                    <m:r>
                      <a:rPr lang="en-US" sz="1600" i="1" dirty="0" smtClean="0">
                        <a:solidFill>
                          <a:srgbClr val="0B5ED7"/>
                        </a:solidFill>
                        <a:latin typeface="Cambria Math" panose="02040503050406030204" pitchFamily="18" charset="0"/>
                        <a:cs typeface="Times New Roman" panose="02020603050405020304" pitchFamily="18" charset="0"/>
                      </a:rPr>
                      <m:t>/</m:t>
                    </m:r>
                    <m:r>
                      <a:rPr lang="en-US" sz="1600" i="1" dirty="0" smtClean="0">
                        <a:solidFill>
                          <a:srgbClr val="0B5ED7"/>
                        </a:solidFill>
                        <a:latin typeface="Cambria Math" panose="02040503050406030204" pitchFamily="18" charset="0"/>
                        <a:cs typeface="Times New Roman" panose="02020603050405020304" pitchFamily="18" charset="0"/>
                      </a:rPr>
                      <m:t>𝑛𝑜</m:t>
                    </m:r>
                  </m:oMath>
                </a14:m>
                <a:r>
                  <a:rPr lang="en-US" sz="1600" dirty="0">
                    <a:solidFill>
                      <a:srgbClr val="0B5ED7"/>
                    </a:solidFill>
                    <a:latin typeface="Times New Roman" panose="02020603050405020304" pitchFamily="18" charset="0"/>
                    <a:cs typeface="Times New Roman" panose="02020603050405020304" pitchFamily="18" charset="0"/>
                  </a:rPr>
                  <a:t> questions that is required to identify such a sequence  is</a:t>
                </a:r>
                <a14:m>
                  <m:oMath xmlns:m="http://schemas.openxmlformats.org/officeDocument/2006/math">
                    <m:func>
                      <m:funcPr>
                        <m:ctrlPr>
                          <a:rPr lang="en-US" sz="1600" i="1" smtClean="0">
                            <a:solidFill>
                              <a:srgbClr val="0B5ED7"/>
                            </a:solidFill>
                            <a:latin typeface="Cambria Math" panose="02040503050406030204" pitchFamily="18" charset="0"/>
                            <a:cs typeface="Times New Roman" panose="02020603050405020304" pitchFamily="18" charset="0"/>
                          </a:rPr>
                        </m:ctrlPr>
                      </m:funcPr>
                      <m:fName>
                        <m:r>
                          <a:rPr lang="en-IN" sz="1600" b="0" i="1" smtClean="0">
                            <a:solidFill>
                              <a:srgbClr val="0B5ED7"/>
                            </a:solidFill>
                            <a:latin typeface="Cambria Math" panose="02040503050406030204" pitchFamily="18" charset="0"/>
                            <a:cs typeface="Times New Roman" panose="02020603050405020304" pitchFamily="18" charset="0"/>
                          </a:rPr>
                          <m:t> </m:t>
                        </m:r>
                        <m:sSub>
                          <m:sSubPr>
                            <m:ctrlPr>
                              <a:rPr lang="en-US" sz="1600" i="1" smtClean="0">
                                <a:solidFill>
                                  <a:srgbClr val="0B5ED7"/>
                                </a:solidFill>
                                <a:latin typeface="Cambria Math" panose="02040503050406030204" pitchFamily="18" charset="0"/>
                                <a:cs typeface="Times New Roman" panose="02020603050405020304" pitchFamily="18" charset="0"/>
                              </a:rPr>
                            </m:ctrlPr>
                          </m:sSubPr>
                          <m:e>
                            <m:r>
                              <m:rPr>
                                <m:sty m:val="p"/>
                              </m:rPr>
                              <a:rPr lang="en-US" sz="1600" i="0" smtClean="0">
                                <a:solidFill>
                                  <a:srgbClr val="0B5ED7"/>
                                </a:solidFill>
                                <a:latin typeface="Cambria Math" panose="02040503050406030204" pitchFamily="18" charset="0"/>
                                <a:cs typeface="Times New Roman" panose="02020603050405020304" pitchFamily="18" charset="0"/>
                              </a:rPr>
                              <m:t>log</m:t>
                            </m:r>
                          </m:e>
                          <m:sub>
                            <m:r>
                              <a:rPr lang="en-IN" sz="1600" b="0" i="1" smtClean="0">
                                <a:solidFill>
                                  <a:srgbClr val="0B5ED7"/>
                                </a:solidFill>
                                <a:latin typeface="Cambria Math" panose="02040503050406030204" pitchFamily="18" charset="0"/>
                                <a:cs typeface="Times New Roman" panose="02020603050405020304" pitchFamily="18" charset="0"/>
                              </a:rPr>
                              <m:t>2</m:t>
                            </m:r>
                          </m:sub>
                        </m:sSub>
                      </m:fName>
                      <m:e>
                        <m:r>
                          <a:rPr lang="en-IN" sz="1600" b="0" i="1" smtClean="0">
                            <a:solidFill>
                              <a:srgbClr val="0B5ED7"/>
                            </a:solidFill>
                            <a:latin typeface="Cambria Math" panose="02040503050406030204" pitchFamily="18" charset="0"/>
                            <a:cs typeface="Times New Roman" panose="02020603050405020304" pitchFamily="18" charset="0"/>
                          </a:rPr>
                          <m:t>11769</m:t>
                        </m:r>
                      </m:e>
                    </m:func>
                    <m:r>
                      <a:rPr lang="en-IN" sz="1600" b="0" i="1" smtClean="0">
                        <a:solidFill>
                          <a:srgbClr val="0B5ED7"/>
                        </a:solidFill>
                        <a:latin typeface="Cambria Math" panose="02040503050406030204" pitchFamily="18" charset="0"/>
                        <a:cs typeface="Times New Roman" panose="02020603050405020304" pitchFamily="18" charset="0"/>
                      </a:rPr>
                      <m:t>=16.8443</m:t>
                    </m:r>
                  </m:oMath>
                </a14:m>
                <a:r>
                  <a:rPr lang="en-US" sz="1600" dirty="0">
                    <a:solidFill>
                      <a:srgbClr val="0B5ED7"/>
                    </a:solidFill>
                    <a:latin typeface="Times New Roman" panose="02020603050405020304" pitchFamily="18" charset="0"/>
                    <a:cs typeface="Times New Roman" panose="02020603050405020304" pitchFamily="18" charset="0"/>
                  </a:rPr>
                  <a:t>. </a:t>
                </a:r>
              </a:p>
              <a:p>
                <a:pPr lvl="8" algn="just"/>
                <a:endParaRPr lang="en-US" sz="400" dirty="0">
                  <a:solidFill>
                    <a:srgbClr val="0B5ED7"/>
                  </a:solidFill>
                  <a:latin typeface="Times New Roman" panose="02020603050405020304" pitchFamily="18" charset="0"/>
                  <a:cs typeface="Times New Roman" panose="02020603050405020304" pitchFamily="18" charset="0"/>
                </a:endParaRPr>
              </a:p>
              <a:p>
                <a:pPr algn="just"/>
                <a:r>
                  <a:rPr lang="en-US" sz="1600" dirty="0">
                    <a:solidFill>
                      <a:srgbClr val="0B5ED7"/>
                    </a:solidFill>
                    <a:latin typeface="Times New Roman" panose="02020603050405020304" pitchFamily="18" charset="0"/>
                    <a:cs typeface="Times New Roman" panose="02020603050405020304" pitchFamily="18" charset="0"/>
                  </a:rPr>
                  <a:t>Since, this is a non integer number, and the number of question should be an integer, we can say </a:t>
                </a:r>
                <a:r>
                  <a:rPr lang="en-US" sz="1600" i="1" dirty="0">
                    <a:solidFill>
                      <a:srgbClr val="0B5ED7"/>
                    </a:solidFill>
                    <a:latin typeface="Times New Roman" panose="02020603050405020304" pitchFamily="18" charset="0"/>
                    <a:cs typeface="Times New Roman" panose="02020603050405020304" pitchFamily="18" charset="0"/>
                  </a:rPr>
                  <a:t>17 </a:t>
                </a:r>
                <a:r>
                  <a:rPr lang="en-US" sz="1600" dirty="0">
                    <a:solidFill>
                      <a:srgbClr val="0B5ED7"/>
                    </a:solidFill>
                    <a:latin typeface="Times New Roman" panose="02020603050405020304" pitchFamily="18" charset="0"/>
                    <a:cs typeface="Times New Roman" panose="02020603050405020304" pitchFamily="18" charset="0"/>
                  </a:rPr>
                  <a:t>questions are required. Thus,</a:t>
                </a:r>
              </a:p>
              <a:p>
                <a:pPr lvl="5" algn="just"/>
                <a:endParaRPr lang="en-US" sz="800" dirty="0">
                  <a:solidFill>
                    <a:srgbClr val="0B5ED7"/>
                  </a:solidFill>
                  <a:latin typeface="Times New Roman" panose="02020603050405020304" pitchFamily="18" charset="0"/>
                  <a:cs typeface="Times New Roman" panose="02020603050405020304" pitchFamily="18" charset="0"/>
                </a:endParaRPr>
              </a:p>
              <a:p>
                <a:pPr marL="0" indent="0">
                  <a:buNone/>
                </a:pPr>
                <a:r>
                  <a:rPr lang="en-IN" sz="1600"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IN" sz="1600" i="1" smtClean="0">
                            <a:solidFill>
                              <a:srgbClr val="0B5ED7"/>
                            </a:solidFill>
                            <a:latin typeface="Cambria Math" panose="02040503050406030204" pitchFamily="18" charset="0"/>
                            <a:cs typeface="Times New Roman" panose="02020603050405020304" pitchFamily="18" charset="0"/>
                          </a:rPr>
                        </m:ctrlPr>
                      </m:sSubSupPr>
                      <m:e>
                        <m:r>
                          <a:rPr lang="en-IN" sz="1600" b="0" i="1" smtClean="0">
                            <a:solidFill>
                              <a:srgbClr val="0B5ED7"/>
                            </a:solidFill>
                            <a:latin typeface="Cambria Math" panose="02040503050406030204" pitchFamily="18" charset="0"/>
                            <a:cs typeface="Times New Roman" panose="02020603050405020304" pitchFamily="18" charset="0"/>
                          </a:rPr>
                          <m:t>𝐸</m:t>
                        </m:r>
                      </m:e>
                      <m:sub>
                        <m:r>
                          <a:rPr lang="en-IN" sz="1600" b="0" i="1" smtClean="0">
                            <a:solidFill>
                              <a:srgbClr val="0B5ED7"/>
                            </a:solidFill>
                            <a:latin typeface="Cambria Math" panose="02040503050406030204" pitchFamily="18" charset="0"/>
                            <a:cs typeface="Times New Roman" panose="02020603050405020304" pitchFamily="18" charset="0"/>
                          </a:rPr>
                          <m:t>6</m:t>
                        </m:r>
                      </m:sub>
                      <m:sup>
                        <m:r>
                          <a:rPr lang="en-IN" sz="1600" b="0" i="1" smtClean="0">
                            <a:solidFill>
                              <a:srgbClr val="0B5ED7"/>
                            </a:solidFill>
                            <a:latin typeface="Cambria Math" panose="02040503050406030204" pitchFamily="18" charset="0"/>
                            <a:cs typeface="Times New Roman" panose="02020603050405020304" pitchFamily="18" charset="0"/>
                          </a:rPr>
                          <m:t>7</m:t>
                        </m:r>
                      </m:sup>
                    </m:sSubSup>
                  </m:oMath>
                </a14:m>
                <a:r>
                  <a:rPr lang="en-IN" sz="1600"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r>
                      <a:rPr lang="en-IN" sz="1600" b="0" i="0" smtClean="0">
                        <a:solidFill>
                          <a:srgbClr val="0B5ED7"/>
                        </a:solidFill>
                        <a:latin typeface="Cambria Math" panose="02040503050406030204" pitchFamily="18" charset="0"/>
                        <a:cs typeface="Times New Roman" panose="02020603050405020304" pitchFamily="18" charset="0"/>
                      </a:rPr>
                      <m:t>=</m:t>
                    </m:r>
                    <m:d>
                      <m:dPr>
                        <m:begChr m:val="⌈"/>
                        <m:endChr m:val=""/>
                        <m:ctrlPr>
                          <a:rPr lang="en-US" sz="1600" i="1" smtClean="0">
                            <a:solidFill>
                              <a:srgbClr val="0B5ED7"/>
                            </a:solidFill>
                            <a:latin typeface="Cambria Math" panose="02040503050406030204" pitchFamily="18" charset="0"/>
                            <a:cs typeface="Times New Roman" panose="02020603050405020304" pitchFamily="18" charset="0"/>
                          </a:rPr>
                        </m:ctrlPr>
                      </m:dPr>
                      <m:e>
                        <m:d>
                          <m:dPr>
                            <m:begChr m:val=""/>
                            <m:endChr m:val="⌉"/>
                            <m:ctrlPr>
                              <a:rPr lang="en-US" sz="1600" i="1" smtClean="0">
                                <a:solidFill>
                                  <a:srgbClr val="0B5ED7"/>
                                </a:solidFill>
                                <a:latin typeface="Cambria Math" panose="02040503050406030204" pitchFamily="18" charset="0"/>
                                <a:cs typeface="Times New Roman" panose="02020603050405020304" pitchFamily="18" charset="0"/>
                              </a:rPr>
                            </m:ctrlPr>
                          </m:dPr>
                          <m:e>
                            <m:func>
                              <m:funcPr>
                                <m:ctrlPr>
                                  <a:rPr lang="en-US" sz="1600" i="1" smtClean="0">
                                    <a:solidFill>
                                      <a:srgbClr val="0B5ED7"/>
                                    </a:solidFill>
                                    <a:latin typeface="Cambria Math" panose="02040503050406030204" pitchFamily="18" charset="0"/>
                                    <a:cs typeface="Times New Roman" panose="02020603050405020304" pitchFamily="18" charset="0"/>
                                  </a:rPr>
                                </m:ctrlPr>
                              </m:funcPr>
                              <m:fName>
                                <m:sSub>
                                  <m:sSubPr>
                                    <m:ctrlPr>
                                      <a:rPr lang="en-US" sz="1600" i="1" smtClean="0">
                                        <a:solidFill>
                                          <a:srgbClr val="0B5ED7"/>
                                        </a:solidFill>
                                        <a:latin typeface="Cambria Math" panose="02040503050406030204" pitchFamily="18" charset="0"/>
                                        <a:cs typeface="Times New Roman" panose="02020603050405020304" pitchFamily="18" charset="0"/>
                                      </a:rPr>
                                    </m:ctrlPr>
                                  </m:sSubPr>
                                  <m:e>
                                    <m:r>
                                      <m:rPr>
                                        <m:sty m:val="p"/>
                                      </m:rPr>
                                      <a:rPr lang="en-US" sz="1600" i="0" smtClean="0">
                                        <a:solidFill>
                                          <a:srgbClr val="0B5ED7"/>
                                        </a:solidFill>
                                        <a:latin typeface="Cambria Math" panose="02040503050406030204" pitchFamily="18" charset="0"/>
                                        <a:cs typeface="Times New Roman" panose="02020603050405020304" pitchFamily="18" charset="0"/>
                                      </a:rPr>
                                      <m:t>log</m:t>
                                    </m:r>
                                  </m:e>
                                  <m:sub>
                                    <m:r>
                                      <a:rPr lang="en-IN" sz="1600" b="0" i="1" smtClean="0">
                                        <a:solidFill>
                                          <a:srgbClr val="0B5ED7"/>
                                        </a:solidFill>
                                        <a:latin typeface="Cambria Math" panose="02040503050406030204" pitchFamily="18" charset="0"/>
                                        <a:cs typeface="Times New Roman" panose="02020603050405020304" pitchFamily="18" charset="0"/>
                                      </a:rPr>
                                      <m:t>2</m:t>
                                    </m:r>
                                  </m:sub>
                                </m:sSub>
                              </m:fName>
                              <m:e>
                                <m:sSup>
                                  <m:sSupPr>
                                    <m:ctrlPr>
                                      <a:rPr lang="en-US" sz="1600" i="1" smtClean="0">
                                        <a:solidFill>
                                          <a:srgbClr val="0B5ED7"/>
                                        </a:solidFill>
                                        <a:latin typeface="Cambria Math" panose="02040503050406030204" pitchFamily="18" charset="0"/>
                                        <a:cs typeface="Times New Roman" panose="02020603050405020304" pitchFamily="18" charset="0"/>
                                      </a:rPr>
                                    </m:ctrlPr>
                                  </m:sSupPr>
                                  <m:e>
                                    <m:r>
                                      <a:rPr lang="en-IN" sz="1600" b="0" i="1" smtClean="0">
                                        <a:solidFill>
                                          <a:srgbClr val="0B5ED7"/>
                                        </a:solidFill>
                                        <a:latin typeface="Cambria Math" panose="02040503050406030204" pitchFamily="18" charset="0"/>
                                        <a:cs typeface="Times New Roman" panose="02020603050405020304" pitchFamily="18" charset="0"/>
                                      </a:rPr>
                                      <m:t>7</m:t>
                                    </m:r>
                                  </m:e>
                                  <m:sup>
                                    <m:r>
                                      <a:rPr lang="en-IN" sz="1600" b="0" i="1" smtClean="0">
                                        <a:solidFill>
                                          <a:srgbClr val="0B5ED7"/>
                                        </a:solidFill>
                                        <a:latin typeface="Cambria Math" panose="02040503050406030204" pitchFamily="18" charset="0"/>
                                        <a:cs typeface="Times New Roman" panose="02020603050405020304" pitchFamily="18" charset="0"/>
                                      </a:rPr>
                                      <m:t>6</m:t>
                                    </m:r>
                                  </m:sup>
                                </m:sSup>
                              </m:e>
                            </m:func>
                          </m:e>
                        </m:d>
                      </m:e>
                    </m:d>
                  </m:oMath>
                </a14:m>
                <a:endParaRPr lang="en-US" sz="1600" dirty="0">
                  <a:solidFill>
                    <a:srgbClr val="0B5ED7"/>
                  </a:solidFill>
                  <a:latin typeface="Times New Roman" panose="02020603050405020304" pitchFamily="18" charset="0"/>
                  <a:cs typeface="Times New Roman" panose="02020603050405020304" pitchFamily="18" charset="0"/>
                </a:endParaRPr>
              </a:p>
              <a:p>
                <a:pPr marL="0" indent="0">
                  <a:buNone/>
                </a:pPr>
                <a:endParaRPr lang="en-IN" sz="1600" dirty="0">
                  <a:solidFill>
                    <a:srgbClr val="0B5ED7"/>
                  </a:solidFill>
                  <a:latin typeface="Times New Roman" panose="02020603050405020304" pitchFamily="18" charset="0"/>
                  <a:cs typeface="Times New Roman" panose="02020603050405020304" pitchFamily="18" charset="0"/>
                </a:endParaRPr>
              </a:p>
              <a:p>
                <a:r>
                  <a:rPr lang="en-IN" sz="1600" dirty="0">
                    <a:solidFill>
                      <a:schemeClr val="tx1"/>
                    </a:solidFill>
                    <a:latin typeface="Times New Roman" panose="02020603050405020304" pitchFamily="18" charset="0"/>
                    <a:cs typeface="Times New Roman" panose="02020603050405020304" pitchFamily="18" charset="0"/>
                  </a:rPr>
                  <a:t>In general,</a:t>
                </a:r>
              </a:p>
              <a:p>
                <a:pPr marL="0" indent="0">
                  <a:buNone/>
                </a:pPr>
                <a:r>
                  <a:rPr lang="en-IN" sz="1600" dirty="0">
                    <a:solidFill>
                      <a:schemeClr val="tx1"/>
                    </a:solidFill>
                    <a:cs typeface="Times New Roman" panose="02020603050405020304" pitchFamily="18" charset="0"/>
                  </a:rPr>
                  <a:t>                                          </a:t>
                </a:r>
                <a14:m>
                  <m:oMath xmlns:m="http://schemas.openxmlformats.org/officeDocument/2006/math">
                    <m:sSubSup>
                      <m:sSubSupPr>
                        <m:ctrlPr>
                          <a:rPr lang="en-IN" sz="1600" i="1">
                            <a:solidFill>
                              <a:schemeClr val="tx1"/>
                            </a:solidFill>
                            <a:latin typeface="Cambria Math" panose="02040503050406030204" pitchFamily="18" charset="0"/>
                            <a:cs typeface="Times New Roman" panose="02020603050405020304" pitchFamily="18" charset="0"/>
                          </a:rPr>
                        </m:ctrlPr>
                      </m:sSubSupPr>
                      <m:e>
                        <m:r>
                          <a:rPr lang="en-IN" sz="1600" i="1">
                            <a:solidFill>
                              <a:schemeClr val="tx1"/>
                            </a:solidFill>
                            <a:latin typeface="Cambria Math" panose="02040503050406030204" pitchFamily="18" charset="0"/>
                            <a:cs typeface="Times New Roman" panose="02020603050405020304" pitchFamily="18" charset="0"/>
                          </a:rPr>
                          <m:t>𝐸</m:t>
                        </m:r>
                      </m:e>
                      <m:sub>
                        <m:r>
                          <a:rPr lang="en-IN" sz="1600" b="0" i="1" smtClean="0">
                            <a:solidFill>
                              <a:schemeClr val="tx1"/>
                            </a:solidFill>
                            <a:latin typeface="Cambria Math" panose="02040503050406030204" pitchFamily="18" charset="0"/>
                            <a:cs typeface="Times New Roman" panose="02020603050405020304" pitchFamily="18" charset="0"/>
                          </a:rPr>
                          <m:t>𝑘</m:t>
                        </m:r>
                      </m:sub>
                      <m:sup>
                        <m:r>
                          <a:rPr lang="en-IN" sz="1600" b="0" i="1" smtClean="0">
                            <a:solidFill>
                              <a:schemeClr val="tx1"/>
                            </a:solidFill>
                            <a:latin typeface="Cambria Math" panose="02040503050406030204" pitchFamily="18" charset="0"/>
                            <a:cs typeface="Times New Roman" panose="02020603050405020304" pitchFamily="18" charset="0"/>
                          </a:rPr>
                          <m:t>𝑚</m:t>
                        </m:r>
                      </m:sup>
                    </m:sSubSup>
                  </m:oMath>
                </a14:m>
                <a:r>
                  <a:rPr lang="en-IN" sz="16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IN" sz="1600">
                        <a:solidFill>
                          <a:schemeClr val="tx1"/>
                        </a:solidFill>
                        <a:latin typeface="Cambria Math" panose="02040503050406030204" pitchFamily="18" charset="0"/>
                        <a:cs typeface="Times New Roman" panose="02020603050405020304" pitchFamily="18" charset="0"/>
                      </a:rPr>
                      <m:t>=</m:t>
                    </m:r>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func>
                              <m:funcPr>
                                <m:ctrlPr>
                                  <a:rPr lang="en-US" sz="1600" i="1">
                                    <a:solidFill>
                                      <a:schemeClr val="tx1"/>
                                    </a:solidFill>
                                    <a:latin typeface="Cambria Math" panose="02040503050406030204" pitchFamily="18" charset="0"/>
                                    <a:cs typeface="Times New Roman" panose="02020603050405020304" pitchFamily="18" charset="0"/>
                                  </a:rPr>
                                </m:ctrlPr>
                              </m:funcPr>
                              <m:fName>
                                <m:sSub>
                                  <m:sSubPr>
                                    <m:ctrlPr>
                                      <a:rPr lang="en-US" sz="1600" i="1">
                                        <a:solidFill>
                                          <a:schemeClr val="tx1"/>
                                        </a:solidFill>
                                        <a:latin typeface="Cambria Math" panose="02040503050406030204" pitchFamily="18" charset="0"/>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sSup>
                                  <m:sSupPr>
                                    <m:ctrlPr>
                                      <a:rPr lang="en-IN" sz="1600" i="1">
                                        <a:solidFill>
                                          <a:schemeClr val="tx1"/>
                                        </a:solidFill>
                                        <a:latin typeface="Cambria Math" panose="02040503050406030204" pitchFamily="18" charset="0"/>
                                        <a:cs typeface="Times New Roman" panose="02020603050405020304" pitchFamily="18" charset="0"/>
                                      </a:rPr>
                                    </m:ctrlPr>
                                  </m:sSupPr>
                                  <m:e>
                                    <m:r>
                                      <a:rPr lang="en-IN" sz="1600" b="0" i="1" smtClean="0">
                                        <a:solidFill>
                                          <a:schemeClr val="tx1"/>
                                        </a:solidFill>
                                        <a:latin typeface="Cambria Math" panose="02040503050406030204" pitchFamily="18" charset="0"/>
                                        <a:cs typeface="Times New Roman" panose="02020603050405020304" pitchFamily="18" charset="0"/>
                                      </a:rPr>
                                      <m:t>𝑚</m:t>
                                    </m:r>
                                  </m:e>
                                  <m:sup>
                                    <m:r>
                                      <a:rPr lang="en-IN" sz="1600" b="0" i="1" smtClean="0">
                                        <a:solidFill>
                                          <a:schemeClr val="tx1"/>
                                        </a:solidFill>
                                        <a:latin typeface="Cambria Math" panose="02040503050406030204" pitchFamily="18" charset="0"/>
                                        <a:cs typeface="Times New Roman" panose="02020603050405020304" pitchFamily="18" charset="0"/>
                                      </a:rPr>
                                      <m:t>𝑘</m:t>
                                    </m:r>
                                  </m:sup>
                                </m:sSup>
                              </m:e>
                            </m:func>
                          </m:e>
                        </m:d>
                      </m:e>
                    </m:d>
                  </m:oMath>
                </a14:m>
                <a:endParaRPr lang="en-US" sz="1600" dirty="0">
                  <a:solidFill>
                    <a:schemeClr val="tx1"/>
                  </a:solidFill>
                  <a:latin typeface="Times New Roman" panose="02020603050405020304" pitchFamily="18" charset="0"/>
                  <a:cs typeface="Times New Roman" panose="02020603050405020304" pitchFamily="18" charset="0"/>
                </a:endParaRPr>
              </a:p>
              <a:p>
                <a:pPr marL="0" indent="0">
                  <a:buNone/>
                </a:pPr>
                <a:endParaRPr lang="en-IN" sz="1600" dirty="0">
                  <a:solidFill>
                    <a:schemeClr val="tx1"/>
                  </a:solidFill>
                  <a:latin typeface="Times New Roman" panose="02020603050405020304" pitchFamily="18" charset="0"/>
                  <a:cs typeface="Times New Roman" panose="02020603050405020304" pitchFamily="18" charset="0"/>
                </a:endParaRPr>
              </a:p>
              <a:p>
                <a:r>
                  <a:rPr lang="en-IN" sz="1600" dirty="0">
                    <a:solidFill>
                      <a:schemeClr val="tx1"/>
                    </a:solidFill>
                    <a:latin typeface="Times New Roman" panose="02020603050405020304" pitchFamily="18" charset="0"/>
                    <a:cs typeface="Times New Roman" panose="02020603050405020304" pitchFamily="18" charset="0"/>
                  </a:rPr>
                  <a:t>Alternatively, the above can be written as,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func>
                                <m:funcPr>
                                  <m:ctrlPr>
                                    <a:rPr lang="en-US" sz="1600" i="1">
                                      <a:solidFill>
                                        <a:schemeClr val="tx1"/>
                                      </a:solidFill>
                                      <a:latin typeface="Cambria Math" panose="02040503050406030204" pitchFamily="18" charset="0"/>
                                      <a:cs typeface="Times New Roman" panose="02020603050405020304" pitchFamily="18" charset="0"/>
                                    </a:rPr>
                                  </m:ctrlPr>
                                </m:funcPr>
                                <m:fName>
                                  <m:sSub>
                                    <m:sSubPr>
                                      <m:ctrlPr>
                                        <a:rPr lang="en-US" sz="1600" i="1">
                                          <a:solidFill>
                                            <a:schemeClr val="tx1"/>
                                          </a:solidFill>
                                          <a:latin typeface="Cambria Math" panose="02040503050406030204" pitchFamily="18" charset="0"/>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sSup>
                                    <m:sSupPr>
                                      <m:ctrlPr>
                                        <a:rPr lang="en-IN" sz="1600" i="1">
                                          <a:solidFill>
                                            <a:schemeClr val="tx1"/>
                                          </a:solidFill>
                                          <a:latin typeface="Cambria Math" panose="02040503050406030204" pitchFamily="18" charset="0"/>
                                          <a:cs typeface="Times New Roman" panose="02020603050405020304" pitchFamily="18" charset="0"/>
                                        </a:rPr>
                                      </m:ctrlPr>
                                    </m:sSupPr>
                                    <m:e>
                                      <m:r>
                                        <a:rPr lang="en-IN" sz="1600" i="1">
                                          <a:solidFill>
                                            <a:schemeClr val="tx1"/>
                                          </a:solidFill>
                                          <a:latin typeface="Cambria Math" panose="02040503050406030204" pitchFamily="18" charset="0"/>
                                          <a:cs typeface="Times New Roman" panose="02020603050405020304" pitchFamily="18" charset="0"/>
                                        </a:rPr>
                                        <m:t>𝑚</m:t>
                                      </m:r>
                                    </m:e>
                                    <m:sup>
                                      <m:r>
                                        <a:rPr lang="en-IN" sz="1600" i="1">
                                          <a:solidFill>
                                            <a:schemeClr val="tx1"/>
                                          </a:solidFill>
                                          <a:latin typeface="Cambria Math" panose="02040503050406030204" pitchFamily="18" charset="0"/>
                                          <a:cs typeface="Times New Roman" panose="02020603050405020304" pitchFamily="18" charset="0"/>
                                        </a:rPr>
                                        <m:t>𝑘</m:t>
                                      </m:r>
                                    </m:sup>
                                  </m:sSup>
                                </m:e>
                              </m:func>
                            </m:e>
                          </m:d>
                        </m:e>
                      </m:d>
                      <m:sSubSup>
                        <m:sSubSupPr>
                          <m:ctrlPr>
                            <a:rPr lang="en-IN" sz="1600" i="1">
                              <a:solidFill>
                                <a:schemeClr val="tx1"/>
                              </a:solidFill>
                              <a:latin typeface="Cambria Math" panose="02040503050406030204" pitchFamily="18" charset="0"/>
                              <a:cs typeface="Times New Roman" panose="02020603050405020304" pitchFamily="18" charset="0"/>
                            </a:rPr>
                          </m:ctrlPr>
                        </m:sSubSupPr>
                        <m:e>
                          <m:r>
                            <a:rPr lang="en-IN"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sz="1600" i="1">
                              <a:solidFill>
                                <a:schemeClr val="tx1"/>
                              </a:solidFill>
                              <a:latin typeface="Cambria Math" panose="02040503050406030204" pitchFamily="18" charset="0"/>
                              <a:cs typeface="Times New Roman" panose="02020603050405020304" pitchFamily="18" charset="0"/>
                            </a:rPr>
                            <m:t>𝐸</m:t>
                          </m:r>
                        </m:e>
                        <m:sub>
                          <m:r>
                            <a:rPr lang="en-IN" sz="1600" i="1">
                              <a:solidFill>
                                <a:schemeClr val="tx1"/>
                              </a:solidFill>
                              <a:latin typeface="Cambria Math" panose="02040503050406030204" pitchFamily="18" charset="0"/>
                              <a:cs typeface="Times New Roman" panose="02020603050405020304" pitchFamily="18" charset="0"/>
                            </a:rPr>
                            <m:t>𝑘</m:t>
                          </m:r>
                        </m:sub>
                        <m:sup>
                          <m:r>
                            <a:rPr lang="en-IN" sz="1600" i="1">
                              <a:solidFill>
                                <a:schemeClr val="tx1"/>
                              </a:solidFill>
                              <a:latin typeface="Cambria Math" panose="02040503050406030204" pitchFamily="18" charset="0"/>
                              <a:cs typeface="Times New Roman" panose="02020603050405020304" pitchFamily="18" charset="0"/>
                            </a:rPr>
                            <m:t>𝑚</m:t>
                          </m:r>
                        </m:sup>
                      </m:sSubSup>
                      <m:r>
                        <a:rPr lang="en-IN"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func>
                                <m:funcPr>
                                  <m:ctrlPr>
                                    <a:rPr lang="en-US" sz="1600" i="1">
                                      <a:solidFill>
                                        <a:schemeClr val="tx1"/>
                                      </a:solidFill>
                                      <a:latin typeface="Cambria Math" panose="02040503050406030204" pitchFamily="18" charset="0"/>
                                      <a:cs typeface="Times New Roman" panose="02020603050405020304" pitchFamily="18" charset="0"/>
                                    </a:rPr>
                                  </m:ctrlPr>
                                </m:funcPr>
                                <m:fName>
                                  <m:sSub>
                                    <m:sSubPr>
                                      <m:ctrlPr>
                                        <a:rPr lang="en-US" sz="1600" i="1">
                                          <a:solidFill>
                                            <a:schemeClr val="tx1"/>
                                          </a:solidFill>
                                          <a:latin typeface="Cambria Math" panose="02040503050406030204" pitchFamily="18" charset="0"/>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sSup>
                                    <m:sSupPr>
                                      <m:ctrlPr>
                                        <a:rPr lang="en-IN" sz="1600" i="1">
                                          <a:solidFill>
                                            <a:schemeClr val="tx1"/>
                                          </a:solidFill>
                                          <a:latin typeface="Cambria Math" panose="02040503050406030204" pitchFamily="18" charset="0"/>
                                          <a:cs typeface="Times New Roman" panose="02020603050405020304" pitchFamily="18" charset="0"/>
                                        </a:rPr>
                                      </m:ctrlPr>
                                    </m:sSupPr>
                                    <m:e>
                                      <m:r>
                                        <a:rPr lang="en-IN" sz="1600" i="1">
                                          <a:solidFill>
                                            <a:schemeClr val="tx1"/>
                                          </a:solidFill>
                                          <a:latin typeface="Cambria Math" panose="02040503050406030204" pitchFamily="18" charset="0"/>
                                          <a:cs typeface="Times New Roman" panose="02020603050405020304" pitchFamily="18" charset="0"/>
                                        </a:rPr>
                                        <m:t>𝑚</m:t>
                                      </m:r>
                                    </m:e>
                                    <m:sup>
                                      <m:r>
                                        <a:rPr lang="en-IN" sz="1600" i="1">
                                          <a:solidFill>
                                            <a:schemeClr val="tx1"/>
                                          </a:solidFill>
                                          <a:latin typeface="Cambria Math" panose="02040503050406030204" pitchFamily="18" charset="0"/>
                                          <a:cs typeface="Times New Roman" panose="02020603050405020304" pitchFamily="18" charset="0"/>
                                        </a:rPr>
                                        <m:t>𝑘</m:t>
                                      </m:r>
                                    </m:sup>
                                  </m:sSup>
                                </m:e>
                              </m:func>
                            </m:e>
                          </m:d>
                          <m:r>
                            <a:rPr lang="en-IN" sz="1600" b="0" i="1" smtClean="0">
                              <a:solidFill>
                                <a:schemeClr val="tx1"/>
                              </a:solidFill>
                              <a:latin typeface="Cambria Math" panose="02040503050406030204" pitchFamily="18" charset="0"/>
                              <a:cs typeface="Times New Roman" panose="02020603050405020304" pitchFamily="18" charset="0"/>
                            </a:rPr>
                            <m:t>+1</m:t>
                          </m:r>
                        </m:e>
                      </m:d>
                    </m:oMath>
                  </m:oMathPara>
                </a14:m>
                <a:endParaRPr lang="en-US" sz="1600" dirty="0">
                  <a:solidFill>
                    <a:schemeClr val="tx1"/>
                  </a:solidFill>
                  <a:latin typeface="Times New Roman" panose="02020603050405020304" pitchFamily="18" charset="0"/>
                  <a:cs typeface="Times New Roman" panose="02020603050405020304" pitchFamily="18" charset="0"/>
                </a:endParaRPr>
              </a:p>
              <a:p>
                <a:r>
                  <a:rPr lang="en-IN" sz="1600" dirty="0">
                    <a:solidFill>
                      <a:schemeClr val="tx1"/>
                    </a:solidFill>
                    <a:latin typeface="Times New Roman" panose="02020603050405020304" pitchFamily="18" charset="0"/>
                    <a:cs typeface="Times New Roman" panose="02020603050405020304" pitchFamily="18" charset="0"/>
                  </a:rPr>
                  <a:t>Or</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func>
                                <m:funcPr>
                                  <m:ctrlPr>
                                    <a:rPr lang="en-US" sz="1600" i="1">
                                      <a:solidFill>
                                        <a:schemeClr val="tx1"/>
                                      </a:solidFill>
                                      <a:latin typeface="Cambria Math" panose="02040503050406030204" pitchFamily="18" charset="0"/>
                                      <a:cs typeface="Times New Roman" panose="02020603050405020304" pitchFamily="18" charset="0"/>
                                    </a:rPr>
                                  </m:ctrlPr>
                                </m:funcPr>
                                <m:fName>
                                  <m:sSub>
                                    <m:sSubPr>
                                      <m:ctrlPr>
                                        <a:rPr lang="en-US" sz="1600" i="1">
                                          <a:solidFill>
                                            <a:schemeClr val="tx1"/>
                                          </a:solidFill>
                                          <a:latin typeface="Cambria Math" panose="02040503050406030204" pitchFamily="18" charset="0"/>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r>
                                    <a:rPr lang="en-IN" sz="1600" b="0" i="1" smtClean="0">
                                      <a:solidFill>
                                        <a:schemeClr val="tx1"/>
                                      </a:solidFill>
                                      <a:latin typeface="Cambria Math" panose="02040503050406030204" pitchFamily="18" charset="0"/>
                                      <a:cs typeface="Times New Roman" panose="02020603050405020304" pitchFamily="18" charset="0"/>
                                    </a:rPr>
                                    <m:t>𝑚</m:t>
                                  </m:r>
                                </m:e>
                              </m:func>
                            </m:e>
                          </m:d>
                        </m:e>
                      </m:d>
                      <m:r>
                        <a:rPr lang="en-IN"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IN"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en-IN" sz="1600" i="1">
                                  <a:solidFill>
                                    <a:schemeClr val="tx1"/>
                                  </a:solidFill>
                                  <a:latin typeface="Cambria Math" panose="02040503050406030204" pitchFamily="18" charset="0"/>
                                  <a:cs typeface="Times New Roman" panose="02020603050405020304" pitchFamily="18" charset="0"/>
                                </a:rPr>
                              </m:ctrlPr>
                            </m:sSubSupPr>
                            <m:e>
                              <m:r>
                                <a:rPr lang="en-IN" sz="1600" i="1">
                                  <a:solidFill>
                                    <a:schemeClr val="tx1"/>
                                  </a:solidFill>
                                  <a:latin typeface="Cambria Math" panose="02040503050406030204" pitchFamily="18" charset="0"/>
                                  <a:cs typeface="Times New Roman" panose="02020603050405020304" pitchFamily="18" charset="0"/>
                                </a:rPr>
                                <m:t>𝐸</m:t>
                              </m:r>
                            </m:e>
                            <m:sub>
                              <m:r>
                                <a:rPr lang="en-IN" sz="1600" i="1">
                                  <a:solidFill>
                                    <a:schemeClr val="tx1"/>
                                  </a:solidFill>
                                  <a:latin typeface="Cambria Math" panose="02040503050406030204" pitchFamily="18" charset="0"/>
                                  <a:cs typeface="Times New Roman" panose="02020603050405020304" pitchFamily="18" charset="0"/>
                                </a:rPr>
                                <m:t>𝑘</m:t>
                              </m:r>
                            </m:sub>
                            <m:sup>
                              <m:r>
                                <a:rPr lang="en-IN" sz="1600" i="1">
                                  <a:solidFill>
                                    <a:schemeClr val="tx1"/>
                                  </a:solidFill>
                                  <a:latin typeface="Cambria Math" panose="02040503050406030204" pitchFamily="18" charset="0"/>
                                  <a:cs typeface="Times New Roman" panose="02020603050405020304" pitchFamily="18" charset="0"/>
                                </a:rPr>
                                <m:t>𝑚</m:t>
                              </m:r>
                            </m:sup>
                          </m:sSubSup>
                        </m:num>
                        <m:den>
                          <m:r>
                            <a:rPr lang="en-IN"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den>
                      </m:f>
                      <m:r>
                        <a:rPr lang="en-IN"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func>
                                <m:funcPr>
                                  <m:ctrlPr>
                                    <a:rPr lang="en-US" sz="1600" i="1">
                                      <a:solidFill>
                                        <a:schemeClr val="tx1"/>
                                      </a:solidFill>
                                      <a:latin typeface="Cambria Math" panose="02040503050406030204" pitchFamily="18" charset="0"/>
                                      <a:cs typeface="Times New Roman" panose="02020603050405020304" pitchFamily="18" charset="0"/>
                                    </a:rPr>
                                  </m:ctrlPr>
                                </m:funcPr>
                                <m:fName>
                                  <m:sSub>
                                    <m:sSubPr>
                                      <m:ctrlPr>
                                        <a:rPr lang="en-US" sz="1600" i="1">
                                          <a:solidFill>
                                            <a:schemeClr val="tx1"/>
                                          </a:solidFill>
                                          <a:latin typeface="Cambria Math" panose="02040503050406030204" pitchFamily="18" charset="0"/>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r>
                                    <a:rPr lang="en-IN" sz="1600" b="0" i="1" smtClean="0">
                                      <a:solidFill>
                                        <a:schemeClr val="tx1"/>
                                      </a:solidFill>
                                      <a:latin typeface="Cambria Math" panose="02040503050406030204" pitchFamily="18" charset="0"/>
                                      <a:cs typeface="Times New Roman" panose="02020603050405020304" pitchFamily="18" charset="0"/>
                                    </a:rPr>
                                    <m:t>𝑚</m:t>
                                  </m:r>
                                </m:e>
                              </m:func>
                            </m:e>
                          </m:d>
                          <m:r>
                            <a:rPr lang="en-IN" sz="1600" i="1">
                              <a:solidFill>
                                <a:schemeClr val="tx1"/>
                              </a:solidFill>
                              <a:latin typeface="Cambria Math" panose="02040503050406030204" pitchFamily="18" charset="0"/>
                              <a:cs typeface="Times New Roman" panose="02020603050405020304" pitchFamily="18" charset="0"/>
                            </a:rPr>
                            <m:t>+</m:t>
                          </m:r>
                          <m:f>
                            <m:fPr>
                              <m:ctrlPr>
                                <a:rPr lang="en-IN" sz="1600" i="1" smtClean="0">
                                  <a:solidFill>
                                    <a:schemeClr val="tx1"/>
                                  </a:solidFill>
                                  <a:latin typeface="Cambria Math" panose="02040503050406030204" pitchFamily="18" charset="0"/>
                                  <a:cs typeface="Times New Roman" panose="02020603050405020304" pitchFamily="18" charset="0"/>
                                </a:rPr>
                              </m:ctrlPr>
                            </m:fPr>
                            <m:num>
                              <m:r>
                                <a:rPr lang="en-IN" sz="1600" b="0" i="1" smtClean="0">
                                  <a:solidFill>
                                    <a:schemeClr val="tx1"/>
                                  </a:solidFill>
                                  <a:latin typeface="Cambria Math" panose="02040503050406030204" pitchFamily="18" charset="0"/>
                                  <a:cs typeface="Times New Roman" panose="02020603050405020304" pitchFamily="18" charset="0"/>
                                </a:rPr>
                                <m:t>1</m:t>
                              </m:r>
                            </m:num>
                            <m:den>
                              <m:r>
                                <a:rPr lang="en-IN" sz="1600" b="0" i="1" smtClean="0">
                                  <a:solidFill>
                                    <a:schemeClr val="tx1"/>
                                  </a:solidFill>
                                  <a:latin typeface="Cambria Math" panose="02040503050406030204" pitchFamily="18" charset="0"/>
                                  <a:cs typeface="Times New Roman" panose="02020603050405020304" pitchFamily="18" charset="0"/>
                                </a:rPr>
                                <m:t>𝑘</m:t>
                              </m:r>
                            </m:den>
                          </m:f>
                        </m:e>
                      </m:d>
                    </m:oMath>
                  </m:oMathPara>
                </a14:m>
                <a:endParaRPr lang="en-US" sz="16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8" y="1165860"/>
                <a:ext cx="8425339" cy="5158740"/>
              </a:xfrm>
              <a:blipFill rotWithShape="1">
                <a:blip r:embed="rId2"/>
                <a:stretch>
                  <a:fillRect l="-217" t="-826" r="-362"/>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39</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Title 1"/>
              <p:cNvSpPr>
                <a:spLocks noGrp="1"/>
              </p:cNvSpPr>
              <p:nvPr>
                <p:ph type="title"/>
              </p:nvPr>
            </p:nvSpPr>
            <p:spPr>
              <a:xfrm>
                <a:off x="468078" y="297180"/>
                <a:ext cx="8534408" cy="746760"/>
              </a:xfrm>
            </p:spPr>
            <p:txBody>
              <a:bodyPr>
                <a:normAutofit/>
              </a:bodyPr>
              <a:lstStyle/>
              <a:p>
                <a:r>
                  <a:rPr lang="en-IN" sz="4400" dirty="0">
                    <a:solidFill>
                      <a:srgbClr val="A50021"/>
                    </a:solidFill>
                    <a:latin typeface="Times New Roman" panose="02020603050405020304" pitchFamily="18" charset="0"/>
                    <a:cs typeface="Times New Roman" panose="02020603050405020304" pitchFamily="18" charset="0"/>
                  </a:rPr>
                  <a:t>Messages when </a:t>
                </a:r>
                <a:r>
                  <a:rPr lang="en-IN" sz="4000" dirty="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US" sz="40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6" name="Title 1"/>
              <p:cNvSpPr>
                <a:spLocks noGrp="1" noRot="1" noChangeAspect="1" noMove="1" noResize="1" noEditPoints="1" noAdjustHandles="1" noChangeArrowheads="1" noChangeShapeType="1" noTextEdit="1"/>
              </p:cNvSpPr>
              <p:nvPr>
                <p:ph type="title"/>
              </p:nvPr>
            </p:nvSpPr>
            <p:spPr>
              <a:xfrm>
                <a:off x="468078" y="297180"/>
                <a:ext cx="8534408" cy="746760"/>
              </a:xfrm>
              <a:blipFill rotWithShape="1">
                <a:blip r:embed="rId3"/>
                <a:stretch>
                  <a:fillRect l="-4000" t="-11475" b="-46721"/>
                </a:stretch>
              </a:blipFill>
            </p:spPr>
            <p:txBody>
              <a:bodyPr/>
              <a:lstStyle/>
              <a:p>
                <a:r>
                  <a:rPr lang="en-IN">
                    <a:noFill/>
                  </a:rPr>
                  <a:t> </a:t>
                </a:r>
              </a:p>
            </p:txBody>
          </p:sp>
        </mc:Fallback>
      </mc:AlternateContent>
    </p:spTree>
    <p:extLst>
      <p:ext uri="{BB962C8B-B14F-4D97-AF65-F5344CB8AC3E}">
        <p14:creationId xmlns:p14="http://schemas.microsoft.com/office/powerpoint/2010/main" val="1651090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Basic Concept</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a:cs typeface="Times New Roman" pitchFamily="18" charset="0"/>
              </a:rPr>
              <a:t>In Example 9.1, we have considered  a </a:t>
            </a:r>
            <a:r>
              <a:rPr lang="en-US" sz="2000" dirty="0" err="1">
                <a:cs typeface="Times New Roman" pitchFamily="18" charset="0"/>
              </a:rPr>
              <a:t>decsion</a:t>
            </a:r>
            <a:r>
              <a:rPr lang="en-US" sz="2000" dirty="0">
                <a:cs typeface="Times New Roman" pitchFamily="18" charset="0"/>
              </a:rPr>
              <a:t> tree where values of any attribute if binary only. Decision tree is also possible where attributes are of continuous data type </a:t>
            </a: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Example 9.2:  Decision Tree with numeric data</a:t>
            </a:r>
            <a:endParaRPr lang="en-US" sz="300" b="1" dirty="0">
              <a:solidFill>
                <a:srgbClr val="0B5ED7"/>
              </a:solidFill>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a:t>
            </a:fld>
            <a:endParaRPr lang="en-IN" dirty="0">
              <a:solidFill>
                <a:srgbClr val="04617B">
                  <a:shade val="90000"/>
                </a:srgb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570" y="3701415"/>
            <a:ext cx="571500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5095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2630" y="1208310"/>
                <a:ext cx="8425339" cy="2144486"/>
              </a:xfrm>
            </p:spPr>
            <p:txBody>
              <a:bodyPr>
                <a:normAutofit/>
              </a:bodyPr>
              <a:lstStyle/>
              <a:p>
                <a:pPr marL="0" indent="0" algn="just">
                  <a:buNone/>
                </a:pPr>
                <a:r>
                  <a:rPr lang="en-IN" sz="1800" dirty="0">
                    <a:latin typeface="Times New Roman" panose="02020603050405020304" pitchFamily="18" charset="0"/>
                    <a:cs typeface="Times New Roman" panose="02020603050405020304" pitchFamily="18" charset="0"/>
                  </a:rPr>
                  <a:t>Note that here </a:t>
                </a:r>
                <a14:m>
                  <m:oMath xmlns:m="http://schemas.openxmlformats.org/officeDocument/2006/math">
                    <m:f>
                      <m:fPr>
                        <m:ctrlPr>
                          <a:rPr lang="en-IN" sz="1800" i="1">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en-IN" sz="1800" i="1">
                                <a:latin typeface="Cambria Math" panose="02040503050406030204" pitchFamily="18" charset="0"/>
                                <a:cs typeface="Times New Roman" panose="02020603050405020304" pitchFamily="18" charset="0"/>
                              </a:rPr>
                            </m:ctrlPr>
                          </m:sSubSupPr>
                          <m:e>
                            <m:r>
                              <a:rPr lang="en-IN" sz="1800" i="1">
                                <a:latin typeface="Cambria Math" panose="02040503050406030204" pitchFamily="18" charset="0"/>
                                <a:cs typeface="Times New Roman" panose="02020603050405020304" pitchFamily="18" charset="0"/>
                              </a:rPr>
                              <m:t>𝐸</m:t>
                            </m:r>
                          </m:e>
                          <m:sub>
                            <m:r>
                              <a:rPr lang="en-IN" sz="1800" i="1">
                                <a:latin typeface="Cambria Math" panose="02040503050406030204" pitchFamily="18" charset="0"/>
                                <a:cs typeface="Times New Roman" panose="02020603050405020304" pitchFamily="18" charset="0"/>
                              </a:rPr>
                              <m:t>𝑘</m:t>
                            </m:r>
                          </m:sub>
                          <m:sup>
                            <m:r>
                              <a:rPr lang="en-IN" sz="1800" i="1">
                                <a:latin typeface="Cambria Math" panose="02040503050406030204" pitchFamily="18" charset="0"/>
                                <a:cs typeface="Times New Roman" panose="02020603050405020304" pitchFamily="18" charset="0"/>
                              </a:rPr>
                              <m:t>𝑚</m:t>
                            </m:r>
                          </m:sup>
                        </m:sSubSup>
                      </m:num>
                      <m:den>
                        <m:r>
                          <a:rPr lang="en-IN" sz="1800" i="1">
                            <a:latin typeface="Cambria Math" panose="02040503050406030204" pitchFamily="18" charset="0"/>
                            <a:ea typeface="Cambria Math" panose="02040503050406030204" pitchFamily="18" charset="0"/>
                            <a:cs typeface="Times New Roman" panose="02020603050405020304" pitchFamily="18" charset="0"/>
                          </a:rPr>
                          <m:t>𝑘</m:t>
                        </m:r>
                      </m:den>
                    </m:f>
                  </m:oMath>
                </a14:m>
                <a:r>
                  <a:rPr lang="en-IN" sz="1800" dirty="0">
                    <a:latin typeface="Times New Roman" panose="02020603050405020304" pitchFamily="18" charset="0"/>
                    <a:cs typeface="Times New Roman" panose="02020603050405020304" pitchFamily="18" charset="0"/>
                  </a:rPr>
                  <a:t> is the average number of questions needed </a:t>
                </a:r>
                <a:r>
                  <a:rPr lang="en-IN" sz="1800" dirty="0">
                    <a:solidFill>
                      <a:srgbClr val="0B5ED7"/>
                    </a:solidFill>
                    <a:latin typeface="Times New Roman" panose="02020603050405020304" pitchFamily="18" charset="0"/>
                    <a:cs typeface="Times New Roman" panose="02020603050405020304" pitchFamily="18" charset="0"/>
                  </a:rPr>
                  <a:t>to determine each of the values in a sequence of </a:t>
                </a:r>
                <a:r>
                  <a:rPr lang="en-IN" sz="1800" i="1" dirty="0">
                    <a:solidFill>
                      <a:srgbClr val="0B5ED7"/>
                    </a:solidFill>
                    <a:latin typeface="Times New Roman" panose="02020603050405020304" pitchFamily="18" charset="0"/>
                    <a:cs typeface="Times New Roman" panose="02020603050405020304" pitchFamily="18" charset="0"/>
                  </a:rPr>
                  <a:t>k </a:t>
                </a:r>
                <a:r>
                  <a:rPr lang="en-IN" sz="1800" dirty="0">
                    <a:solidFill>
                      <a:srgbClr val="0B5ED7"/>
                    </a:solidFill>
                    <a:latin typeface="Times New Roman" panose="02020603050405020304" pitchFamily="18" charset="0"/>
                    <a:cs typeface="Times New Roman" panose="02020603050405020304" pitchFamily="18" charset="0"/>
                  </a:rPr>
                  <a:t>values</a:t>
                </a:r>
                <a:r>
                  <a:rPr lang="en-IN" sz="1800" dirty="0">
                    <a:latin typeface="Times New Roman" panose="02020603050405020304" pitchFamily="18" charset="0"/>
                    <a:cs typeface="Times New Roman" panose="02020603050405020304" pitchFamily="18" charset="0"/>
                  </a:rPr>
                  <a:t>. By choosing a large enough value of </a:t>
                </a:r>
                <a:r>
                  <a:rPr lang="en-IN" sz="1800" i="1" dirty="0">
                    <a:latin typeface="Times New Roman" panose="02020603050405020304" pitchFamily="18" charset="0"/>
                    <a:cs typeface="Times New Roman" panose="02020603050405020304" pitchFamily="18" charset="0"/>
                  </a:rPr>
                  <a:t>k, </a:t>
                </a:r>
                <a:r>
                  <a:rPr lang="en-IN" sz="1800" dirty="0">
                    <a:latin typeface="Times New Roman" panose="02020603050405020304" pitchFamily="18" charset="0"/>
                    <a:cs typeface="Times New Roman" panose="02020603050405020304" pitchFamily="18" charset="0"/>
                  </a:rPr>
                  <a:t>that is, a long enough sequence, the value of  </a:t>
                </a:r>
                <a14:m>
                  <m:oMath xmlns:m="http://schemas.openxmlformats.org/officeDocument/2006/math">
                    <m:f>
                      <m:fPr>
                        <m:ctrlPr>
                          <a:rPr lang="en-IN" sz="1800" i="1">
                            <a:latin typeface="Cambria Math" panose="02040503050406030204" pitchFamily="18" charset="0"/>
                            <a:cs typeface="Times New Roman" panose="02020603050405020304" pitchFamily="18" charset="0"/>
                          </a:rPr>
                        </m:ctrlPr>
                      </m:fPr>
                      <m:num>
                        <m:r>
                          <a:rPr lang="en-IN" sz="1800" i="1">
                            <a:latin typeface="Cambria Math" panose="02040503050406030204" pitchFamily="18" charset="0"/>
                            <a:cs typeface="Times New Roman" panose="02020603050405020304" pitchFamily="18" charset="0"/>
                          </a:rPr>
                          <m:t>1</m:t>
                        </m:r>
                      </m:num>
                      <m:den>
                        <m:r>
                          <a:rPr lang="en-IN" sz="1800" i="1">
                            <a:latin typeface="Cambria Math" panose="02040503050406030204" pitchFamily="18" charset="0"/>
                            <a:cs typeface="Times New Roman" panose="02020603050405020304" pitchFamily="18" charset="0"/>
                          </a:rPr>
                          <m:t>𝑘</m:t>
                        </m:r>
                      </m:den>
                    </m:f>
                  </m:oMath>
                </a14:m>
                <a:r>
                  <a:rPr lang="en-IN" sz="1800" i="1"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can be made as small as we wish. Thus, the average number of questions required to determine each value can be made arbitrarily close to  </a:t>
                </a:r>
                <a14:m>
                  <m:oMath xmlns:m="http://schemas.openxmlformats.org/officeDocument/2006/math">
                    <m:func>
                      <m:funcPr>
                        <m:ctrlPr>
                          <a:rPr lang="en-US" sz="1800" i="1">
                            <a:latin typeface="Cambria Math" panose="02040503050406030204" pitchFamily="18" charset="0"/>
                            <a:cs typeface="Times New Roman" panose="02020603050405020304" pitchFamily="18" charset="0"/>
                          </a:rPr>
                        </m:ctrlPr>
                      </m:funcPr>
                      <m:fName>
                        <m:sSub>
                          <m:sSubPr>
                            <m:ctrlPr>
                              <a:rPr lang="en-US" sz="1800" i="1">
                                <a:latin typeface="Cambria Math" panose="02040503050406030204" pitchFamily="18" charset="0"/>
                                <a:cs typeface="Times New Roman" panose="02020603050405020304" pitchFamily="18" charset="0"/>
                              </a:rPr>
                            </m:ctrlPr>
                          </m:sSubPr>
                          <m:e>
                            <m:r>
                              <m:rPr>
                                <m:sty m:val="p"/>
                              </m:rPr>
                              <a:rPr lang="en-US" sz="1800">
                                <a:latin typeface="Cambria Math" panose="02040503050406030204" pitchFamily="18" charset="0"/>
                                <a:cs typeface="Times New Roman" panose="02020603050405020304" pitchFamily="18" charset="0"/>
                              </a:rPr>
                              <m:t>log</m:t>
                            </m:r>
                          </m:e>
                          <m:sub>
                            <m:r>
                              <a:rPr lang="en-IN" sz="1800" i="1">
                                <a:latin typeface="Cambria Math" panose="02040503050406030204" pitchFamily="18" charset="0"/>
                                <a:cs typeface="Times New Roman" panose="02020603050405020304" pitchFamily="18" charset="0"/>
                              </a:rPr>
                              <m:t>2</m:t>
                            </m:r>
                          </m:sub>
                        </m:sSub>
                      </m:fName>
                      <m:e>
                        <m:r>
                          <a:rPr lang="en-IN" sz="1800" i="1">
                            <a:latin typeface="Cambria Math" panose="02040503050406030204" pitchFamily="18" charset="0"/>
                            <a:cs typeface="Times New Roman" panose="02020603050405020304" pitchFamily="18" charset="0"/>
                          </a:rPr>
                          <m:t>𝑚</m:t>
                        </m:r>
                      </m:e>
                    </m:func>
                  </m:oMath>
                </a14:m>
                <a:r>
                  <a:rPr lang="en-IN" sz="1800" dirty="0">
                    <a:latin typeface="Times New Roman" panose="02020603050405020304" pitchFamily="18" charset="0"/>
                    <a:cs typeface="Times New Roman" panose="02020603050405020304" pitchFamily="18" charset="0"/>
                  </a:rPr>
                  <a:t>. This is evident from our earlier workout, for example, tabulated below, for </a:t>
                </a:r>
                <a:r>
                  <a:rPr lang="en-IN" sz="1800" i="1" dirty="0">
                    <a:latin typeface="Times New Roman" panose="02020603050405020304" pitchFamily="18" charset="0"/>
                    <a:cs typeface="Times New Roman" panose="02020603050405020304" pitchFamily="18" charset="0"/>
                  </a:rPr>
                  <a:t>m</a:t>
                </a:r>
                <a:r>
                  <a:rPr lang="en-IN" sz="1800" dirty="0">
                    <a:latin typeface="Times New Roman" panose="02020603050405020304" pitchFamily="18" charset="0"/>
                    <a:cs typeface="Times New Roman" panose="02020603050405020304" pitchFamily="18" charset="0"/>
                  </a:rPr>
                  <a:t> = 7. </a:t>
                </a:r>
              </a:p>
              <a:p>
                <a:pPr marL="0" indent="0">
                  <a:buNone/>
                </a:pPr>
                <a:r>
                  <a:rPr lang="en-IN" sz="1800" i="1" dirty="0">
                    <a:cs typeface="Times New Roman" panose="02020603050405020304" pitchFamily="18" charset="0"/>
                  </a:rPr>
                  <a:t> </a:t>
                </a:r>
                <a:r>
                  <a:rPr lang="en-IN" sz="1800" dirty="0">
                    <a:cs typeface="Times New Roman" panose="02020603050405020304" pitchFamily="18" charset="0"/>
                  </a:rPr>
                  <a:t>                                          </a:t>
                </a:r>
                <a14:m>
                  <m:oMath xmlns:m="http://schemas.openxmlformats.org/officeDocument/2006/math">
                    <m:sSubSup>
                      <m:sSubSupPr>
                        <m:ctrlPr>
                          <a:rPr lang="en-IN" sz="1800" i="1">
                            <a:latin typeface="Cambria Math" panose="02040503050406030204" pitchFamily="18" charset="0"/>
                            <a:cs typeface="Times New Roman" panose="02020603050405020304" pitchFamily="18" charset="0"/>
                          </a:rPr>
                        </m:ctrlPr>
                      </m:sSubSupPr>
                      <m:e>
                        <m:r>
                          <a:rPr lang="en-IN" sz="1800" i="1">
                            <a:latin typeface="Cambria Math" panose="02040503050406030204" pitchFamily="18" charset="0"/>
                            <a:cs typeface="Times New Roman" panose="02020603050405020304" pitchFamily="18" charset="0"/>
                          </a:rPr>
                          <m:t>𝐸</m:t>
                        </m:r>
                      </m:e>
                      <m:sub>
                        <m:r>
                          <a:rPr lang="en-IN" sz="1800" b="0" i="1" smtClean="0">
                            <a:latin typeface="Cambria Math" panose="02040503050406030204" pitchFamily="18" charset="0"/>
                            <a:cs typeface="Times New Roman" panose="02020603050405020304" pitchFamily="18" charset="0"/>
                          </a:rPr>
                          <m:t>𝑘</m:t>
                        </m:r>
                      </m:sub>
                      <m:sup>
                        <m:r>
                          <a:rPr lang="en-IN" sz="1800" b="0" i="1" smtClean="0">
                            <a:latin typeface="Cambria Math" panose="02040503050406030204" pitchFamily="18" charset="0"/>
                            <a:cs typeface="Times New Roman" panose="02020603050405020304" pitchFamily="18" charset="0"/>
                          </a:rPr>
                          <m:t>𝑚</m:t>
                        </m:r>
                      </m:sup>
                    </m:sSubSup>
                  </m:oMath>
                </a14:m>
                <a:r>
                  <a:rPr lang="en-IN" sz="1800" dirty="0">
                    <a:latin typeface="Times New Roman" panose="02020603050405020304" pitchFamily="18" charset="0"/>
                    <a:cs typeface="Times New Roman" panose="02020603050405020304" pitchFamily="18" charset="0"/>
                  </a:rPr>
                  <a:t> </a:t>
                </a:r>
                <a14:m>
                  <m:oMath xmlns:m="http://schemas.openxmlformats.org/officeDocument/2006/math">
                    <m:r>
                      <a:rPr lang="en-IN" sz="1800">
                        <a:latin typeface="Cambria Math" panose="02040503050406030204" pitchFamily="18" charset="0"/>
                        <a:cs typeface="Times New Roman" panose="02020603050405020304" pitchFamily="18" charset="0"/>
                      </a:rPr>
                      <m:t>=</m:t>
                    </m:r>
                    <m:d>
                      <m:dPr>
                        <m:begChr m:val="⌈"/>
                        <m:endChr m:val=""/>
                        <m:ctrlPr>
                          <a:rPr lang="en-US" sz="1800" i="1">
                            <a:latin typeface="Cambria Math" panose="02040503050406030204" pitchFamily="18" charset="0"/>
                            <a:cs typeface="Times New Roman" panose="02020603050405020304" pitchFamily="18" charset="0"/>
                          </a:rPr>
                        </m:ctrlPr>
                      </m:dPr>
                      <m:e>
                        <m:d>
                          <m:dPr>
                            <m:begChr m:val=""/>
                            <m:endChr m:val="⌉"/>
                            <m:ctrlPr>
                              <a:rPr lang="en-US" sz="1800" i="1">
                                <a:latin typeface="Cambria Math" panose="02040503050406030204" pitchFamily="18" charset="0"/>
                                <a:cs typeface="Times New Roman" panose="02020603050405020304" pitchFamily="18" charset="0"/>
                              </a:rPr>
                            </m:ctrlPr>
                          </m:dPr>
                          <m:e>
                            <m:func>
                              <m:funcPr>
                                <m:ctrlPr>
                                  <a:rPr lang="en-US" sz="1800" i="1">
                                    <a:latin typeface="Cambria Math" panose="02040503050406030204" pitchFamily="18" charset="0"/>
                                    <a:cs typeface="Times New Roman" panose="02020603050405020304" pitchFamily="18" charset="0"/>
                                  </a:rPr>
                                </m:ctrlPr>
                              </m:funcPr>
                              <m:fName>
                                <m:sSub>
                                  <m:sSubPr>
                                    <m:ctrlPr>
                                      <a:rPr lang="en-US" sz="1800" i="1">
                                        <a:latin typeface="Cambria Math" panose="02040503050406030204" pitchFamily="18" charset="0"/>
                                        <a:cs typeface="Times New Roman" panose="02020603050405020304" pitchFamily="18" charset="0"/>
                                      </a:rPr>
                                    </m:ctrlPr>
                                  </m:sSubPr>
                                  <m:e>
                                    <m:r>
                                      <m:rPr>
                                        <m:sty m:val="p"/>
                                      </m:rPr>
                                      <a:rPr lang="en-US" sz="1800">
                                        <a:latin typeface="Cambria Math" panose="02040503050406030204" pitchFamily="18" charset="0"/>
                                        <a:cs typeface="Times New Roman" panose="02020603050405020304" pitchFamily="18" charset="0"/>
                                      </a:rPr>
                                      <m:t>log</m:t>
                                    </m:r>
                                  </m:e>
                                  <m:sub>
                                    <m:r>
                                      <a:rPr lang="en-IN" sz="1800" i="1">
                                        <a:latin typeface="Cambria Math" panose="02040503050406030204" pitchFamily="18" charset="0"/>
                                        <a:cs typeface="Times New Roman" panose="02020603050405020304" pitchFamily="18" charset="0"/>
                                      </a:rPr>
                                      <m:t>2</m:t>
                                    </m:r>
                                  </m:sub>
                                </m:sSub>
                              </m:fName>
                              <m:e>
                                <m:sSup>
                                  <m:sSupPr>
                                    <m:ctrlPr>
                                      <a:rPr lang="en-IN" sz="1800" i="1">
                                        <a:latin typeface="Cambria Math" panose="02040503050406030204" pitchFamily="18" charset="0"/>
                                        <a:cs typeface="Times New Roman" panose="02020603050405020304" pitchFamily="18" charset="0"/>
                                      </a:rPr>
                                    </m:ctrlPr>
                                  </m:sSupPr>
                                  <m:e>
                                    <m:r>
                                      <a:rPr lang="en-IN" sz="1800" b="0" i="1" smtClean="0">
                                        <a:latin typeface="Cambria Math" panose="02040503050406030204" pitchFamily="18" charset="0"/>
                                        <a:cs typeface="Times New Roman" panose="02020603050405020304" pitchFamily="18" charset="0"/>
                                      </a:rPr>
                                      <m:t>𝑚</m:t>
                                    </m:r>
                                  </m:e>
                                  <m:sup>
                                    <m:r>
                                      <a:rPr lang="en-IN" sz="1800" b="0" i="1" smtClean="0">
                                        <a:latin typeface="Cambria Math" panose="02040503050406030204" pitchFamily="18" charset="0"/>
                                        <a:cs typeface="Times New Roman" panose="02020603050405020304" pitchFamily="18" charset="0"/>
                                      </a:rPr>
                                      <m:t>𝑘</m:t>
                                    </m:r>
                                  </m:sup>
                                </m:sSup>
                              </m:e>
                            </m:func>
                          </m:e>
                        </m:d>
                      </m:e>
                    </m:d>
                  </m:oMath>
                </a14:m>
                <a:endParaRPr lang="en-US" sz="1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2612" y="1208310"/>
                <a:ext cx="8425339" cy="2144486"/>
              </a:xfrm>
              <a:blipFill rotWithShape="1">
                <a:blip r:embed="rId2"/>
                <a:stretch>
                  <a:fillRect l="-651" r="-579" b="-4346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40</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Title 1"/>
              <p:cNvSpPr>
                <a:spLocks noGrp="1"/>
              </p:cNvSpPr>
              <p:nvPr>
                <p:ph type="title"/>
              </p:nvPr>
            </p:nvSpPr>
            <p:spPr>
              <a:xfrm>
                <a:off x="468077" y="405850"/>
                <a:ext cx="8534408" cy="660950"/>
              </a:xfrm>
            </p:spPr>
            <p:txBody>
              <a:bodyPr>
                <a:normAutofit/>
              </a:bodyPr>
              <a:lstStyle/>
              <a:p>
                <a:r>
                  <a:rPr lang="en-IN" sz="4000" dirty="0">
                    <a:solidFill>
                      <a:srgbClr val="A50021"/>
                    </a:solidFill>
                    <a:latin typeface="Times New Roman" panose="02020603050405020304" pitchFamily="18" charset="0"/>
                    <a:cs typeface="Times New Roman" panose="02020603050405020304" pitchFamily="18" charset="0"/>
                  </a:rPr>
                  <a:t>Entropy of Messages when </a:t>
                </a:r>
                <a:r>
                  <a:rPr lang="en-IN" sz="3600" dirty="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3600" i="1" dirty="0">
                        <a:solidFill>
                          <a:srgbClr val="A50021"/>
                        </a:solidFill>
                        <a:latin typeface="Cambria Math" panose="02040503050406030204" pitchFamily="18" charset="0"/>
                        <a:cs typeface="Times New Roman" panose="02020603050405020304" pitchFamily="18" charset="0"/>
                      </a:rPr>
                      <m:t>𝑚</m:t>
                    </m:r>
                    <m:r>
                      <a:rPr lang="en-IN" sz="36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36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IN" sz="36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36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3600" dirty="0">
                    <a:solidFill>
                      <a:srgbClr val="A50021"/>
                    </a:solidFill>
                    <a:latin typeface="Times New Roman" panose="02020603050405020304" pitchFamily="18" charset="0"/>
                    <a:cs typeface="Times New Roman" panose="02020603050405020304" pitchFamily="18" charset="0"/>
                  </a:rPr>
                  <a:t>)</a:t>
                </a:r>
                <a:endParaRPr lang="en-US" sz="4000" dirty="0">
                  <a:solidFill>
                    <a:srgbClr val="A50021"/>
                  </a:solidFill>
                  <a:latin typeface="Times New Roman" panose="02020603050405020304" pitchFamily="18" charset="0"/>
                  <a:cs typeface="Times New Roman" panose="02020603050405020304" pitchFamily="18" charset="0"/>
                </a:endParaRPr>
              </a:p>
            </p:txBody>
          </p:sp>
        </mc:Choice>
        <mc:Fallback xmlns="">
          <p:sp>
            <p:nvSpPr>
              <p:cNvPr id="6" name="Title 1"/>
              <p:cNvSpPr>
                <a:spLocks noGrp="1" noRot="1" noChangeAspect="1" noMove="1" noResize="1" noEditPoints="1" noAdjustHandles="1" noChangeArrowheads="1" noChangeShapeType="1" noTextEdit="1"/>
              </p:cNvSpPr>
              <p:nvPr>
                <p:ph type="title"/>
              </p:nvPr>
            </p:nvSpPr>
            <p:spPr>
              <a:xfrm>
                <a:off x="468077" y="405850"/>
                <a:ext cx="8534408" cy="660950"/>
              </a:xfrm>
              <a:blipFill rotWithShape="1">
                <a:blip r:embed="rId3"/>
                <a:stretch>
                  <a:fillRect l="-3643" t="-15741" b="-4629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057630679"/>
                  </p:ext>
                </p:extLst>
              </p:nvPr>
            </p:nvGraphicFramePr>
            <p:xfrm>
              <a:off x="587848" y="3352796"/>
              <a:ext cx="8414655" cy="2100584"/>
            </p:xfrm>
            <a:graphic>
              <a:graphicData uri="http://schemas.openxmlformats.org/drawingml/2006/table">
                <a:tbl>
                  <a:tblPr firstRow="1" bandRow="1">
                    <a:tableStyleId>{5C22544A-7EE6-4342-B048-85BDC9FD1C3A}</a:tableStyleId>
                  </a:tblPr>
                  <a:tblGrid>
                    <a:gridCol w="1682931">
                      <a:extLst>
                        <a:ext uri="{9D8B030D-6E8A-4147-A177-3AD203B41FA5}">
                          <a16:colId xmlns:a16="http://schemas.microsoft.com/office/drawing/2014/main" val="811751764"/>
                        </a:ext>
                      </a:extLst>
                    </a:gridCol>
                    <a:gridCol w="1682931">
                      <a:extLst>
                        <a:ext uri="{9D8B030D-6E8A-4147-A177-3AD203B41FA5}">
                          <a16:colId xmlns:a16="http://schemas.microsoft.com/office/drawing/2014/main" val="402818715"/>
                        </a:ext>
                      </a:extLst>
                    </a:gridCol>
                    <a:gridCol w="1682931">
                      <a:extLst>
                        <a:ext uri="{9D8B030D-6E8A-4147-A177-3AD203B41FA5}">
                          <a16:colId xmlns:a16="http://schemas.microsoft.com/office/drawing/2014/main" val="891361454"/>
                        </a:ext>
                      </a:extLst>
                    </a:gridCol>
                    <a:gridCol w="1682931">
                      <a:extLst>
                        <a:ext uri="{9D8B030D-6E8A-4147-A177-3AD203B41FA5}">
                          <a16:colId xmlns:a16="http://schemas.microsoft.com/office/drawing/2014/main" val="4120034242"/>
                        </a:ext>
                      </a:extLst>
                    </a:gridCol>
                    <a:gridCol w="1682931">
                      <a:extLst>
                        <a:ext uri="{9D8B030D-6E8A-4147-A177-3AD203B41FA5}">
                          <a16:colId xmlns:a16="http://schemas.microsoft.com/office/drawing/2014/main" val="2412291254"/>
                        </a:ext>
                      </a:extLst>
                    </a:gridCol>
                  </a:tblGrid>
                  <a:tr h="617224">
                    <a:tc>
                      <a:txBody>
                        <a:bodyPr/>
                        <a:lstStyle/>
                        <a:p>
                          <a:pPr algn="ctr"/>
                          <a:r>
                            <a:rPr lang="en-IN" i="1" dirty="0"/>
                            <a:t>k</a:t>
                          </a:r>
                          <a:endParaRPr lang="en-US" i="1"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IN" sz="1800" i="1" smtClean="0">
                                        <a:latin typeface="Cambria Math" panose="02040503050406030204" pitchFamily="18" charset="0"/>
                                        <a:cs typeface="Times New Roman" panose="02020603050405020304" pitchFamily="18" charset="0"/>
                                      </a:rPr>
                                    </m:ctrlPr>
                                  </m:sSupPr>
                                  <m:e>
                                    <m:r>
                                      <a:rPr lang="en-IN" sz="1800" b="0" i="1" smtClean="0">
                                        <a:latin typeface="Cambria Math" panose="02040503050406030204" pitchFamily="18" charset="0"/>
                                        <a:cs typeface="Times New Roman" panose="02020603050405020304" pitchFamily="18" charset="0"/>
                                      </a:rPr>
                                      <m:t>𝑚</m:t>
                                    </m:r>
                                  </m:e>
                                  <m:sup>
                                    <m:r>
                                      <a:rPr lang="en-IN" sz="1800" b="0" i="1" smtClean="0">
                                        <a:latin typeface="Cambria Math" panose="02040503050406030204" pitchFamily="18" charset="0"/>
                                        <a:cs typeface="Times New Roman" panose="02020603050405020304" pitchFamily="18" charset="0"/>
                                      </a:rPr>
                                      <m:t>𝑘</m:t>
                                    </m:r>
                                  </m:sup>
                                </m:sSup>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cs typeface="Times New Roman" panose="02020603050405020304" pitchFamily="18" charset="0"/>
                                      </a:rPr>
                                    </m:ctrlPr>
                                  </m:dPr>
                                  <m:e>
                                    <m:func>
                                      <m:funcPr>
                                        <m:ctrlPr>
                                          <a:rPr lang="en-US" sz="1800" i="1">
                                            <a:latin typeface="Cambria Math" panose="02040503050406030204" pitchFamily="18" charset="0"/>
                                            <a:cs typeface="Times New Roman" panose="02020603050405020304" pitchFamily="18" charset="0"/>
                                          </a:rPr>
                                        </m:ctrlPr>
                                      </m:funcPr>
                                      <m:fName>
                                        <m:sSub>
                                          <m:sSubPr>
                                            <m:ctrlPr>
                                              <a:rPr lang="en-US" sz="1800" i="1">
                                                <a:latin typeface="Cambria Math" panose="02040503050406030204" pitchFamily="18" charset="0"/>
                                                <a:cs typeface="Times New Roman" panose="02020603050405020304" pitchFamily="18" charset="0"/>
                                              </a:rPr>
                                            </m:ctrlPr>
                                          </m:sSubPr>
                                          <m:e>
                                            <m:r>
                                              <m:rPr>
                                                <m:sty m:val="p"/>
                                              </m:rPr>
                                              <a:rPr lang="en-US" sz="1800">
                                                <a:latin typeface="Cambria Math" panose="02040503050406030204" pitchFamily="18" charset="0"/>
                                                <a:cs typeface="Times New Roman" panose="02020603050405020304" pitchFamily="18" charset="0"/>
                                              </a:rPr>
                                              <m:t>log</m:t>
                                            </m:r>
                                          </m:e>
                                          <m:sub>
                                            <m:r>
                                              <a:rPr lang="en-IN" sz="1800" i="1">
                                                <a:latin typeface="Cambria Math" panose="02040503050406030204" pitchFamily="18" charset="0"/>
                                                <a:cs typeface="Times New Roman" panose="02020603050405020304" pitchFamily="18" charset="0"/>
                                              </a:rPr>
                                              <m:t>2</m:t>
                                            </m:r>
                                          </m:sub>
                                        </m:sSub>
                                      </m:fName>
                                      <m:e>
                                        <m:sSup>
                                          <m:sSupPr>
                                            <m:ctrlPr>
                                              <a:rPr lang="en-IN" sz="1800" i="1">
                                                <a:latin typeface="Cambria Math" panose="02040503050406030204" pitchFamily="18" charset="0"/>
                                                <a:cs typeface="Times New Roman" panose="02020603050405020304" pitchFamily="18" charset="0"/>
                                              </a:rPr>
                                            </m:ctrlPr>
                                          </m:sSupPr>
                                          <m:e>
                                            <m:r>
                                              <a:rPr lang="en-IN" sz="1800" b="0" i="1" smtClean="0">
                                                <a:latin typeface="Cambria Math" panose="02040503050406030204" pitchFamily="18" charset="0"/>
                                                <a:cs typeface="Times New Roman" panose="02020603050405020304" pitchFamily="18" charset="0"/>
                                              </a:rPr>
                                              <m:t>𝑚</m:t>
                                            </m:r>
                                          </m:e>
                                          <m:sup>
                                            <m:r>
                                              <a:rPr lang="en-IN" sz="1800" b="0" i="1" smtClean="0">
                                                <a:latin typeface="Cambria Math" panose="02040503050406030204" pitchFamily="18" charset="0"/>
                                                <a:cs typeface="Times New Roman" panose="02020603050405020304" pitchFamily="18" charset="0"/>
                                              </a:rPr>
                                              <m:t>𝑘</m:t>
                                            </m:r>
                                          </m:sup>
                                        </m:sSup>
                                      </m:e>
                                    </m:func>
                                  </m:e>
                                </m:d>
                              </m:oMath>
                            </m:oMathPara>
                          </a14:m>
                          <a:endParaRPr lang="en-US" dirty="0"/>
                        </a:p>
                      </a:txBody>
                      <a:tcPr/>
                    </a:tc>
                    <a:tc>
                      <a:txBody>
                        <a:bodyPr/>
                        <a:lstStyle/>
                        <a:p>
                          <a:pPr algn="ctr"/>
                          <a:r>
                            <a:rPr lang="en-IN" dirty="0"/>
                            <a:t>No. Q</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IN" sz="180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IN" sz="1800" b="1" i="1" smtClean="0">
                                        <a:latin typeface="Cambria Math" panose="02040503050406030204" pitchFamily="18" charset="0"/>
                                        <a:cs typeface="Times New Roman" panose="02020603050405020304" pitchFamily="18" charset="0"/>
                                      </a:rPr>
                                      <m:t>𝑵𝒐</m:t>
                                    </m:r>
                                    <m:r>
                                      <a:rPr lang="en-IN" sz="1800" b="1" i="1" smtClean="0">
                                        <a:latin typeface="Cambria Math" panose="02040503050406030204" pitchFamily="18" charset="0"/>
                                        <a:cs typeface="Times New Roman" panose="02020603050405020304" pitchFamily="18" charset="0"/>
                                      </a:rPr>
                                      <m:t>. </m:t>
                                    </m:r>
                                    <m:r>
                                      <a:rPr lang="en-IN" sz="1800" b="1" i="1" smtClean="0">
                                        <a:latin typeface="Cambria Math" panose="02040503050406030204" pitchFamily="18" charset="0"/>
                                        <a:cs typeface="Times New Roman" panose="02020603050405020304" pitchFamily="18" charset="0"/>
                                      </a:rPr>
                                      <m:t>𝑸</m:t>
                                    </m:r>
                                  </m:num>
                                  <m:den>
                                    <m:r>
                                      <a:rPr lang="en-IN" sz="1800" i="1">
                                        <a:latin typeface="Cambria Math" panose="02040503050406030204" pitchFamily="18" charset="0"/>
                                        <a:ea typeface="Cambria Math" panose="02040503050406030204" pitchFamily="18" charset="0"/>
                                        <a:cs typeface="Times New Roman" panose="02020603050405020304" pitchFamily="18" charset="0"/>
                                      </a:rPr>
                                      <m:t>𝑘</m:t>
                                    </m:r>
                                  </m:den>
                                </m:f>
                              </m:oMath>
                            </m:oMathPara>
                          </a14:m>
                          <a:endParaRPr lang="en-US" dirty="0"/>
                        </a:p>
                      </a:txBody>
                      <a:tcPr/>
                    </a:tc>
                    <a:extLst>
                      <a:ext uri="{0D108BD9-81ED-4DB2-BD59-A6C34878D82A}">
                        <a16:rowId xmlns:a16="http://schemas.microsoft.com/office/drawing/2014/main" val="2688415305"/>
                      </a:ext>
                    </a:extLst>
                  </a:tr>
                  <a:tr h="370840">
                    <a:tc>
                      <a:txBody>
                        <a:bodyPr/>
                        <a:lstStyle/>
                        <a:p>
                          <a:pPr algn="ctr"/>
                          <a:r>
                            <a:rPr lang="en-IN" dirty="0"/>
                            <a:t>6</a:t>
                          </a:r>
                          <a:endParaRPr lang="en-US" dirty="0"/>
                        </a:p>
                      </a:txBody>
                      <a:tcPr/>
                    </a:tc>
                    <a:tc>
                      <a:txBody>
                        <a:bodyPr/>
                        <a:lstStyle/>
                        <a:p>
                          <a:pPr algn="ctr"/>
                          <a:r>
                            <a:rPr lang="en-IN" dirty="0"/>
                            <a:t>117649</a:t>
                          </a:r>
                          <a:endParaRPr lang="en-US" dirty="0"/>
                        </a:p>
                      </a:txBody>
                      <a:tcPr/>
                    </a:tc>
                    <a:tc>
                      <a:txBody>
                        <a:bodyPr/>
                        <a:lstStyle/>
                        <a:p>
                          <a:pPr algn="ctr"/>
                          <a:r>
                            <a:rPr lang="en-IN" dirty="0"/>
                            <a:t>16.84413</a:t>
                          </a:r>
                          <a:endParaRPr lang="en-US" dirty="0"/>
                        </a:p>
                      </a:txBody>
                      <a:tcPr/>
                    </a:tc>
                    <a:tc>
                      <a:txBody>
                        <a:bodyPr/>
                        <a:lstStyle/>
                        <a:p>
                          <a:pPr algn="ctr"/>
                          <a:r>
                            <a:rPr lang="en-IN" dirty="0"/>
                            <a:t>17</a:t>
                          </a:r>
                          <a:endParaRPr lang="en-US" dirty="0"/>
                        </a:p>
                      </a:txBody>
                      <a:tcPr/>
                    </a:tc>
                    <a:tc>
                      <a:txBody>
                        <a:bodyPr/>
                        <a:lstStyle/>
                        <a:p>
                          <a:pPr algn="ctr"/>
                          <a:r>
                            <a:rPr lang="en-IN" dirty="0"/>
                            <a:t>2.8333</a:t>
                          </a:r>
                          <a:endParaRPr lang="en-US" dirty="0"/>
                        </a:p>
                      </a:txBody>
                      <a:tcPr/>
                    </a:tc>
                    <a:extLst>
                      <a:ext uri="{0D108BD9-81ED-4DB2-BD59-A6C34878D82A}">
                        <a16:rowId xmlns:a16="http://schemas.microsoft.com/office/drawing/2014/main" val="890195700"/>
                      </a:ext>
                    </a:extLst>
                  </a:tr>
                  <a:tr h="370840">
                    <a:tc>
                      <a:txBody>
                        <a:bodyPr/>
                        <a:lstStyle/>
                        <a:p>
                          <a:pPr algn="ctr"/>
                          <a:r>
                            <a:rPr lang="en-IN" dirty="0"/>
                            <a:t>21</a:t>
                          </a:r>
                          <a:endParaRPr lang="en-US" dirty="0"/>
                        </a:p>
                      </a:txBody>
                      <a:tcPr/>
                    </a:tc>
                    <a:tc>
                      <a:txBody>
                        <a:bodyPr/>
                        <a:lstStyle/>
                        <a:p>
                          <a:pPr algn="ctr"/>
                          <a:endParaRPr lang="en-US"/>
                        </a:p>
                      </a:txBody>
                      <a:tcPr/>
                    </a:tc>
                    <a:tc>
                      <a:txBody>
                        <a:bodyPr/>
                        <a:lstStyle/>
                        <a:p>
                          <a:pPr algn="ctr"/>
                          <a:r>
                            <a:rPr lang="en-IN" dirty="0"/>
                            <a:t>58.95445</a:t>
                          </a:r>
                          <a:endParaRPr lang="en-US" dirty="0"/>
                        </a:p>
                      </a:txBody>
                      <a:tcPr/>
                    </a:tc>
                    <a:tc>
                      <a:txBody>
                        <a:bodyPr/>
                        <a:lstStyle/>
                        <a:p>
                          <a:pPr algn="ctr"/>
                          <a:r>
                            <a:rPr lang="en-IN" dirty="0"/>
                            <a:t>59</a:t>
                          </a:r>
                          <a:endParaRPr lang="en-US" dirty="0"/>
                        </a:p>
                      </a:txBody>
                      <a:tcPr/>
                    </a:tc>
                    <a:tc>
                      <a:txBody>
                        <a:bodyPr/>
                        <a:lstStyle/>
                        <a:p>
                          <a:pPr algn="ctr"/>
                          <a:r>
                            <a:rPr lang="en-IN" dirty="0"/>
                            <a:t>2.8095</a:t>
                          </a:r>
                          <a:endParaRPr lang="en-US" dirty="0"/>
                        </a:p>
                      </a:txBody>
                      <a:tcPr/>
                    </a:tc>
                    <a:extLst>
                      <a:ext uri="{0D108BD9-81ED-4DB2-BD59-A6C34878D82A}">
                        <a16:rowId xmlns:a16="http://schemas.microsoft.com/office/drawing/2014/main" val="557964840"/>
                      </a:ext>
                    </a:extLst>
                  </a:tr>
                  <a:tr h="370840">
                    <a:tc>
                      <a:txBody>
                        <a:bodyPr/>
                        <a:lstStyle/>
                        <a:p>
                          <a:pPr algn="ctr"/>
                          <a:r>
                            <a:rPr lang="en-IN" dirty="0"/>
                            <a:t>1000</a:t>
                          </a:r>
                          <a:endParaRPr lang="en-US" dirty="0"/>
                        </a:p>
                      </a:txBody>
                      <a:tcPr/>
                    </a:tc>
                    <a:tc>
                      <a:txBody>
                        <a:bodyPr/>
                        <a:lstStyle/>
                        <a:p>
                          <a:pPr algn="ctr"/>
                          <a:endParaRPr lang="en-US"/>
                        </a:p>
                      </a:txBody>
                      <a:tcPr/>
                    </a:tc>
                    <a:tc>
                      <a:txBody>
                        <a:bodyPr/>
                        <a:lstStyle/>
                        <a:p>
                          <a:pPr algn="ctr"/>
                          <a:r>
                            <a:rPr lang="en-IN" dirty="0"/>
                            <a:t>2807.3549</a:t>
                          </a:r>
                          <a:endParaRPr lang="en-US" dirty="0"/>
                        </a:p>
                      </a:txBody>
                      <a:tcPr/>
                    </a:tc>
                    <a:tc>
                      <a:txBody>
                        <a:bodyPr/>
                        <a:lstStyle/>
                        <a:p>
                          <a:pPr algn="ctr"/>
                          <a:r>
                            <a:rPr lang="en-IN" dirty="0"/>
                            <a:t>2808</a:t>
                          </a:r>
                          <a:endParaRPr lang="en-US" dirty="0"/>
                        </a:p>
                      </a:txBody>
                      <a:tcPr/>
                    </a:tc>
                    <a:tc>
                      <a:txBody>
                        <a:bodyPr/>
                        <a:lstStyle/>
                        <a:p>
                          <a:pPr algn="ctr"/>
                          <a:r>
                            <a:rPr lang="en-IN" dirty="0"/>
                            <a:t>2.8080</a:t>
                          </a:r>
                          <a:endParaRPr lang="en-US" dirty="0"/>
                        </a:p>
                      </a:txBody>
                      <a:tcPr/>
                    </a:tc>
                    <a:extLst>
                      <a:ext uri="{0D108BD9-81ED-4DB2-BD59-A6C34878D82A}">
                        <a16:rowId xmlns:a16="http://schemas.microsoft.com/office/drawing/2014/main" val="309528592"/>
                      </a:ext>
                    </a:extLst>
                  </a:tr>
                  <a:tr h="370840">
                    <a:tc>
                      <a:txBody>
                        <a:bodyPr/>
                        <a:lstStyle/>
                        <a:p>
                          <a:pPr algn="ctr"/>
                          <a:r>
                            <a:rPr lang="en-IN" dirty="0"/>
                            <a: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a:t>
                          </a:r>
                          <a:endParaRPr lang="en-US" dirty="0"/>
                        </a:p>
                      </a:txBody>
                      <a:tcPr/>
                    </a:tc>
                    <a:extLst>
                      <a:ext uri="{0D108BD9-81ED-4DB2-BD59-A6C34878D82A}">
                        <a16:rowId xmlns:a16="http://schemas.microsoft.com/office/drawing/2014/main" val="1674064984"/>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057630679"/>
                  </p:ext>
                </p:extLst>
              </p:nvPr>
            </p:nvGraphicFramePr>
            <p:xfrm>
              <a:off x="587830" y="3352796"/>
              <a:ext cx="8414655" cy="2100584"/>
            </p:xfrm>
            <a:graphic>
              <a:graphicData uri="http://schemas.openxmlformats.org/drawingml/2006/table">
                <a:tbl>
                  <a:tblPr firstRow="1" bandRow="1">
                    <a:tableStyleId>{5C22544A-7EE6-4342-B048-85BDC9FD1C3A}</a:tableStyleId>
                  </a:tblPr>
                  <a:tblGrid>
                    <a:gridCol w="1682931">
                      <a:extLst>
                        <a:ext uri="{9D8B030D-6E8A-4147-A177-3AD203B41FA5}">
                          <a16:colId xmlns="" xmlns:a16="http://schemas.microsoft.com/office/drawing/2014/main" xmlns:a14="http://schemas.microsoft.com/office/drawing/2010/main" val="811751764"/>
                        </a:ext>
                      </a:extLst>
                    </a:gridCol>
                    <a:gridCol w="1682931">
                      <a:extLst>
                        <a:ext uri="{9D8B030D-6E8A-4147-A177-3AD203B41FA5}">
                          <a16:colId xmlns="" xmlns:a16="http://schemas.microsoft.com/office/drawing/2014/main" xmlns:a14="http://schemas.microsoft.com/office/drawing/2010/main" val="402818715"/>
                        </a:ext>
                      </a:extLst>
                    </a:gridCol>
                    <a:gridCol w="1682931">
                      <a:extLst>
                        <a:ext uri="{9D8B030D-6E8A-4147-A177-3AD203B41FA5}">
                          <a16:colId xmlns="" xmlns:a16="http://schemas.microsoft.com/office/drawing/2014/main" xmlns:a14="http://schemas.microsoft.com/office/drawing/2010/main" val="891361454"/>
                        </a:ext>
                      </a:extLst>
                    </a:gridCol>
                    <a:gridCol w="1682931">
                      <a:extLst>
                        <a:ext uri="{9D8B030D-6E8A-4147-A177-3AD203B41FA5}">
                          <a16:colId xmlns="" xmlns:a16="http://schemas.microsoft.com/office/drawing/2014/main" xmlns:a14="http://schemas.microsoft.com/office/drawing/2010/main" val="4120034242"/>
                        </a:ext>
                      </a:extLst>
                    </a:gridCol>
                    <a:gridCol w="1682931">
                      <a:extLst>
                        <a:ext uri="{9D8B030D-6E8A-4147-A177-3AD203B41FA5}">
                          <a16:colId xmlns="" xmlns:a16="http://schemas.microsoft.com/office/drawing/2014/main" xmlns:a14="http://schemas.microsoft.com/office/drawing/2010/main" val="2412291254"/>
                        </a:ext>
                      </a:extLst>
                    </a:gridCol>
                  </a:tblGrid>
                  <a:tr h="617224">
                    <a:tc>
                      <a:txBody>
                        <a:bodyPr/>
                        <a:lstStyle/>
                        <a:p>
                          <a:pPr algn="ctr"/>
                          <a:r>
                            <a:rPr lang="en-IN" i="1" dirty="0" smtClean="0"/>
                            <a:t>k</a:t>
                          </a:r>
                          <a:endParaRPr lang="en-US" i="1" dirty="0"/>
                        </a:p>
                      </a:txBody>
                      <a:tcPr/>
                    </a:tc>
                    <a:tc>
                      <a:txBody>
                        <a:bodyPr/>
                        <a:lstStyle/>
                        <a:p>
                          <a:endParaRPr lang="en-US"/>
                        </a:p>
                      </a:txBody>
                      <a:tcPr>
                        <a:blipFill rotWithShape="1">
                          <a:blip r:embed="rId4"/>
                          <a:stretch>
                            <a:fillRect l="-100000" t="-101980" r="-300362" b="-256436"/>
                          </a:stretch>
                        </a:blipFill>
                      </a:tcPr>
                    </a:tc>
                    <a:tc>
                      <a:txBody>
                        <a:bodyPr/>
                        <a:lstStyle/>
                        <a:p>
                          <a:endParaRPr lang="en-US"/>
                        </a:p>
                      </a:txBody>
                      <a:tcPr>
                        <a:blipFill rotWithShape="1">
                          <a:blip r:embed="rId4"/>
                          <a:stretch>
                            <a:fillRect l="-199278" t="-101980" r="-199278" b="-256436"/>
                          </a:stretch>
                        </a:blipFill>
                      </a:tcPr>
                    </a:tc>
                    <a:tc>
                      <a:txBody>
                        <a:bodyPr/>
                        <a:lstStyle/>
                        <a:p>
                          <a:pPr algn="ctr"/>
                          <a:r>
                            <a:rPr lang="en-IN" dirty="0" smtClean="0"/>
                            <a:t>No. Q</a:t>
                          </a:r>
                          <a:endParaRPr lang="en-US" dirty="0"/>
                        </a:p>
                      </a:txBody>
                      <a:tcPr/>
                    </a:tc>
                    <a:tc>
                      <a:txBody>
                        <a:bodyPr/>
                        <a:lstStyle/>
                        <a:p>
                          <a:endParaRPr lang="en-US"/>
                        </a:p>
                      </a:txBody>
                      <a:tcPr>
                        <a:blipFill rotWithShape="1">
                          <a:blip r:embed="rId4"/>
                          <a:stretch>
                            <a:fillRect l="-400362" t="-101980" b="-256436"/>
                          </a:stretch>
                        </a:blipFill>
                      </a:tcPr>
                    </a:tc>
                    <a:extLst>
                      <a:ext uri="{0D108BD9-81ED-4DB2-BD59-A6C34878D82A}">
                        <a16:rowId xmlns="" xmlns:a16="http://schemas.microsoft.com/office/drawing/2014/main" xmlns:a14="http://schemas.microsoft.com/office/drawing/2010/main" val="2688415305"/>
                      </a:ext>
                    </a:extLst>
                  </a:tr>
                  <a:tr h="370840">
                    <a:tc>
                      <a:txBody>
                        <a:bodyPr/>
                        <a:lstStyle/>
                        <a:p>
                          <a:pPr algn="ctr"/>
                          <a:r>
                            <a:rPr lang="en-IN" dirty="0" smtClean="0"/>
                            <a:t>6</a:t>
                          </a:r>
                          <a:endParaRPr lang="en-US" dirty="0"/>
                        </a:p>
                      </a:txBody>
                      <a:tcPr/>
                    </a:tc>
                    <a:tc>
                      <a:txBody>
                        <a:bodyPr/>
                        <a:lstStyle/>
                        <a:p>
                          <a:pPr algn="ctr"/>
                          <a:r>
                            <a:rPr lang="en-IN" dirty="0" smtClean="0"/>
                            <a:t>117649</a:t>
                          </a:r>
                          <a:endParaRPr lang="en-US" dirty="0"/>
                        </a:p>
                      </a:txBody>
                      <a:tcPr/>
                    </a:tc>
                    <a:tc>
                      <a:txBody>
                        <a:bodyPr/>
                        <a:lstStyle/>
                        <a:p>
                          <a:pPr algn="ctr"/>
                          <a:r>
                            <a:rPr lang="en-IN" dirty="0" smtClean="0"/>
                            <a:t>16.84413</a:t>
                          </a:r>
                          <a:endParaRPr lang="en-US" dirty="0"/>
                        </a:p>
                      </a:txBody>
                      <a:tcPr/>
                    </a:tc>
                    <a:tc>
                      <a:txBody>
                        <a:bodyPr/>
                        <a:lstStyle/>
                        <a:p>
                          <a:pPr algn="ctr"/>
                          <a:r>
                            <a:rPr lang="en-IN" dirty="0" smtClean="0"/>
                            <a:t>17</a:t>
                          </a:r>
                          <a:endParaRPr lang="en-US" dirty="0"/>
                        </a:p>
                      </a:txBody>
                      <a:tcPr/>
                    </a:tc>
                    <a:tc>
                      <a:txBody>
                        <a:bodyPr/>
                        <a:lstStyle/>
                        <a:p>
                          <a:pPr algn="ctr"/>
                          <a:r>
                            <a:rPr lang="en-IN" dirty="0" smtClean="0"/>
                            <a:t>2.8333</a:t>
                          </a:r>
                          <a:endParaRPr lang="en-US" dirty="0"/>
                        </a:p>
                      </a:txBody>
                      <a:tcPr/>
                    </a:tc>
                    <a:extLst>
                      <a:ext uri="{0D108BD9-81ED-4DB2-BD59-A6C34878D82A}">
                        <a16:rowId xmlns="" xmlns:a16="http://schemas.microsoft.com/office/drawing/2014/main" xmlns:a14="http://schemas.microsoft.com/office/drawing/2010/main" val="890195700"/>
                      </a:ext>
                    </a:extLst>
                  </a:tr>
                  <a:tr h="370840">
                    <a:tc>
                      <a:txBody>
                        <a:bodyPr/>
                        <a:lstStyle/>
                        <a:p>
                          <a:pPr algn="ctr"/>
                          <a:r>
                            <a:rPr lang="en-IN" dirty="0" smtClean="0"/>
                            <a:t>21</a:t>
                          </a:r>
                          <a:endParaRPr lang="en-US" dirty="0"/>
                        </a:p>
                      </a:txBody>
                      <a:tcPr/>
                    </a:tc>
                    <a:tc>
                      <a:txBody>
                        <a:bodyPr/>
                        <a:lstStyle/>
                        <a:p>
                          <a:pPr algn="ctr"/>
                          <a:endParaRPr lang="en-US"/>
                        </a:p>
                      </a:txBody>
                      <a:tcPr/>
                    </a:tc>
                    <a:tc>
                      <a:txBody>
                        <a:bodyPr/>
                        <a:lstStyle/>
                        <a:p>
                          <a:pPr algn="ctr"/>
                          <a:r>
                            <a:rPr lang="en-IN" dirty="0" smtClean="0"/>
                            <a:t>58.95445</a:t>
                          </a:r>
                          <a:endParaRPr lang="en-US" dirty="0"/>
                        </a:p>
                      </a:txBody>
                      <a:tcPr/>
                    </a:tc>
                    <a:tc>
                      <a:txBody>
                        <a:bodyPr/>
                        <a:lstStyle/>
                        <a:p>
                          <a:pPr algn="ctr"/>
                          <a:r>
                            <a:rPr lang="en-IN" dirty="0" smtClean="0"/>
                            <a:t>59</a:t>
                          </a:r>
                          <a:endParaRPr lang="en-US" dirty="0"/>
                        </a:p>
                      </a:txBody>
                      <a:tcPr/>
                    </a:tc>
                    <a:tc>
                      <a:txBody>
                        <a:bodyPr/>
                        <a:lstStyle/>
                        <a:p>
                          <a:pPr algn="ctr"/>
                          <a:r>
                            <a:rPr lang="en-IN" dirty="0" smtClean="0"/>
                            <a:t>2.8095</a:t>
                          </a:r>
                          <a:endParaRPr lang="en-US" dirty="0"/>
                        </a:p>
                      </a:txBody>
                      <a:tcPr/>
                    </a:tc>
                    <a:extLst>
                      <a:ext uri="{0D108BD9-81ED-4DB2-BD59-A6C34878D82A}">
                        <a16:rowId xmlns="" xmlns:a16="http://schemas.microsoft.com/office/drawing/2014/main" xmlns:a14="http://schemas.microsoft.com/office/drawing/2010/main" val="557964840"/>
                      </a:ext>
                    </a:extLst>
                  </a:tr>
                  <a:tr h="370840">
                    <a:tc>
                      <a:txBody>
                        <a:bodyPr/>
                        <a:lstStyle/>
                        <a:p>
                          <a:pPr algn="ctr"/>
                          <a:r>
                            <a:rPr lang="en-IN" dirty="0" smtClean="0"/>
                            <a:t>1000</a:t>
                          </a:r>
                          <a:endParaRPr lang="en-US" dirty="0"/>
                        </a:p>
                      </a:txBody>
                      <a:tcPr/>
                    </a:tc>
                    <a:tc>
                      <a:txBody>
                        <a:bodyPr/>
                        <a:lstStyle/>
                        <a:p>
                          <a:pPr algn="ctr"/>
                          <a:endParaRPr lang="en-US"/>
                        </a:p>
                      </a:txBody>
                      <a:tcPr/>
                    </a:tc>
                    <a:tc>
                      <a:txBody>
                        <a:bodyPr/>
                        <a:lstStyle/>
                        <a:p>
                          <a:pPr algn="ctr"/>
                          <a:r>
                            <a:rPr lang="en-IN" dirty="0" smtClean="0"/>
                            <a:t>2807.3549</a:t>
                          </a:r>
                          <a:endParaRPr lang="en-US" dirty="0"/>
                        </a:p>
                      </a:txBody>
                      <a:tcPr/>
                    </a:tc>
                    <a:tc>
                      <a:txBody>
                        <a:bodyPr/>
                        <a:lstStyle/>
                        <a:p>
                          <a:pPr algn="ctr"/>
                          <a:r>
                            <a:rPr lang="en-IN" dirty="0" smtClean="0"/>
                            <a:t>2808</a:t>
                          </a:r>
                          <a:endParaRPr lang="en-US" dirty="0"/>
                        </a:p>
                      </a:txBody>
                      <a:tcPr/>
                    </a:tc>
                    <a:tc>
                      <a:txBody>
                        <a:bodyPr/>
                        <a:lstStyle/>
                        <a:p>
                          <a:pPr algn="ctr"/>
                          <a:r>
                            <a:rPr lang="en-IN" dirty="0" smtClean="0"/>
                            <a:t>2.8080</a:t>
                          </a:r>
                          <a:endParaRPr lang="en-US" dirty="0"/>
                        </a:p>
                      </a:txBody>
                      <a:tcPr/>
                    </a:tc>
                    <a:extLst>
                      <a:ext uri="{0D108BD9-81ED-4DB2-BD59-A6C34878D82A}">
                        <a16:rowId xmlns="" xmlns:a16="http://schemas.microsoft.com/office/drawing/2014/main" xmlns:a14="http://schemas.microsoft.com/office/drawing/2010/main" val="309528592"/>
                      </a:ext>
                    </a:extLst>
                  </a:tr>
                  <a:tr h="370840">
                    <a:tc>
                      <a:txBody>
                        <a:bodyPr/>
                        <a:lstStyle/>
                        <a:p>
                          <a:pPr algn="ctr"/>
                          <a:r>
                            <a:rPr lang="en-IN" dirty="0" smtClean="0"/>
                            <a: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extLst>
                      <a:ext uri="{0D108BD9-81ED-4DB2-BD59-A6C34878D82A}">
                        <a16:rowId xmlns="" xmlns:a16="http://schemas.microsoft.com/office/drawing/2014/main" xmlns:a14="http://schemas.microsoft.com/office/drawing/2010/main" val="1674064984"/>
                      </a:ext>
                    </a:extLst>
                  </a:tr>
                </a:tbl>
              </a:graphicData>
            </a:graphic>
          </p:graphicFrame>
        </mc:Fallback>
      </mc:AlternateContent>
      <mc:AlternateContent xmlns:mc="http://schemas.openxmlformats.org/markup-compatibility/2006" xmlns:a14="http://schemas.microsoft.com/office/drawing/2010/main">
        <mc:Choice Requires="a14">
          <p:sp>
            <p:nvSpPr>
              <p:cNvPr id="8" name="TextBox 7"/>
              <p:cNvSpPr txBox="1"/>
              <p:nvPr/>
            </p:nvSpPr>
            <p:spPr>
              <a:xfrm>
                <a:off x="816428" y="5421079"/>
                <a:ext cx="8186056" cy="1123064"/>
              </a:xfrm>
              <a:prstGeom prst="rect">
                <a:avLst/>
              </a:prstGeom>
              <a:noFill/>
            </p:spPr>
            <p:txBody>
              <a:bodyPr wrap="square" rtlCol="0">
                <a:spAutoFit/>
              </a:bodyPr>
              <a:lstStyle/>
              <a:p>
                <a:r>
                  <a:rPr lang="en-IN" sz="1000" dirty="0">
                    <a:latin typeface="Times New Roman" panose="02020603050405020304" pitchFamily="18" charset="0"/>
                    <a:cs typeface="Times New Roman" panose="02020603050405020304" pitchFamily="18" charset="0"/>
                  </a:rPr>
                  <a:t>		No. Q = Number of questions</a:t>
                </a:r>
              </a:p>
              <a:p>
                <a:r>
                  <a:rPr lang="en-IN" dirty="0">
                    <a:latin typeface="Times New Roman" panose="02020603050405020304" pitchFamily="18" charset="0"/>
                    <a:cs typeface="Times New Roman" panose="02020603050405020304" pitchFamily="18" charset="0"/>
                  </a:rPr>
                  <a:t>Note that </a:t>
                </a:r>
                <a14:m>
                  <m:oMath xmlns:m="http://schemas.openxmlformats.org/officeDocument/2006/math">
                    <m:func>
                      <m:funcPr>
                        <m:ctrlPr>
                          <a:rPr lang="en-US" i="1">
                            <a:latin typeface="Cambria Math" panose="02040503050406030204" pitchFamily="18" charset="0"/>
                            <a:cs typeface="Times New Roman" panose="02020603050405020304" pitchFamily="18" charset="0"/>
                          </a:rPr>
                        </m:ctrlPr>
                      </m:funcPr>
                      <m:fName>
                        <m:sSub>
                          <m:sSubPr>
                            <m:ctrlPr>
                              <a:rPr lang="en-US" i="1">
                                <a:latin typeface="Cambria Math" panose="02040503050406030204" pitchFamily="18" charset="0"/>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b="0" i="1" smtClean="0">
                            <a:latin typeface="Cambria Math" panose="02040503050406030204" pitchFamily="18" charset="0"/>
                            <a:cs typeface="Times New Roman" panose="02020603050405020304" pitchFamily="18" charset="0"/>
                          </a:rPr>
                          <m:t>7</m:t>
                        </m:r>
                      </m:e>
                    </m:func>
                    <m:r>
                      <a:rPr lang="en-IN" i="1"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2.8074</m:t>
                    </m:r>
                  </m:oMath>
                </a14:m>
                <a:r>
                  <a:rPr lang="en-IN" dirty="0">
                    <a:latin typeface="Times New Roman" panose="02020603050405020304" pitchFamily="18" charset="0"/>
                    <a:cs typeface="Times New Roman" panose="02020603050405020304" pitchFamily="18" charset="0"/>
                  </a:rPr>
                  <a:t> and </a:t>
                </a:r>
                <a14:m>
                  <m:oMath xmlns:m="http://schemas.openxmlformats.org/officeDocument/2006/math">
                    <m:f>
                      <m:fPr>
                        <m:ctrlPr>
                          <a:rPr lang="en-IN" i="1">
                            <a:latin typeface="Cambria Math" panose="02040503050406030204" pitchFamily="18" charset="0"/>
                            <a:ea typeface="Cambria Math" panose="02040503050406030204" pitchFamily="18" charset="0"/>
                            <a:cs typeface="Times New Roman" panose="02020603050405020304" pitchFamily="18" charset="0"/>
                          </a:rPr>
                        </m:ctrlPr>
                      </m:fPr>
                      <m:num>
                        <m:r>
                          <a:rPr lang="en-IN" b="1" i="1">
                            <a:latin typeface="Cambria Math" panose="02040503050406030204" pitchFamily="18" charset="0"/>
                            <a:cs typeface="Times New Roman" panose="02020603050405020304" pitchFamily="18" charset="0"/>
                          </a:rPr>
                          <m:t>𝑵𝒐</m:t>
                        </m:r>
                        <m:r>
                          <a:rPr lang="en-IN" b="1" i="1">
                            <a:latin typeface="Cambria Math" panose="02040503050406030204" pitchFamily="18" charset="0"/>
                            <a:cs typeface="Times New Roman" panose="02020603050405020304" pitchFamily="18" charset="0"/>
                          </a:rPr>
                          <m:t>. </m:t>
                        </m:r>
                        <m:r>
                          <a:rPr lang="en-IN" b="1" i="1">
                            <a:latin typeface="Cambria Math" panose="02040503050406030204" pitchFamily="18" charset="0"/>
                            <a:cs typeface="Times New Roman" panose="02020603050405020304" pitchFamily="18" charset="0"/>
                          </a:rPr>
                          <m:t>𝑸</m:t>
                        </m:r>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r>
                      <a:rPr lang="en-IN"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i="1">
                            <a:latin typeface="Cambria Math" panose="02040503050406030204" pitchFamily="18" charset="0"/>
                            <a:cs typeface="Times New Roman" panose="02020603050405020304" pitchFamily="18" charset="0"/>
                          </a:rPr>
                        </m:ctrlPr>
                      </m:funcPr>
                      <m:fName>
                        <m:sSub>
                          <m:sSubPr>
                            <m:ctrlPr>
                              <a:rPr lang="en-US" i="1">
                                <a:latin typeface="Cambria Math" panose="02040503050406030204" pitchFamily="18" charset="0"/>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i="1">
                            <a:latin typeface="Cambria Math" panose="02040503050406030204" pitchFamily="18" charset="0"/>
                            <a:cs typeface="Times New Roman" panose="02020603050405020304" pitchFamily="18" charset="0"/>
                          </a:rPr>
                          <m:t>7</m:t>
                        </m:r>
                      </m:e>
                    </m:func>
                  </m:oMath>
                </a14:m>
                <a:r>
                  <a:rPr lang="en-IN" dirty="0">
                    <a:latin typeface="Times New Roman" panose="02020603050405020304" pitchFamily="18" charset="0"/>
                    <a:cs typeface="Times New Roman" panose="02020603050405020304" pitchFamily="18" charset="0"/>
                  </a:rPr>
                  <a:t>. Further, </a:t>
                </a:r>
                <a14:m>
                  <m:oMath xmlns:m="http://schemas.openxmlformats.org/officeDocument/2006/math">
                    <m:f>
                      <m:fPr>
                        <m:ctrlPr>
                          <a:rPr lang="en-IN" i="1">
                            <a:latin typeface="Cambria Math" panose="02040503050406030204" pitchFamily="18" charset="0"/>
                            <a:ea typeface="Cambria Math" panose="02040503050406030204" pitchFamily="18" charset="0"/>
                            <a:cs typeface="Times New Roman" panose="02020603050405020304" pitchFamily="18" charset="0"/>
                          </a:rPr>
                        </m:ctrlPr>
                      </m:fPr>
                      <m:num>
                        <m:r>
                          <a:rPr lang="en-IN" b="1" i="1">
                            <a:latin typeface="Cambria Math" panose="02040503050406030204" pitchFamily="18" charset="0"/>
                            <a:cs typeface="Times New Roman" panose="02020603050405020304" pitchFamily="18" charset="0"/>
                          </a:rPr>
                          <m:t>𝑵𝒐</m:t>
                        </m:r>
                        <m:r>
                          <a:rPr lang="en-IN" b="1" i="1">
                            <a:latin typeface="Cambria Math" panose="02040503050406030204" pitchFamily="18" charset="0"/>
                            <a:cs typeface="Times New Roman" panose="02020603050405020304" pitchFamily="18" charset="0"/>
                          </a:rPr>
                          <m:t>. </m:t>
                        </m:r>
                        <m:r>
                          <a:rPr lang="en-IN" b="1" i="1">
                            <a:latin typeface="Cambria Math" panose="02040503050406030204" pitchFamily="18" charset="0"/>
                            <a:cs typeface="Times New Roman" panose="02020603050405020304" pitchFamily="18" charset="0"/>
                          </a:rPr>
                          <m:t>𝑸</m:t>
                        </m:r>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r>
                      <a:rPr lang="en-IN" b="0" i="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IN" i="1">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en-IN" i="1">
                                <a:latin typeface="Cambria Math" panose="02040503050406030204" pitchFamily="18" charset="0"/>
                                <a:cs typeface="Times New Roman" panose="02020603050405020304" pitchFamily="18" charset="0"/>
                              </a:rPr>
                            </m:ctrlPr>
                          </m:sSubSupPr>
                          <m:e>
                            <m:r>
                              <a:rPr lang="en-IN" i="1">
                                <a:latin typeface="Cambria Math" panose="02040503050406030204" pitchFamily="18" charset="0"/>
                                <a:cs typeface="Times New Roman" panose="02020603050405020304" pitchFamily="18" charset="0"/>
                              </a:rPr>
                              <m:t>𝐸</m:t>
                            </m:r>
                          </m:e>
                          <m:sub>
                            <m:r>
                              <a:rPr lang="en-IN" i="1">
                                <a:latin typeface="Cambria Math" panose="02040503050406030204" pitchFamily="18" charset="0"/>
                                <a:cs typeface="Times New Roman" panose="02020603050405020304" pitchFamily="18" charset="0"/>
                              </a:rPr>
                              <m:t>𝑘</m:t>
                            </m:r>
                          </m:sub>
                          <m:sup>
                            <m:r>
                              <a:rPr lang="en-IN" b="0" i="1" smtClean="0">
                                <a:latin typeface="Cambria Math" panose="02040503050406030204" pitchFamily="18" charset="0"/>
                                <a:cs typeface="Times New Roman" panose="02020603050405020304" pitchFamily="18" charset="0"/>
                              </a:rPr>
                              <m:t>7</m:t>
                            </m:r>
                          </m:sup>
                        </m:sSubSup>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oMath>
                </a14:m>
                <a:r>
                  <a:rPr lang="en-IN" dirty="0">
                    <a:latin typeface="Times New Roman" panose="02020603050405020304" pitchFamily="18" charset="0"/>
                    <a:cs typeface="Times New Roman" panose="02020603050405020304" pitchFamily="18" charset="0"/>
                  </a:rPr>
                  <a:t> </a:t>
                </a:r>
                <a:r>
                  <a:rPr lang="en-IN" i="1" dirty="0">
                    <a:latin typeface="Times New Roman" panose="02020603050405020304" pitchFamily="18" charset="0"/>
                    <a:cs typeface="Times New Roman" panose="02020603050405020304" pitchFamily="18" charset="0"/>
                  </a:rPr>
                  <a:t>i.e. </a:t>
                </a:r>
                <a14:m>
                  <m:oMath xmlns:m="http://schemas.openxmlformats.org/officeDocument/2006/math">
                    <m:f>
                      <m:fPr>
                        <m:ctrlPr>
                          <a:rPr lang="en-IN" i="1">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en-IN" i="1">
                                <a:latin typeface="Cambria Math" panose="02040503050406030204" pitchFamily="18" charset="0"/>
                                <a:cs typeface="Times New Roman" panose="02020603050405020304" pitchFamily="18" charset="0"/>
                              </a:rPr>
                            </m:ctrlPr>
                          </m:sSubSupPr>
                          <m:e>
                            <m:r>
                              <a:rPr lang="en-IN" i="1">
                                <a:latin typeface="Cambria Math" panose="02040503050406030204" pitchFamily="18" charset="0"/>
                                <a:cs typeface="Times New Roman" panose="02020603050405020304" pitchFamily="18" charset="0"/>
                              </a:rPr>
                              <m:t>𝐸</m:t>
                            </m:r>
                          </m:e>
                          <m:sub>
                            <m:r>
                              <a:rPr lang="en-IN" i="1">
                                <a:latin typeface="Cambria Math" panose="02040503050406030204" pitchFamily="18" charset="0"/>
                                <a:cs typeface="Times New Roman" panose="02020603050405020304" pitchFamily="18" charset="0"/>
                              </a:rPr>
                              <m:t>𝑘</m:t>
                            </m:r>
                          </m:sub>
                          <m:sup>
                            <m:r>
                              <a:rPr lang="en-IN" i="1">
                                <a:latin typeface="Cambria Math" panose="02040503050406030204" pitchFamily="18" charset="0"/>
                                <a:cs typeface="Times New Roman" panose="02020603050405020304" pitchFamily="18" charset="0"/>
                              </a:rPr>
                              <m:t>7</m:t>
                            </m:r>
                          </m:sup>
                        </m:sSubSup>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r>
                      <a:rPr lang="en-IN" b="0"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i="1">
                            <a:latin typeface="Cambria Math" panose="02040503050406030204" pitchFamily="18" charset="0"/>
                            <a:cs typeface="Times New Roman" panose="02020603050405020304" pitchFamily="18" charset="0"/>
                          </a:rPr>
                        </m:ctrlPr>
                      </m:funcPr>
                      <m:fName>
                        <m:sSub>
                          <m:sSubPr>
                            <m:ctrlPr>
                              <a:rPr lang="en-US" i="1">
                                <a:latin typeface="Cambria Math" panose="02040503050406030204" pitchFamily="18" charset="0"/>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i="1">
                            <a:latin typeface="Cambria Math" panose="02040503050406030204" pitchFamily="18" charset="0"/>
                            <a:cs typeface="Times New Roman" panose="02020603050405020304" pitchFamily="18" charset="0"/>
                          </a:rPr>
                          <m:t>7</m:t>
                        </m:r>
                      </m:e>
                    </m:func>
                  </m:oMath>
                </a14:m>
                <a:r>
                  <a:rPr lang="en-IN" i="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a:t>
                </a:r>
                <a:r>
                  <a:rPr lang="en-IN" dirty="0">
                    <a:solidFill>
                      <a:srgbClr val="FF0000"/>
                    </a:solidFill>
                    <a:latin typeface="Times New Roman" panose="02020603050405020304" pitchFamily="18" charset="0"/>
                    <a:cs typeface="Times New Roman" panose="02020603050405020304" pitchFamily="18" charset="0"/>
                  </a:rPr>
                  <a:t>is independent of </a:t>
                </a:r>
                <a:r>
                  <a:rPr lang="en-IN" i="1" dirty="0">
                    <a:solidFill>
                      <a:srgbClr val="FF0000"/>
                    </a:solidFill>
                    <a:latin typeface="Times New Roman" panose="02020603050405020304" pitchFamily="18" charset="0"/>
                    <a:cs typeface="Times New Roman" panose="02020603050405020304" pitchFamily="18" charset="0"/>
                  </a:rPr>
                  <a:t>k</a:t>
                </a:r>
                <a:r>
                  <a:rPr lang="en-IN" dirty="0">
                    <a:solidFill>
                      <a:srgbClr val="FF0000"/>
                    </a:solidFill>
                    <a:latin typeface="Times New Roman" panose="02020603050405020304" pitchFamily="18" charset="0"/>
                    <a:cs typeface="Times New Roman" panose="02020603050405020304" pitchFamily="18" charset="0"/>
                  </a:rPr>
                  <a:t> and is a constant!</a:t>
                </a:r>
                <a:r>
                  <a:rPr lang="en-IN" dirty="0">
                    <a:latin typeface="Times New Roman" panose="02020603050405020304" pitchFamily="18" charset="0"/>
                    <a:cs typeface="Times New Roman" panose="02020603050405020304" pitchFamily="18" charset="0"/>
                  </a:rPr>
                  <a:t>)</a:t>
                </a:r>
              </a:p>
              <a:p>
                <a:endParaRPr lang="en-US" sz="1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6429" y="5421079"/>
                <a:ext cx="8186056" cy="1123064"/>
              </a:xfrm>
              <a:prstGeom prst="rect">
                <a:avLst/>
              </a:prstGeom>
              <a:blipFill rotWithShape="0">
                <a:blip r:embed="rId5"/>
                <a:stretch>
                  <a:fillRect l="-670"/>
                </a:stretch>
              </a:blipFill>
            </p:spPr>
            <p:txBody>
              <a:bodyPr/>
              <a:lstStyle/>
              <a:p>
                <a:r>
                  <a:rPr lang="en-GB">
                    <a:noFill/>
                  </a:rPr>
                  <a:t> </a:t>
                </a:r>
              </a:p>
            </p:txBody>
          </p:sp>
        </mc:Fallback>
      </mc:AlternateContent>
    </p:spTree>
    <p:extLst>
      <p:ext uri="{BB962C8B-B14F-4D97-AF65-F5344CB8AC3E}">
        <p14:creationId xmlns:p14="http://schemas.microsoft.com/office/powerpoint/2010/main" val="1331446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41</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Title 1"/>
              <p:cNvSpPr>
                <a:spLocks noGrp="1"/>
              </p:cNvSpPr>
              <p:nvPr>
                <p:ph type="title"/>
              </p:nvPr>
            </p:nvSpPr>
            <p:spPr>
              <a:xfrm>
                <a:off x="468078" y="619210"/>
                <a:ext cx="8534408" cy="556448"/>
              </a:xfrm>
            </p:spPr>
            <p:txBody>
              <a:bodyPr>
                <a:normAutofit fontScale="90000"/>
              </a:bodyPr>
              <a:lstStyle/>
              <a:p>
                <a:r>
                  <a:rPr lang="en-IN" sz="4400" dirty="0">
                    <a:solidFill>
                      <a:srgbClr val="A50021"/>
                    </a:solidFill>
                    <a:latin typeface="Times New Roman" panose="02020603050405020304" pitchFamily="18" charset="0"/>
                    <a:cs typeface="Times New Roman" panose="02020603050405020304" pitchFamily="18" charset="0"/>
                  </a:rPr>
                  <a:t>Entropy of Messages when </a:t>
                </a:r>
                <a:r>
                  <a:rPr lang="en-IN" sz="4000" dirty="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US" sz="40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6" name="Title 1"/>
              <p:cNvSpPr>
                <a:spLocks noGrp="1" noRot="1" noChangeAspect="1" noMove="1" noResize="1" noEditPoints="1" noAdjustHandles="1" noChangeArrowheads="1" noChangeShapeType="1" noTextEdit="1"/>
              </p:cNvSpPr>
              <p:nvPr>
                <p:ph type="title"/>
              </p:nvPr>
            </p:nvSpPr>
            <p:spPr>
              <a:xfrm>
                <a:off x="468078" y="619210"/>
                <a:ext cx="8534408" cy="556448"/>
              </a:xfrm>
              <a:blipFill rotWithShape="1">
                <a:blip r:embed="rId2"/>
                <a:stretch>
                  <a:fillRect l="-3643" t="-38462" b="-5494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72928" y="1555500"/>
                <a:ext cx="7734300" cy="137820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The entropy of a set of </a:t>
                </a:r>
                <a:r>
                  <a:rPr lang="en-IN" i="1" dirty="0">
                    <a:solidFill>
                      <a:prstClr val="black"/>
                    </a:solidFill>
                    <a:latin typeface="Times New Roman" panose="02020603050405020304" pitchFamily="18" charset="0"/>
                    <a:cs typeface="Times New Roman" panose="02020603050405020304" pitchFamily="18" charset="0"/>
                  </a:rPr>
                  <a:t>m </a:t>
                </a:r>
                <a:r>
                  <a:rPr lang="en-IN" dirty="0">
                    <a:solidFill>
                      <a:prstClr val="black"/>
                    </a:solidFill>
                    <a:latin typeface="Times New Roman" panose="02020603050405020304" pitchFamily="18" charset="0"/>
                    <a:cs typeface="Times New Roman" panose="02020603050405020304" pitchFamily="18" charset="0"/>
                  </a:rPr>
                  <a:t>distinct objects is </a:t>
                </a:r>
                <a14:m>
                  <m:oMath xmlns:m="http://schemas.openxmlformats.org/officeDocument/2006/math">
                    <m:func>
                      <m:funcPr>
                        <m:ctrlPr>
                          <a:rPr lang="en-US" i="1" smtClean="0">
                            <a:solidFill>
                              <a:schemeClr val="tx1"/>
                            </a:solidFill>
                            <a:latin typeface="Cambria Math" panose="02040503050406030204" pitchFamily="18" charset="0"/>
                            <a:cs typeface="Times New Roman" panose="02020603050405020304" pitchFamily="18" charset="0"/>
                          </a:rPr>
                        </m:ctrlPr>
                      </m:funcPr>
                      <m:fName>
                        <m:sSub>
                          <m:sSubPr>
                            <m:ctrlPr>
                              <a:rPr lang="en-US" i="1">
                                <a:solidFill>
                                  <a:schemeClr val="tx1"/>
                                </a:solidFill>
                                <a:latin typeface="Cambria Math" panose="02040503050406030204" pitchFamily="18" charset="0"/>
                                <a:cs typeface="Times New Roman" panose="02020603050405020304" pitchFamily="18" charset="0"/>
                              </a:rPr>
                            </m:ctrlPr>
                          </m:sSubPr>
                          <m:e>
                            <m:r>
                              <m:rPr>
                                <m:sty m:val="p"/>
                              </m:rPr>
                              <a:rPr lang="en-US">
                                <a:solidFill>
                                  <a:schemeClr val="tx1"/>
                                </a:solidFill>
                                <a:latin typeface="Cambria Math" panose="02040503050406030204" pitchFamily="18" charset="0"/>
                                <a:cs typeface="Times New Roman" panose="02020603050405020304" pitchFamily="18" charset="0"/>
                              </a:rPr>
                              <m:t>log</m:t>
                            </m:r>
                          </m:e>
                          <m:sub>
                            <m:r>
                              <a:rPr lang="en-IN" i="1">
                                <a:solidFill>
                                  <a:schemeClr val="tx1"/>
                                </a:solidFill>
                                <a:latin typeface="Cambria Math" panose="02040503050406030204" pitchFamily="18" charset="0"/>
                                <a:cs typeface="Times New Roman" panose="02020603050405020304" pitchFamily="18" charset="0"/>
                              </a:rPr>
                              <m:t>2</m:t>
                            </m:r>
                          </m:sub>
                        </m:sSub>
                      </m:fName>
                      <m:e>
                        <m:r>
                          <a:rPr lang="en-IN" b="0" i="1" smtClean="0">
                            <a:solidFill>
                              <a:schemeClr val="tx1"/>
                            </a:solidFill>
                            <a:latin typeface="Cambria Math" panose="02040503050406030204" pitchFamily="18" charset="0"/>
                            <a:cs typeface="Times New Roman" panose="02020603050405020304" pitchFamily="18" charset="0"/>
                          </a:rPr>
                          <m:t>𝑚</m:t>
                        </m:r>
                      </m:e>
                    </m:func>
                  </m:oMath>
                </a14:m>
                <a:r>
                  <a:rPr lang="en-IN" dirty="0">
                    <a:solidFill>
                      <a:prstClr val="black"/>
                    </a:solidFill>
                    <a:latin typeface="Times New Roman" panose="02020603050405020304" pitchFamily="18" charset="0"/>
                    <a:cs typeface="Times New Roman" panose="02020603050405020304" pitchFamily="18" charset="0"/>
                  </a:rPr>
                  <a:t> even when </a:t>
                </a:r>
                <a:r>
                  <a:rPr lang="en-IN" i="1" dirty="0">
                    <a:solidFill>
                      <a:prstClr val="black"/>
                    </a:solidFill>
                    <a:latin typeface="Times New Roman" panose="02020603050405020304" pitchFamily="18" charset="0"/>
                    <a:cs typeface="Times New Roman" panose="02020603050405020304" pitchFamily="18" charset="0"/>
                  </a:rPr>
                  <a:t>m</a:t>
                </a:r>
                <a:r>
                  <a:rPr lang="en-IN" dirty="0">
                    <a:solidFill>
                      <a:prstClr val="black"/>
                    </a:solidFill>
                    <a:latin typeface="Times New Roman" panose="02020603050405020304" pitchFamily="18" charset="0"/>
                    <a:cs typeface="Times New Roman" panose="02020603050405020304" pitchFamily="18" charset="0"/>
                  </a:rPr>
                  <a:t> is not exactly a power of 2.</a:t>
                </a:r>
              </a:p>
            </p:txBody>
          </p:sp>
        </mc:Choice>
        <mc:Fallback xmlns="">
          <p:sp>
            <p:nvSpPr>
              <p:cNvPr id="9" name="Rectangle 8"/>
              <p:cNvSpPr>
                <a:spLocks noRot="1" noChangeAspect="1" noMove="1" noResize="1" noEditPoints="1" noAdjustHandles="1" noChangeArrowheads="1" noChangeShapeType="1" noTextEdit="1"/>
              </p:cNvSpPr>
              <p:nvPr/>
            </p:nvSpPr>
            <p:spPr>
              <a:xfrm>
                <a:off x="672911" y="1555500"/>
                <a:ext cx="7734300" cy="1378200"/>
              </a:xfrm>
              <a:prstGeom prst="rect">
                <a:avLst/>
              </a:prstGeom>
              <a:blipFill rotWithShape="1">
                <a:blip r:embed="rId3"/>
                <a:stretch>
                  <a:fillRect/>
                </a:stretch>
              </a:blipFill>
              <a:effectLst>
                <a:glow rad="63500">
                  <a:schemeClr val="accent2">
                    <a:satMod val="175000"/>
                    <a:alpha val="40000"/>
                  </a:schemeClr>
                </a:glow>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72911" y="3135086"/>
                <a:ext cx="8133632" cy="3177216"/>
              </a:xfrm>
              <a:prstGeom prst="rect">
                <a:avLst/>
              </a:prstGeom>
              <a:noFill/>
            </p:spPr>
            <p:txBody>
              <a:bodyPr wrap="square" rtlCol="0">
                <a:spAutoFit/>
              </a:bodyPr>
              <a:lstStyle/>
              <a:p>
                <a:pPr marL="285750" indent="-285750">
                  <a:buSzPct val="151000"/>
                  <a:buFont typeface="Arial" pitchFamily="34" charset="0"/>
                  <a:buChar char="•"/>
                </a:pPr>
                <a:r>
                  <a:rPr lang="en-IN" dirty="0">
                    <a:latin typeface="Times New Roman" panose="02020603050405020304" pitchFamily="18" charset="0"/>
                    <a:cs typeface="Times New Roman" panose="02020603050405020304" pitchFamily="18" charset="0"/>
                  </a:rPr>
                  <a:t>We have arrived at a conclusion that </a:t>
                </a:r>
                <a14:m>
                  <m:oMath xmlns:m="http://schemas.openxmlformats.org/officeDocument/2006/math">
                    <m:func>
                      <m:funcPr>
                        <m:ctrlPr>
                          <a:rPr lang="en-US" i="1">
                            <a:latin typeface="Cambria Math" panose="02040503050406030204" pitchFamily="18" charset="0"/>
                            <a:cs typeface="Times New Roman" panose="02020603050405020304" pitchFamily="18" charset="0"/>
                          </a:rPr>
                        </m:ctrlPr>
                      </m:funcPr>
                      <m:fName>
                        <m:r>
                          <m:rPr>
                            <m:nor/>
                          </m:rPr>
                          <a:rPr lang="en-IN" i="1" dirty="0">
                            <a:latin typeface="Times New Roman" panose="02020603050405020304" pitchFamily="18" charset="0"/>
                            <a:cs typeface="Times New Roman" panose="02020603050405020304" pitchFamily="18" charset="0"/>
                          </a:rPr>
                          <m:t>E</m:t>
                        </m:r>
                        <m:r>
                          <m:rPr>
                            <m:nor/>
                          </m:rPr>
                          <a:rPr lang="en-US" b="0" i="0" dirty="0" smtClean="0">
                            <a:latin typeface="Times New Roman" panose="02020603050405020304" pitchFamily="18" charset="0"/>
                            <a:cs typeface="Times New Roman" panose="02020603050405020304" pitchFamily="18" charset="0"/>
                          </a:rPr>
                          <m:t> </m:t>
                        </m:r>
                        <m:r>
                          <m:rPr>
                            <m:nor/>
                          </m:rPr>
                          <a:rPr lang="en-IN" dirty="0">
                            <a:latin typeface="Times New Roman" panose="02020603050405020304" pitchFamily="18" charset="0"/>
                            <a:cs typeface="Times New Roman" panose="02020603050405020304" pitchFamily="18" charset="0"/>
                          </a:rPr>
                          <m:t>=</m:t>
                        </m:r>
                        <m:r>
                          <m:rPr>
                            <m:nor/>
                          </m:rPr>
                          <a:rPr lang="en-US" b="0" i="0" dirty="0" smtClean="0">
                            <a:latin typeface="Times New Roman" panose="02020603050405020304" pitchFamily="18" charset="0"/>
                            <a:cs typeface="Times New Roman" panose="02020603050405020304" pitchFamily="18" charset="0"/>
                          </a:rPr>
                          <m:t> </m:t>
                        </m:r>
                        <m:sSub>
                          <m:sSubPr>
                            <m:ctrlPr>
                              <a:rPr lang="en-US" i="1">
                                <a:latin typeface="Cambria Math" panose="02040503050406030204" pitchFamily="18" charset="0"/>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b="0" i="1" smtClean="0">
                            <a:latin typeface="Cambria Math" panose="02040503050406030204" pitchFamily="18" charset="0"/>
                            <a:cs typeface="Times New Roman" panose="02020603050405020304" pitchFamily="18" charset="0"/>
                          </a:rPr>
                          <m:t>𝑚</m:t>
                        </m:r>
                      </m:e>
                    </m:func>
                  </m:oMath>
                </a14:m>
                <a:r>
                  <a:rPr lang="en-IN" dirty="0">
                    <a:latin typeface="Times New Roman" panose="02020603050405020304" pitchFamily="18" charset="0"/>
                    <a:cs typeface="Times New Roman" panose="02020603050405020304" pitchFamily="18" charset="0"/>
                  </a:rPr>
                  <a:t> for any value of </a:t>
                </a:r>
                <a:r>
                  <a:rPr lang="en-IN" i="1" dirty="0">
                    <a:latin typeface="Times New Roman" panose="02020603050405020304" pitchFamily="18" charset="0"/>
                    <a:cs typeface="Times New Roman" panose="02020603050405020304" pitchFamily="18" charset="0"/>
                  </a:rPr>
                  <a:t>m,</a:t>
                </a:r>
                <a:r>
                  <a:rPr lang="en-IN" dirty="0">
                    <a:latin typeface="Times New Roman" panose="02020603050405020304" pitchFamily="18" charset="0"/>
                    <a:cs typeface="Times New Roman" panose="02020603050405020304" pitchFamily="18" charset="0"/>
                  </a:rPr>
                  <a:t> irrespective of weather it is a power of 2 or not.</a:t>
                </a:r>
              </a:p>
              <a:p>
                <a:endParaRPr lang="en-US" sz="900" dirty="0">
                  <a:latin typeface="Times New Roman" panose="02020603050405020304" pitchFamily="18" charset="0"/>
                  <a:cs typeface="Times New Roman" panose="02020603050405020304" pitchFamily="18" charset="0"/>
                </a:endParaRPr>
              </a:p>
              <a:p>
                <a:r>
                  <a:rPr lang="en-IN" dirty="0">
                    <a:solidFill>
                      <a:srgbClr val="0B5ED7"/>
                    </a:solidFill>
                    <a:latin typeface="Times New Roman" panose="02020603050405020304" pitchFamily="18" charset="0"/>
                    <a:cs typeface="Times New Roman" panose="02020603050405020304" pitchFamily="18" charset="0"/>
                  </a:rPr>
                  <a:t>Note: </a:t>
                </a:r>
                <a:r>
                  <a:rPr lang="en-IN" i="1" dirty="0">
                    <a:solidFill>
                      <a:srgbClr val="0B5ED7"/>
                    </a:solidFill>
                    <a:latin typeface="Times New Roman" panose="02020603050405020304" pitchFamily="18" charset="0"/>
                    <a:cs typeface="Times New Roman" panose="02020603050405020304" pitchFamily="18" charset="0"/>
                  </a:rPr>
                  <a:t>E</a:t>
                </a:r>
                <a:r>
                  <a:rPr lang="en-IN" dirty="0">
                    <a:solidFill>
                      <a:srgbClr val="0B5ED7"/>
                    </a:solidFill>
                    <a:latin typeface="Times New Roman" panose="02020603050405020304" pitchFamily="18" charset="0"/>
                    <a:cs typeface="Times New Roman" panose="02020603050405020304" pitchFamily="18" charset="0"/>
                  </a:rPr>
                  <a:t> is not necessarily be an integer always.</a:t>
                </a:r>
              </a:p>
              <a:p>
                <a:endParaRPr lang="en-IN" sz="900" dirty="0">
                  <a:latin typeface="Times New Roman" panose="02020603050405020304" pitchFamily="18" charset="0"/>
                  <a:cs typeface="Times New Roman" panose="02020603050405020304" pitchFamily="18" charset="0"/>
                </a:endParaRPr>
              </a:p>
              <a:p>
                <a:pPr marL="285750" indent="-285750">
                  <a:buSzPct val="150000"/>
                  <a:buFont typeface="Arial" pitchFamily="34" charset="0"/>
                  <a:buChar char="•"/>
                </a:pPr>
                <a:r>
                  <a:rPr lang="en-IN" dirty="0">
                    <a:latin typeface="Times New Roman" panose="02020603050405020304" pitchFamily="18" charset="0"/>
                    <a:cs typeface="Times New Roman" panose="02020603050405020304" pitchFamily="18" charset="0"/>
                  </a:rPr>
                  <a:t>Next, we are to have our observation</a:t>
                </a:r>
                <a:r>
                  <a:rPr lang="en-IN" dirty="0">
                    <a:solidFill>
                      <a:srgbClr val="A50021"/>
                    </a:solidFill>
                    <a:latin typeface="Times New Roman" panose="02020603050405020304" pitchFamily="18" charset="0"/>
                    <a:cs typeface="Times New Roman" panose="02020603050405020304" pitchFamily="18" charset="0"/>
                  </a:rPr>
                  <a:t>, if all </a:t>
                </a:r>
                <a:r>
                  <a:rPr lang="en-IN" i="1" dirty="0">
                    <a:solidFill>
                      <a:srgbClr val="A50021"/>
                    </a:solidFill>
                    <a:latin typeface="Times New Roman" panose="02020603050405020304" pitchFamily="18" charset="0"/>
                    <a:cs typeface="Times New Roman" panose="02020603050405020304" pitchFamily="18" charset="0"/>
                  </a:rPr>
                  <a:t>m</a:t>
                </a:r>
                <a:r>
                  <a:rPr lang="en-IN" dirty="0">
                    <a:solidFill>
                      <a:srgbClr val="A50021"/>
                    </a:solidFill>
                    <a:latin typeface="Times New Roman" panose="02020603050405020304" pitchFamily="18" charset="0"/>
                    <a:cs typeface="Times New Roman" panose="02020603050405020304" pitchFamily="18" charset="0"/>
                  </a:rPr>
                  <a:t> objects are not equally probable</a:t>
                </a:r>
                <a:r>
                  <a:rPr lang="en-IN" dirty="0">
                    <a:latin typeface="Times New Roman" panose="02020603050405020304" pitchFamily="18" charset="0"/>
                    <a:cs typeface="Times New Roman" panose="02020603050405020304" pitchFamily="18" charset="0"/>
                  </a:rPr>
                  <a:t>.</a:t>
                </a:r>
              </a:p>
              <a:p>
                <a:endParaRPr lang="en-IN" sz="900" dirty="0">
                  <a:latin typeface="Times New Roman" panose="02020603050405020304" pitchFamily="18" charset="0"/>
                  <a:cs typeface="Times New Roman" panose="02020603050405020304" pitchFamily="18" charset="0"/>
                </a:endParaRPr>
              </a:p>
              <a:p>
                <a:pPr marL="285750" indent="-285750">
                  <a:buSzPct val="150000"/>
                  <a:buFont typeface="Arial" pitchFamily="34" charset="0"/>
                  <a:buChar char="•"/>
                </a:pPr>
                <a:r>
                  <a:rPr lang="en-IN" dirty="0">
                    <a:latin typeface="Times New Roman" panose="02020603050405020304" pitchFamily="18" charset="0"/>
                    <a:cs typeface="Times New Roman" panose="02020603050405020304" pitchFamily="18" charset="0"/>
                  </a:rPr>
                  <a:t>Suppose,  </a:t>
                </a:r>
                <a14:m>
                  <m:oMath xmlns:m="http://schemas.openxmlformats.org/officeDocument/2006/math">
                    <m:sSub>
                      <m:sSubPr>
                        <m:ctrlPr>
                          <a:rPr lang="en-IN" i="1" smtClean="0">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cs typeface="Times New Roman" panose="02020603050405020304" pitchFamily="18" charset="0"/>
                          </a:rPr>
                          <m:t>𝑖</m:t>
                        </m:r>
                      </m:sub>
                    </m:sSub>
                  </m:oMath>
                </a14:m>
                <a:r>
                  <a:rPr lang="en-IN" dirty="0">
                    <a:latin typeface="Times New Roman" panose="02020603050405020304" pitchFamily="18" charset="0"/>
                    <a:cs typeface="Times New Roman" panose="02020603050405020304" pitchFamily="18" charset="0"/>
                  </a:rPr>
                  <a:t> denotes the frequency with which the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IN" b="0" i="1" smtClean="0">
                            <a:latin typeface="Cambria Math" panose="02040503050406030204" pitchFamily="18" charset="0"/>
                            <a:cs typeface="Times New Roman" panose="02020603050405020304" pitchFamily="18" charset="0"/>
                          </a:rPr>
                          <m:t>𝑖</m:t>
                        </m:r>
                      </m:e>
                      <m:sup>
                        <m:r>
                          <a:rPr lang="en-IN" b="0" i="1" smtClean="0">
                            <a:latin typeface="Cambria Math" panose="02040503050406030204" pitchFamily="18" charset="0"/>
                            <a:cs typeface="Times New Roman" panose="02020603050405020304" pitchFamily="18" charset="0"/>
                          </a:rPr>
                          <m:t>𝑡h</m:t>
                        </m:r>
                      </m:sup>
                    </m:sSup>
                  </m:oMath>
                </a14:m>
                <a:r>
                  <a:rPr lang="en-IN" dirty="0">
                    <a:latin typeface="Times New Roman" panose="02020603050405020304" pitchFamily="18" charset="0"/>
                    <a:cs typeface="Times New Roman" panose="02020603050405020304" pitchFamily="18" charset="0"/>
                  </a:rPr>
                  <a:t> of the </a:t>
                </a:r>
                <a:r>
                  <a:rPr lang="en-IN" i="1" dirty="0">
                    <a:latin typeface="Times New Roman" panose="02020603050405020304" pitchFamily="18" charset="0"/>
                    <a:cs typeface="Times New Roman" panose="02020603050405020304" pitchFamily="18" charset="0"/>
                  </a:rPr>
                  <a:t>m</a:t>
                </a:r>
                <a:r>
                  <a:rPr lang="en-IN" dirty="0">
                    <a:latin typeface="Times New Roman" panose="02020603050405020304" pitchFamily="18" charset="0"/>
                    <a:cs typeface="Times New Roman" panose="02020603050405020304" pitchFamily="18" charset="0"/>
                  </a:rPr>
                  <a:t> objects occurs, where </a:t>
                </a:r>
                <a14:m>
                  <m:oMath xmlns:m="http://schemas.openxmlformats.org/officeDocument/2006/math">
                    <m:r>
                      <a:rPr lang="en-IN" b="0" i="1" smtClean="0">
                        <a:latin typeface="Cambria Math" panose="02040503050406030204" pitchFamily="18" charset="0"/>
                        <a:cs typeface="Times New Roman" panose="02020603050405020304" pitchFamily="18" charset="0"/>
                      </a:rPr>
                      <m:t>0</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IN" dirty="0">
                    <a:latin typeface="Times New Roman" panose="02020603050405020304" pitchFamily="18" charset="0"/>
                    <a:cs typeface="Times New Roman" panose="02020603050405020304" pitchFamily="18" charset="0"/>
                  </a:rPr>
                  <a:t> for all </a:t>
                </a:r>
                <a14:m>
                  <m:oMath xmlns:m="http://schemas.openxmlformats.org/officeDocument/2006/math">
                    <m:sSub>
                      <m:sSubPr>
                        <m:ctrlPr>
                          <a:rPr lang="en-IN" i="1" smtClean="0">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cs typeface="Times New Roman" panose="02020603050405020304" pitchFamily="18" charset="0"/>
                          </a:rPr>
                          <m:t>𝑖</m:t>
                        </m:r>
                      </m:sub>
                    </m:sSub>
                  </m:oMath>
                </a14:m>
                <a:r>
                  <a:rPr lang="en-IN" dirty="0">
                    <a:latin typeface="Times New Roman" panose="02020603050405020304" pitchFamily="18" charset="0"/>
                    <a:cs typeface="Times New Roman" panose="02020603050405020304" pitchFamily="18" charset="0"/>
                  </a:rPr>
                  <a:t> such that</a:t>
                </a:r>
              </a:p>
              <a:p>
                <a:pPr/>
                <a14:m>
                  <m:oMathPara xmlns:m="http://schemas.openxmlformats.org/officeDocument/2006/math">
                    <m:oMathParaPr>
                      <m:jc m:val="centerGroup"/>
                    </m:oMathParaPr>
                    <m:oMath xmlns:m="http://schemas.openxmlformats.org/officeDocument/2006/math">
                      <m:nary>
                        <m:naryPr>
                          <m:chr m:val="∑"/>
                          <m:ctrlPr>
                            <a:rPr lang="en-IN" i="1" smtClean="0">
                              <a:latin typeface="Cambria Math" panose="02040503050406030204" pitchFamily="18" charset="0"/>
                              <a:cs typeface="Times New Roman" panose="02020603050405020304" pitchFamily="18" charset="0"/>
                            </a:rPr>
                          </m:ctrlPr>
                        </m:naryPr>
                        <m:sub>
                          <m:r>
                            <m:rPr>
                              <m:brk m:alnAt="23"/>
                            </m:rPr>
                            <a:rPr lang="en-IN" b="0" i="1" smtClean="0">
                              <a:latin typeface="Cambria Math" panose="02040503050406030204" pitchFamily="18" charset="0"/>
                              <a:cs typeface="Times New Roman" panose="02020603050405020304" pitchFamily="18" charset="0"/>
                            </a:rPr>
                            <m:t>𝑖</m:t>
                          </m:r>
                          <m:r>
                            <a:rPr lang="en-IN" b="0" i="1" smtClean="0">
                              <a:latin typeface="Cambria Math" panose="02040503050406030204" pitchFamily="18" charset="0"/>
                              <a:cs typeface="Times New Roman" panose="02020603050405020304" pitchFamily="18" charset="0"/>
                            </a:rPr>
                            <m:t>=1</m:t>
                          </m:r>
                        </m:sub>
                        <m:sup>
                          <m:r>
                            <a:rPr lang="en-IN" b="0" i="1" smtClean="0">
                              <a:latin typeface="Cambria Math" panose="02040503050406030204" pitchFamily="18" charset="0"/>
                              <a:cs typeface="Times New Roman" panose="02020603050405020304" pitchFamily="18" charset="0"/>
                            </a:rPr>
                            <m:t>𝑚</m:t>
                          </m:r>
                        </m:sup>
                        <m:e>
                          <m:sSub>
                            <m:sSubPr>
                              <m:ctrlPr>
                                <a:rPr lang="en-IN" i="1" smtClean="0">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cs typeface="Times New Roman" panose="02020603050405020304" pitchFamily="18" charset="0"/>
                                </a:rPr>
                                <m:t>𝑖</m:t>
                              </m:r>
                            </m:sub>
                          </m:sSub>
                        </m:e>
                      </m:nary>
                      <m:r>
                        <a:rPr lang="en-IN" b="0" i="1" smtClean="0">
                          <a:latin typeface="Cambria Math" panose="02040503050406030204" pitchFamily="18" charset="0"/>
                          <a:cs typeface="Times New Roman" panose="02020603050405020304" pitchFamily="18" charset="0"/>
                        </a:rPr>
                        <m:t>=1</m:t>
                      </m:r>
                    </m:oMath>
                  </m:oMathPara>
                </a14:m>
                <a:endParaRPr lang="en-IN" b="0" dirty="0">
                  <a:latin typeface="Times New Roman" panose="02020603050405020304" pitchFamily="18" charset="0"/>
                  <a:cs typeface="Times New Roman" panose="02020603050405020304" pitchFamily="18" charset="0"/>
                </a:endParaRPr>
              </a:p>
              <a:p>
                <a:endParaRPr lang="en-IN" i="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72911" y="3135086"/>
                <a:ext cx="8133632" cy="3177216"/>
              </a:xfrm>
              <a:prstGeom prst="rect">
                <a:avLst/>
              </a:prstGeom>
              <a:blipFill rotWithShape="1">
                <a:blip r:embed="rId4"/>
                <a:stretch>
                  <a:fillRect l="-1273" t="-4798" r="-150"/>
                </a:stretch>
              </a:blipFill>
            </p:spPr>
            <p:txBody>
              <a:bodyPr/>
              <a:lstStyle/>
              <a:p>
                <a:r>
                  <a:rPr lang="en-IN">
                    <a:noFill/>
                  </a:rPr>
                  <a:t> </a:t>
                </a:r>
              </a:p>
            </p:txBody>
          </p:sp>
        </mc:Fallback>
      </mc:AlternateContent>
      <p:sp>
        <p:nvSpPr>
          <p:cNvPr id="10" name="Rounded Rectangle 9"/>
          <p:cNvSpPr/>
          <p:nvPr/>
        </p:nvSpPr>
        <p:spPr>
          <a:xfrm>
            <a:off x="672928" y="1551690"/>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Lemma 9.4: </a:t>
            </a:r>
            <a:r>
              <a:rPr lang="en-US" sz="2000" b="1" dirty="0">
                <a:solidFill>
                  <a:prstClr val="black"/>
                </a:solidFill>
                <a:latin typeface="Times New Roman" pitchFamily="18" charset="0"/>
                <a:cs typeface="Times New Roman" pitchFamily="18" charset="0"/>
              </a:rPr>
              <a:t>Entropy Calculation</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09699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42</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630384" y="1306287"/>
                <a:ext cx="8209831" cy="5349350"/>
              </a:xfrm>
              <a:prstGeom prst="rect">
                <a:avLst/>
              </a:prstGeom>
              <a:noFill/>
            </p:spPr>
            <p:txBody>
              <a:bodyPr wrap="square" rtlCol="0">
                <a:spAutoFit/>
              </a:bodyPr>
              <a:lstStyle/>
              <a:p>
                <a:pPr algn="just"/>
                <a:r>
                  <a:rPr lang="en-US" b="1" dirty="0">
                    <a:solidFill>
                      <a:srgbClr val="0B5ED7"/>
                    </a:solidFill>
                    <a:latin typeface="Times New Roman" panose="02020603050405020304" pitchFamily="18" charset="0"/>
                    <a:cs typeface="Times New Roman" panose="02020603050405020304" pitchFamily="18" charset="0"/>
                  </a:rPr>
                  <a:t>Example 9.8: Discriminating among objects</a:t>
                </a:r>
                <a:endParaRPr lang="en-IN" b="1" dirty="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a:solidFill>
                      <a:srgbClr val="0B5ED7"/>
                    </a:solidFill>
                    <a:latin typeface="Times New Roman" panose="02020603050405020304" pitchFamily="18" charset="0"/>
                    <a:cs typeface="Times New Roman" panose="02020603050405020304" pitchFamily="18" charset="0"/>
                  </a:rPr>
                  <a:t>Suppose four objects </a:t>
                </a:r>
                <a14:m>
                  <m:oMath xmlns:m="http://schemas.openxmlformats.org/officeDocument/2006/math">
                    <m:r>
                      <a:rPr lang="en-IN" i="1" dirty="0">
                        <a:solidFill>
                          <a:srgbClr val="0B5ED7"/>
                        </a:solidFill>
                        <a:latin typeface="Cambria Math" panose="02040503050406030204" pitchFamily="18" charset="0"/>
                        <a:cs typeface="Times New Roman" panose="02020603050405020304" pitchFamily="18" charset="0"/>
                      </a:rPr>
                      <m:t>𝐴</m:t>
                    </m:r>
                    <m:r>
                      <a:rPr lang="en-IN" i="1" dirty="0">
                        <a:solidFill>
                          <a:srgbClr val="0B5ED7"/>
                        </a:solidFill>
                        <a:latin typeface="Cambria Math" panose="02040503050406030204" pitchFamily="18" charset="0"/>
                        <a:cs typeface="Times New Roman" panose="02020603050405020304" pitchFamily="18" charset="0"/>
                      </a:rPr>
                      <m:t>,</m:t>
                    </m:r>
                    <m:r>
                      <a:rPr lang="en-IN" i="1" dirty="0">
                        <a:solidFill>
                          <a:srgbClr val="0B5ED7"/>
                        </a:solidFill>
                        <a:latin typeface="Cambria Math" panose="02040503050406030204" pitchFamily="18" charset="0"/>
                        <a:cs typeface="Times New Roman" panose="02020603050405020304" pitchFamily="18" charset="0"/>
                      </a:rPr>
                      <m:t>𝐵</m:t>
                    </m:r>
                    <m:r>
                      <a:rPr lang="en-IN" i="1" dirty="0">
                        <a:solidFill>
                          <a:srgbClr val="0B5ED7"/>
                        </a:solidFill>
                        <a:latin typeface="Cambria Math" panose="02040503050406030204" pitchFamily="18" charset="0"/>
                        <a:cs typeface="Times New Roman" panose="02020603050405020304" pitchFamily="18" charset="0"/>
                      </a:rPr>
                      <m:t>,</m:t>
                    </m:r>
                    <m:r>
                      <a:rPr lang="en-IN" i="1" dirty="0">
                        <a:solidFill>
                          <a:srgbClr val="0B5ED7"/>
                        </a:solidFill>
                        <a:latin typeface="Cambria Math" panose="02040503050406030204" pitchFamily="18" charset="0"/>
                        <a:cs typeface="Times New Roman" panose="02020603050405020304" pitchFamily="18" charset="0"/>
                      </a:rPr>
                      <m:t>𝐶</m:t>
                    </m:r>
                    <m:r>
                      <a:rPr lang="en-IN" i="1" dirty="0">
                        <a:solidFill>
                          <a:srgbClr val="0B5ED7"/>
                        </a:solidFill>
                        <a:latin typeface="Cambria Math" panose="02040503050406030204" pitchFamily="18" charset="0"/>
                        <a:cs typeface="Times New Roman" panose="02020603050405020304" pitchFamily="18" charset="0"/>
                      </a:rPr>
                      <m:t> </m:t>
                    </m:r>
                    <m:r>
                      <a:rPr lang="en-IN" i="1" dirty="0">
                        <a:solidFill>
                          <a:srgbClr val="0B5ED7"/>
                        </a:solidFill>
                        <a:latin typeface="Cambria Math" panose="02040503050406030204" pitchFamily="18" charset="0"/>
                        <a:cs typeface="Times New Roman" panose="02020603050405020304" pitchFamily="18" charset="0"/>
                      </a:rPr>
                      <m:t>𝑎𝑛𝑑</m:t>
                    </m:r>
                    <m:r>
                      <a:rPr lang="en-IN" i="1" dirty="0">
                        <a:solidFill>
                          <a:srgbClr val="0B5ED7"/>
                        </a:solidFill>
                        <a:latin typeface="Cambria Math" panose="02040503050406030204" pitchFamily="18" charset="0"/>
                        <a:cs typeface="Times New Roman" panose="02020603050405020304" pitchFamily="18" charset="0"/>
                      </a:rPr>
                      <m:t> </m:t>
                    </m:r>
                    <m:r>
                      <a:rPr lang="en-IN" i="1" dirty="0">
                        <a:solidFill>
                          <a:srgbClr val="0B5ED7"/>
                        </a:solidFill>
                        <a:latin typeface="Cambria Math" panose="02040503050406030204" pitchFamily="18" charset="0"/>
                        <a:cs typeface="Times New Roman" panose="02020603050405020304" pitchFamily="18" charset="0"/>
                      </a:rPr>
                      <m:t>𝐷</m:t>
                    </m:r>
                  </m:oMath>
                </a14:m>
                <a:r>
                  <a:rPr lang="en-IN" dirty="0">
                    <a:solidFill>
                      <a:srgbClr val="0B5ED7"/>
                    </a:solidFill>
                    <a:latin typeface="Times New Roman" panose="02020603050405020304" pitchFamily="18" charset="0"/>
                    <a:cs typeface="Times New Roman" panose="02020603050405020304" pitchFamily="18" charset="0"/>
                  </a:rPr>
                  <a:t> which occur with frequencies </a:t>
                </a:r>
                <a14:m>
                  <m:oMath xmlns:m="http://schemas.openxmlformats.org/officeDocument/2006/math">
                    <m:f>
                      <m:fPr>
                        <m:ctrlPr>
                          <a:rPr lang="en-IN" i="1" smtClean="0">
                            <a:solidFill>
                              <a:srgbClr val="0B5ED7"/>
                            </a:solidFill>
                            <a:latin typeface="Cambria Math" panose="02040503050406030204" pitchFamily="18" charset="0"/>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2</m:t>
                        </m:r>
                      </m:den>
                    </m:f>
                  </m:oMath>
                </a14:m>
                <a:r>
                  <a:rPr lang="en-IN"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4</m:t>
                        </m:r>
                      </m:den>
                    </m:f>
                  </m:oMath>
                </a14:m>
                <a:r>
                  <a:rPr lang="en-IN"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r>
                      <a:rPr lang="en-IN" b="0" i="0">
                        <a:solidFill>
                          <a:srgbClr val="0B5ED7"/>
                        </a:solidFill>
                        <a:latin typeface="Cambria Math" panose="02040503050406030204" pitchFamily="18" charset="0"/>
                        <a:cs typeface="Times New Roman" panose="02020603050405020304" pitchFamily="18" charset="0"/>
                      </a:rPr>
                      <m:t> </m:t>
                    </m:r>
                  </m:oMath>
                </a14:m>
                <a:r>
                  <a:rPr lang="en-IN" dirty="0">
                    <a:solidFill>
                      <a:srgbClr val="0B5ED7"/>
                    </a:solidFill>
                    <a:latin typeface="Times New Roman" panose="02020603050405020304" pitchFamily="18" charset="0"/>
                    <a:cs typeface="Times New Roman" panose="02020603050405020304" pitchFamily="18" charset="0"/>
                  </a:rPr>
                  <a:t>and </a:t>
                </a:r>
                <a14:m>
                  <m:oMath xmlns:m="http://schemas.openxmlformats.org/officeDocument/2006/math">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oMath>
                </a14:m>
                <a:r>
                  <a:rPr lang="en-IN" dirty="0">
                    <a:solidFill>
                      <a:srgbClr val="0B5ED7"/>
                    </a:solidFill>
                    <a:latin typeface="Times New Roman" panose="02020603050405020304" pitchFamily="18" charset="0"/>
                    <a:cs typeface="Times New Roman" panose="02020603050405020304" pitchFamily="18" charset="0"/>
                  </a:rPr>
                  <a:t>, respectively. </a:t>
                </a:r>
              </a:p>
              <a:p>
                <a:pPr marL="3943350" lvl="8" indent="-285750" algn="just">
                  <a:buClr>
                    <a:schemeClr val="accent3"/>
                  </a:buClr>
                  <a:buSzPct val="150000"/>
                  <a:buFontTx/>
                  <a:buChar char="•"/>
                </a:pPr>
                <a:endParaRPr lang="en-IN" sz="1000" dirty="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a:solidFill>
                      <a:srgbClr val="0B5ED7"/>
                    </a:solidFill>
                    <a:latin typeface="Times New Roman" panose="02020603050405020304" pitchFamily="18" charset="0"/>
                    <a:cs typeface="Times New Roman" panose="02020603050405020304" pitchFamily="18" charset="0"/>
                  </a:rPr>
                  <a:t>Thus, in this example, </a:t>
                </a:r>
                <a14:m>
                  <m:oMath xmlns:m="http://schemas.openxmlformats.org/officeDocument/2006/math">
                    <m:r>
                      <a:rPr lang="en-IN" b="0" i="1" smtClean="0">
                        <a:solidFill>
                          <a:srgbClr val="0B5ED7"/>
                        </a:solidFill>
                        <a:latin typeface="Cambria Math" panose="02040503050406030204" pitchFamily="18" charset="0"/>
                        <a:cs typeface="Times New Roman" panose="02020603050405020304" pitchFamily="18" charset="0"/>
                      </a:rPr>
                      <m:t>𝑚</m:t>
                    </m:r>
                    <m:r>
                      <a:rPr lang="en-IN" b="0" i="1" smtClean="0">
                        <a:solidFill>
                          <a:srgbClr val="0B5ED7"/>
                        </a:solidFill>
                        <a:latin typeface="Cambria Math" panose="02040503050406030204" pitchFamily="18" charset="0"/>
                        <a:cs typeface="Times New Roman" panose="02020603050405020304" pitchFamily="18" charset="0"/>
                      </a:rPr>
                      <m:t>=4</m:t>
                    </m:r>
                  </m:oMath>
                </a14:m>
                <a:r>
                  <a:rPr lang="en-IN"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i="1" smtClean="0">
                            <a:solidFill>
                              <a:srgbClr val="0B5ED7"/>
                            </a:solidFill>
                            <a:latin typeface="Cambria Math" panose="02040503050406030204" pitchFamily="18" charset="0"/>
                            <a:cs typeface="Times New Roman" panose="02020603050405020304" pitchFamily="18" charset="0"/>
                          </a:rPr>
                        </m:ctrlPr>
                      </m:sSubPr>
                      <m:e>
                        <m:r>
                          <a:rPr lang="en-IN" b="0" i="1" smtClean="0">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1</m:t>
                        </m:r>
                      </m:sub>
                    </m:sSub>
                    <m:r>
                      <a:rPr lang="en-IN" b="0" i="1" smtClean="0">
                        <a:solidFill>
                          <a:srgbClr val="0B5ED7"/>
                        </a:solidFill>
                        <a:latin typeface="Cambria Math" panose="02040503050406030204" pitchFamily="18" charset="0"/>
                        <a:cs typeface="Times New Roman" panose="02020603050405020304" pitchFamily="18" charset="0"/>
                      </a:rPr>
                      <m:t>=</m:t>
                    </m:r>
                    <m:f>
                      <m:fPr>
                        <m:ctrlPr>
                          <a:rPr lang="en-IN" b="0" i="1" smtClean="0">
                            <a:solidFill>
                              <a:srgbClr val="0B5ED7"/>
                            </a:solidFill>
                            <a:latin typeface="Cambria Math" panose="02040503050406030204" pitchFamily="18" charset="0"/>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2</m:t>
                        </m:r>
                      </m:den>
                    </m:f>
                  </m:oMath>
                </a14:m>
                <a:r>
                  <a:rPr lang="en-IN"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solidFill>
                              <a:srgbClr val="0B5ED7"/>
                            </a:solidFill>
                            <a:latin typeface="Cambria Math" panose="02040503050406030204" pitchFamily="18" charset="0"/>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2</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4</m:t>
                        </m:r>
                      </m:den>
                    </m:f>
                  </m:oMath>
                </a14:m>
                <a:r>
                  <a:rPr lang="en-IN"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solidFill>
                              <a:srgbClr val="0B5ED7"/>
                            </a:solidFill>
                            <a:latin typeface="Cambria Math" panose="02040503050406030204" pitchFamily="18" charset="0"/>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3</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r>
                      <a:rPr lang="en-IN" b="0" i="0" smtClean="0">
                        <a:solidFill>
                          <a:srgbClr val="0B5ED7"/>
                        </a:solidFill>
                        <a:latin typeface="Cambria Math" panose="02040503050406030204" pitchFamily="18" charset="0"/>
                        <a:cs typeface="Times New Roman" panose="02020603050405020304" pitchFamily="18" charset="0"/>
                      </a:rPr>
                      <m:t> </m:t>
                    </m:r>
                  </m:oMath>
                </a14:m>
                <a:r>
                  <a:rPr lang="en-IN" dirty="0">
                    <a:solidFill>
                      <a:srgbClr val="0B5ED7"/>
                    </a:solidFill>
                    <a:latin typeface="Times New Roman" panose="02020603050405020304" pitchFamily="18" charset="0"/>
                    <a:cs typeface="Times New Roman" panose="02020603050405020304" pitchFamily="18" charset="0"/>
                  </a:rPr>
                  <a:t>and </a:t>
                </a:r>
                <a14:m>
                  <m:oMath xmlns:m="http://schemas.openxmlformats.org/officeDocument/2006/math">
                    <m:sSub>
                      <m:sSubPr>
                        <m:ctrlPr>
                          <a:rPr lang="en-IN" i="1">
                            <a:solidFill>
                              <a:srgbClr val="0B5ED7"/>
                            </a:solidFill>
                            <a:latin typeface="Cambria Math" panose="02040503050406030204" pitchFamily="18" charset="0"/>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4</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oMath>
                </a14:m>
                <a:r>
                  <a:rPr lang="en-IN" dirty="0">
                    <a:solidFill>
                      <a:srgbClr val="0B5ED7"/>
                    </a:solidFill>
                    <a:latin typeface="Times New Roman" panose="02020603050405020304" pitchFamily="18" charset="0"/>
                    <a:cs typeface="Times New Roman" panose="02020603050405020304" pitchFamily="18" charset="0"/>
                  </a:rPr>
                  <a:t>.</a:t>
                </a:r>
              </a:p>
              <a:p>
                <a:pPr marL="2571750" lvl="5" indent="-285750" algn="just">
                  <a:buClr>
                    <a:schemeClr val="accent3"/>
                  </a:buClr>
                  <a:buSzPct val="150000"/>
                  <a:buFontTx/>
                  <a:buChar char="•"/>
                </a:pPr>
                <a:endParaRPr lang="en-IN" sz="1000" dirty="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a:solidFill>
                      <a:srgbClr val="0B5ED7"/>
                    </a:solidFill>
                    <a:latin typeface="Times New Roman" panose="02020603050405020304" pitchFamily="18" charset="0"/>
                    <a:cs typeface="Times New Roman" panose="02020603050405020304" pitchFamily="18" charset="0"/>
                  </a:rPr>
                  <a:t>Using standard 2-bit encoding, we can represent them as </a:t>
                </a:r>
                <a14:m>
                  <m:oMath xmlns:m="http://schemas.openxmlformats.org/officeDocument/2006/math">
                    <m:r>
                      <a:rPr lang="en-IN" i="1" dirty="0" smtClean="0">
                        <a:solidFill>
                          <a:srgbClr val="0B5ED7"/>
                        </a:solidFill>
                        <a:latin typeface="Cambria Math" panose="02040503050406030204" pitchFamily="18" charset="0"/>
                        <a:cs typeface="Times New Roman" panose="02020603050405020304" pitchFamily="18" charset="0"/>
                      </a:rPr>
                      <m:t>𝐴</m:t>
                    </m:r>
                    <m:r>
                      <a:rPr lang="en-IN" i="1" dirty="0" smtClean="0">
                        <a:solidFill>
                          <a:srgbClr val="0B5ED7"/>
                        </a:solidFill>
                        <a:latin typeface="Cambria Math" panose="02040503050406030204" pitchFamily="18" charset="0"/>
                        <a:cs typeface="Times New Roman" panose="02020603050405020304" pitchFamily="18" charset="0"/>
                      </a:rPr>
                      <m:t>=00, </m:t>
                    </m:r>
                    <m:r>
                      <a:rPr lang="en-IN" b="0" i="1" dirty="0" smtClean="0">
                        <a:solidFill>
                          <a:srgbClr val="0B5ED7"/>
                        </a:solidFill>
                        <a:latin typeface="Cambria Math" panose="02040503050406030204" pitchFamily="18" charset="0"/>
                        <a:cs typeface="Times New Roman" panose="02020603050405020304" pitchFamily="18" charset="0"/>
                      </a:rPr>
                      <m:t>𝐵</m:t>
                    </m:r>
                    <m:r>
                      <a:rPr lang="en-IN" b="0" i="1" dirty="0" smtClean="0">
                        <a:solidFill>
                          <a:srgbClr val="0B5ED7"/>
                        </a:solidFill>
                        <a:latin typeface="Cambria Math" panose="02040503050406030204" pitchFamily="18" charset="0"/>
                        <a:cs typeface="Times New Roman" panose="02020603050405020304" pitchFamily="18" charset="0"/>
                      </a:rPr>
                      <m:t>=01, </m:t>
                    </m:r>
                    <m:r>
                      <a:rPr lang="en-IN" b="0" i="1" dirty="0" smtClean="0">
                        <a:solidFill>
                          <a:srgbClr val="0B5ED7"/>
                        </a:solidFill>
                        <a:latin typeface="Cambria Math" panose="02040503050406030204" pitchFamily="18" charset="0"/>
                        <a:cs typeface="Times New Roman" panose="02020603050405020304" pitchFamily="18" charset="0"/>
                      </a:rPr>
                      <m:t>𝐶</m:t>
                    </m:r>
                    <m:r>
                      <a:rPr lang="en-IN" b="0" i="1" dirty="0" smtClean="0">
                        <a:solidFill>
                          <a:srgbClr val="0B5ED7"/>
                        </a:solidFill>
                        <a:latin typeface="Cambria Math" panose="02040503050406030204" pitchFamily="18" charset="0"/>
                        <a:cs typeface="Times New Roman" panose="02020603050405020304" pitchFamily="18" charset="0"/>
                      </a:rPr>
                      <m:t>=10,  </m:t>
                    </m:r>
                    <m:r>
                      <a:rPr lang="en-IN" b="0" i="1" dirty="0" smtClean="0">
                        <a:solidFill>
                          <a:srgbClr val="0B5ED7"/>
                        </a:solidFill>
                        <a:latin typeface="Cambria Math" panose="02040503050406030204" pitchFamily="18" charset="0"/>
                        <a:cs typeface="Times New Roman" panose="02020603050405020304" pitchFamily="18" charset="0"/>
                      </a:rPr>
                      <m:t>𝐷</m:t>
                    </m:r>
                    <m:r>
                      <a:rPr lang="en-IN" b="0" i="1" dirty="0" smtClean="0">
                        <a:solidFill>
                          <a:srgbClr val="0B5ED7"/>
                        </a:solidFill>
                        <a:latin typeface="Cambria Math" panose="02040503050406030204" pitchFamily="18" charset="0"/>
                        <a:cs typeface="Times New Roman" panose="02020603050405020304" pitchFamily="18" charset="0"/>
                      </a:rPr>
                      <m:t>=11</m:t>
                    </m:r>
                  </m:oMath>
                </a14:m>
                <a:r>
                  <a:rPr lang="en-IN" dirty="0">
                    <a:solidFill>
                      <a:srgbClr val="0B5ED7"/>
                    </a:solidFill>
                    <a:latin typeface="Times New Roman" panose="02020603050405020304" pitchFamily="18" charset="0"/>
                    <a:cs typeface="Times New Roman" panose="02020603050405020304" pitchFamily="18" charset="0"/>
                  </a:rPr>
                  <a:t>. </a:t>
                </a:r>
              </a:p>
              <a:p>
                <a:pPr marL="2114550" lvl="4" indent="-285750" algn="just">
                  <a:buClr>
                    <a:schemeClr val="accent3"/>
                  </a:buClr>
                  <a:buSzPct val="150000"/>
                  <a:buFontTx/>
                  <a:buChar char="•"/>
                </a:pPr>
                <a:endParaRPr lang="en-IN" sz="1000" dirty="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a:solidFill>
                      <a:srgbClr val="0B5ED7"/>
                    </a:solidFill>
                    <a:latin typeface="Times New Roman" panose="02020603050405020304" pitchFamily="18" charset="0"/>
                    <a:cs typeface="Times New Roman" panose="02020603050405020304" pitchFamily="18" charset="0"/>
                  </a:rPr>
                  <a:t>Also, we can follow </a:t>
                </a:r>
                <a:r>
                  <a:rPr lang="en-IN" dirty="0">
                    <a:solidFill>
                      <a:srgbClr val="073C8B"/>
                    </a:solidFill>
                    <a:latin typeface="Times New Roman" panose="02020603050405020304" pitchFamily="18" charset="0"/>
                    <a:cs typeface="Times New Roman" panose="02020603050405020304" pitchFamily="18" charset="0"/>
                  </a:rPr>
                  <a:t>variable length coding </a:t>
                </a:r>
                <a:r>
                  <a:rPr lang="en-IN" dirty="0">
                    <a:solidFill>
                      <a:srgbClr val="0B5ED7"/>
                    </a:solidFill>
                    <a:latin typeface="Times New Roman" panose="02020603050405020304" pitchFamily="18" charset="0"/>
                    <a:cs typeface="Times New Roman" panose="02020603050405020304" pitchFamily="18" charset="0"/>
                  </a:rPr>
                  <a:t>(also called Huffman coding) as an improved way of representing them. </a:t>
                </a:r>
              </a:p>
              <a:p>
                <a:pPr marL="742950" lvl="1" indent="-285750" algn="just">
                  <a:buClr>
                    <a:schemeClr val="accent3"/>
                  </a:buClr>
                  <a:buSzPct val="150000"/>
                  <a:buFontTx/>
                  <a:buChar char="•"/>
                </a:pPr>
                <a:endParaRPr lang="en-IN" sz="1000" dirty="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a:solidFill>
                      <a:srgbClr val="0B5ED7"/>
                    </a:solidFill>
                    <a:latin typeface="Times New Roman" panose="02020603050405020304" pitchFamily="18" charset="0"/>
                    <a:cs typeface="Times New Roman" panose="02020603050405020304" pitchFamily="18" charset="0"/>
                  </a:rPr>
                  <a:t>The Huffman coding of </a:t>
                </a:r>
                <a14:m>
                  <m:oMath xmlns:m="http://schemas.openxmlformats.org/officeDocument/2006/math">
                    <m:r>
                      <a:rPr lang="en-IN" i="1" dirty="0" smtClean="0">
                        <a:solidFill>
                          <a:srgbClr val="0B5ED7"/>
                        </a:solidFill>
                        <a:latin typeface="Cambria Math" panose="02040503050406030204" pitchFamily="18" charset="0"/>
                        <a:cs typeface="Times New Roman" panose="02020603050405020304" pitchFamily="18" charset="0"/>
                      </a:rPr>
                      <m:t>𝐴</m:t>
                    </m:r>
                    <m:r>
                      <a:rPr lang="en-IN" i="1" dirty="0" smtClean="0">
                        <a:solidFill>
                          <a:srgbClr val="0B5ED7"/>
                        </a:solidFill>
                        <a:latin typeface="Cambria Math" panose="02040503050406030204" pitchFamily="18" charset="0"/>
                        <a:cs typeface="Times New Roman" panose="02020603050405020304" pitchFamily="18" charset="0"/>
                      </a:rPr>
                      <m:t>, </m:t>
                    </m:r>
                    <m:r>
                      <a:rPr lang="en-IN" i="1" dirty="0" smtClean="0">
                        <a:solidFill>
                          <a:srgbClr val="0B5ED7"/>
                        </a:solidFill>
                        <a:latin typeface="Cambria Math" panose="02040503050406030204" pitchFamily="18" charset="0"/>
                        <a:cs typeface="Times New Roman" panose="02020603050405020304" pitchFamily="18" charset="0"/>
                      </a:rPr>
                      <m:t>𝐵</m:t>
                    </m:r>
                    <m:r>
                      <a:rPr lang="en-IN" i="1" dirty="0" smtClean="0">
                        <a:solidFill>
                          <a:srgbClr val="0B5ED7"/>
                        </a:solidFill>
                        <a:latin typeface="Cambria Math" panose="02040503050406030204" pitchFamily="18" charset="0"/>
                        <a:cs typeface="Times New Roman" panose="02020603050405020304" pitchFamily="18" charset="0"/>
                      </a:rPr>
                      <m:t>, </m:t>
                    </m:r>
                    <m:r>
                      <a:rPr lang="en-IN" i="1" dirty="0" smtClean="0">
                        <a:solidFill>
                          <a:srgbClr val="0B5ED7"/>
                        </a:solidFill>
                        <a:latin typeface="Cambria Math" panose="02040503050406030204" pitchFamily="18" charset="0"/>
                        <a:cs typeface="Times New Roman" panose="02020603050405020304" pitchFamily="18" charset="0"/>
                      </a:rPr>
                      <m:t>𝐶</m:t>
                    </m:r>
                    <m:r>
                      <a:rPr lang="en-IN" b="0" i="1" dirty="0" smtClean="0">
                        <a:solidFill>
                          <a:srgbClr val="0B5ED7"/>
                        </a:solidFill>
                        <a:latin typeface="Cambria Math" panose="02040503050406030204" pitchFamily="18" charset="0"/>
                        <a:cs typeface="Times New Roman" panose="02020603050405020304" pitchFamily="18" charset="0"/>
                      </a:rPr>
                      <m:t> </m:t>
                    </m:r>
                    <m:r>
                      <a:rPr lang="en-IN" b="0" i="1" dirty="0" smtClean="0">
                        <a:solidFill>
                          <a:srgbClr val="0B5ED7"/>
                        </a:solidFill>
                        <a:latin typeface="Cambria Math" panose="02040503050406030204" pitchFamily="18" charset="0"/>
                        <a:cs typeface="Times New Roman" panose="02020603050405020304" pitchFamily="18" charset="0"/>
                      </a:rPr>
                      <m:t>𝑎𝑛𝑑</m:t>
                    </m:r>
                    <m:r>
                      <a:rPr lang="en-IN" b="0" i="1" dirty="0" smtClean="0">
                        <a:solidFill>
                          <a:srgbClr val="0B5ED7"/>
                        </a:solidFill>
                        <a:latin typeface="Cambria Math" panose="02040503050406030204" pitchFamily="18" charset="0"/>
                        <a:cs typeface="Times New Roman" panose="02020603050405020304" pitchFamily="18" charset="0"/>
                      </a:rPr>
                      <m:t> </m:t>
                    </m:r>
                    <m:r>
                      <a:rPr lang="en-IN" i="1" dirty="0" smtClean="0">
                        <a:solidFill>
                          <a:srgbClr val="0B5ED7"/>
                        </a:solidFill>
                        <a:latin typeface="Cambria Math" panose="02040503050406030204" pitchFamily="18" charset="0"/>
                        <a:cs typeface="Times New Roman" panose="02020603050405020304" pitchFamily="18" charset="0"/>
                      </a:rPr>
                      <m:t>𝐷</m:t>
                    </m:r>
                  </m:oMath>
                </a14:m>
                <a:r>
                  <a:rPr lang="en-IN" dirty="0">
                    <a:solidFill>
                      <a:srgbClr val="0B5ED7"/>
                    </a:solidFill>
                    <a:latin typeface="Times New Roman" panose="02020603050405020304" pitchFamily="18" charset="0"/>
                    <a:cs typeface="Times New Roman" panose="02020603050405020304" pitchFamily="18" charset="0"/>
                  </a:rPr>
                  <a:t> with their frequencies </a:t>
                </a:r>
                <a14:m>
                  <m:oMath xmlns:m="http://schemas.openxmlformats.org/officeDocument/2006/math">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2</m:t>
                        </m:r>
                      </m:den>
                    </m:f>
                  </m:oMath>
                </a14:m>
                <a:r>
                  <a:rPr lang="en-IN"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4</m:t>
                        </m:r>
                      </m:den>
                    </m:f>
                  </m:oMath>
                </a14:m>
                <a:r>
                  <a:rPr lang="en-IN"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8</m:t>
                        </m:r>
                      </m:den>
                    </m:f>
                    <m:r>
                      <a:rPr lang="en-IN">
                        <a:solidFill>
                          <a:srgbClr val="0B5ED7"/>
                        </a:solidFill>
                        <a:latin typeface="Cambria Math" panose="02040503050406030204" pitchFamily="18" charset="0"/>
                        <a:cs typeface="Times New Roman" panose="02020603050405020304" pitchFamily="18" charset="0"/>
                      </a:rPr>
                      <m:t> </m:t>
                    </m:r>
                  </m:oMath>
                </a14:m>
                <a:r>
                  <a:rPr lang="en-IN" dirty="0">
                    <a:solidFill>
                      <a:srgbClr val="0B5ED7"/>
                    </a:solidFill>
                    <a:latin typeface="Times New Roman" panose="02020603050405020304" pitchFamily="18" charset="0"/>
                    <a:cs typeface="Times New Roman" panose="02020603050405020304" pitchFamily="18" charset="0"/>
                  </a:rPr>
                  <a:t>and </a:t>
                </a:r>
                <a14:m>
                  <m:oMath xmlns:m="http://schemas.openxmlformats.org/officeDocument/2006/math">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8</m:t>
                        </m:r>
                      </m:den>
                    </m:f>
                  </m:oMath>
                </a14:m>
                <a:r>
                  <a:rPr lang="en-IN" dirty="0">
                    <a:solidFill>
                      <a:srgbClr val="0B5ED7"/>
                    </a:solidFill>
                    <a:latin typeface="Times New Roman" panose="02020603050405020304" pitchFamily="18" charset="0"/>
                    <a:cs typeface="Times New Roman" panose="02020603050405020304" pitchFamily="18" charset="0"/>
                  </a:rPr>
                  <a:t> are shown below.</a:t>
                </a:r>
              </a:p>
              <a:p>
                <a:pPr marL="285750" indent="-285750" algn="just">
                  <a:buClr>
                    <a:schemeClr val="accent3"/>
                  </a:buClr>
                  <a:buSzPct val="150000"/>
                  <a:buFontTx/>
                  <a:buChar char="•"/>
                </a:pPr>
                <a:endParaRPr lang="en-IN" sz="1000" dirty="0">
                  <a:solidFill>
                    <a:srgbClr val="0B5ED7"/>
                  </a:solidFill>
                  <a:latin typeface="Times New Roman" panose="02020603050405020304" pitchFamily="18" charset="0"/>
                  <a:cs typeface="Times New Roman" panose="02020603050405020304" pitchFamily="18" charset="0"/>
                </a:endParaRPr>
              </a:p>
              <a:p>
                <a:pPr lvl="1"/>
                <a:r>
                  <a:rPr lang="en-IN" b="1" dirty="0">
                    <a:solidFill>
                      <a:srgbClr val="0B5ED7"/>
                    </a:solidFill>
                    <a:latin typeface="Times New Roman" panose="02020603050405020304" pitchFamily="18" charset="0"/>
                    <a:cs typeface="Times New Roman" panose="02020603050405020304" pitchFamily="18" charset="0"/>
                  </a:rPr>
                  <a:t>A = 1</a:t>
                </a:r>
              </a:p>
              <a:p>
                <a:pPr lvl="1"/>
                <a:r>
                  <a:rPr lang="en-IN" b="1" dirty="0">
                    <a:solidFill>
                      <a:srgbClr val="0B5ED7"/>
                    </a:solidFill>
                    <a:latin typeface="Times New Roman" panose="02020603050405020304" pitchFamily="18" charset="0"/>
                    <a:cs typeface="Times New Roman" panose="02020603050405020304" pitchFamily="18" charset="0"/>
                  </a:rPr>
                  <a:t>B = 01</a:t>
                </a:r>
                <a:br>
                  <a:rPr lang="en-IN" b="1" dirty="0">
                    <a:solidFill>
                      <a:srgbClr val="0B5ED7"/>
                    </a:solidFill>
                    <a:latin typeface="Times New Roman" panose="02020603050405020304" pitchFamily="18" charset="0"/>
                    <a:cs typeface="Times New Roman" panose="02020603050405020304" pitchFamily="18" charset="0"/>
                  </a:rPr>
                </a:br>
                <a:r>
                  <a:rPr lang="en-IN" b="1" dirty="0">
                    <a:solidFill>
                      <a:srgbClr val="0B5ED7"/>
                    </a:solidFill>
                    <a:latin typeface="Times New Roman" panose="02020603050405020304" pitchFamily="18" charset="0"/>
                    <a:cs typeface="Times New Roman" panose="02020603050405020304" pitchFamily="18" charset="0"/>
                  </a:rPr>
                  <a:t>C = 001</a:t>
                </a:r>
                <a:br>
                  <a:rPr lang="en-IN" b="1" dirty="0">
                    <a:solidFill>
                      <a:srgbClr val="0B5ED7"/>
                    </a:solidFill>
                    <a:latin typeface="Times New Roman" panose="02020603050405020304" pitchFamily="18" charset="0"/>
                    <a:cs typeface="Times New Roman" panose="02020603050405020304" pitchFamily="18" charset="0"/>
                  </a:rPr>
                </a:br>
                <a:r>
                  <a:rPr lang="en-IN" b="1" dirty="0">
                    <a:solidFill>
                      <a:srgbClr val="0B5ED7"/>
                    </a:solidFill>
                    <a:latin typeface="Times New Roman" panose="02020603050405020304" pitchFamily="18" charset="0"/>
                    <a:cs typeface="Times New Roman" panose="02020603050405020304" pitchFamily="18" charset="0"/>
                  </a:rPr>
                  <a:t>D = 000</a:t>
                </a:r>
              </a:p>
              <a:p>
                <a:pPr algn="just"/>
                <a:endParaRPr lang="en-IN" sz="900" dirty="0">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30366" y="1306287"/>
                <a:ext cx="8209831" cy="5349350"/>
              </a:xfrm>
              <a:prstGeom prst="rect">
                <a:avLst/>
              </a:prstGeom>
              <a:blipFill rotWithShape="1">
                <a:blip r:embed="rId2"/>
                <a:stretch>
                  <a:fillRect l="-1188" t="-569" r="-66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231861" y="391668"/>
                <a:ext cx="9006840" cy="736092"/>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Discriminating amongst </a:t>
                </a:r>
                <a:r>
                  <a:rPr lang="en-IN" sz="4000" i="1" dirty="0">
                    <a:solidFill>
                      <a:srgbClr val="A50021"/>
                    </a:solidFill>
                    <a:latin typeface="Times New Roman" panose="02020603050405020304" pitchFamily="18" charset="0"/>
                    <a:cs typeface="Times New Roman" panose="02020603050405020304" pitchFamily="18" charset="0"/>
                  </a:rPr>
                  <a:t>m</a:t>
                </a:r>
                <a:r>
                  <a:rPr lang="en-IN" sz="4000" dirty="0">
                    <a:solidFill>
                      <a:srgbClr val="A50021"/>
                    </a:solidFill>
                    <a:latin typeface="Times New Roman" panose="02020603050405020304" pitchFamily="18" charset="0"/>
                    <a:cs typeface="Times New Roman" panose="02020603050405020304" pitchFamily="18" charset="0"/>
                  </a:rPr>
                  <a:t> values (</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IN" sz="40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31861" y="391668"/>
                <a:ext cx="9006840" cy="736092"/>
              </a:xfrm>
              <a:blipFill rotWithShape="1">
                <a:blip r:embed="rId3"/>
                <a:stretch>
                  <a:fillRect l="-3383" t="-4132" r="-2571" b="-40496"/>
                </a:stretch>
              </a:blipFill>
            </p:spPr>
            <p:txBody>
              <a:bodyPr/>
              <a:lstStyle/>
              <a:p>
                <a:r>
                  <a:rPr lang="en-IN">
                    <a:noFill/>
                  </a:rPr>
                  <a:t> </a:t>
                </a:r>
              </a:p>
            </p:txBody>
          </p:sp>
        </mc:Fallback>
      </mc:AlternateContent>
    </p:spTree>
    <p:extLst>
      <p:ext uri="{BB962C8B-B14F-4D97-AF65-F5344CB8AC3E}">
        <p14:creationId xmlns:p14="http://schemas.microsoft.com/office/powerpoint/2010/main" val="4269508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43</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630383" y="1748247"/>
                <a:ext cx="8209831" cy="3162982"/>
              </a:xfrm>
              <a:prstGeom prst="rect">
                <a:avLst/>
              </a:prstGeom>
              <a:noFill/>
            </p:spPr>
            <p:txBody>
              <a:bodyPr wrap="square" rtlCol="0">
                <a:spAutoFit/>
              </a:bodyPr>
              <a:lstStyle/>
              <a:p>
                <a:pPr marL="285750" indent="-285750" algn="just">
                  <a:buClr>
                    <a:schemeClr val="accent3"/>
                  </a:buClr>
                  <a:buSzPct val="150000"/>
                  <a:buFont typeface="Arial" pitchFamily="34" charset="0"/>
                  <a:buChar char="•"/>
                </a:pPr>
                <a:r>
                  <a:rPr lang="en-IN" dirty="0"/>
                  <a:t>With the above representation say, if A is to be identified, then we need to examine only one question, for B it is 2 and for C and D both, it is 3. </a:t>
                </a:r>
              </a:p>
              <a:p>
                <a:pPr marL="285750" indent="-285750" algn="just">
                  <a:buClr>
                    <a:schemeClr val="accent3"/>
                  </a:buClr>
                  <a:buSzPct val="150000"/>
                  <a:buFont typeface="Arial" pitchFamily="34" charset="0"/>
                  <a:buChar char="•"/>
                </a:pPr>
                <a:endParaRPr lang="en-IN" sz="1000" dirty="0"/>
              </a:p>
              <a:p>
                <a:pPr marL="285750" indent="-285750" algn="just">
                  <a:buClr>
                    <a:schemeClr val="accent3"/>
                  </a:buClr>
                  <a:buSzPct val="150000"/>
                  <a:buFont typeface="Arial" pitchFamily="34" charset="0"/>
                  <a:buChar char="•"/>
                </a:pPr>
                <a:r>
                  <a:rPr lang="en-IN" dirty="0"/>
                  <a:t>Thus, on the average, we need</a:t>
                </a:r>
              </a:p>
              <a:p>
                <a:pPr marL="285750" indent="-285750" algn="just">
                  <a:buClr>
                    <a:schemeClr val="accent3"/>
                  </a:buClr>
                  <a:buSzPct val="150000"/>
                  <a:buFont typeface="Arial" pitchFamily="34" charset="0"/>
                  <a:buChar char="•"/>
                </a:pPr>
                <a:endParaRPr lang="en-IN" sz="1000" dirty="0"/>
              </a:p>
              <a:p>
                <a:pPr algn="just">
                  <a:buClr>
                    <a:schemeClr val="accent3"/>
                  </a:buClr>
                  <a:buSzPct val="150000"/>
                </a:pPr>
                <a:r>
                  <a:rPr lang="en-IN" dirty="0"/>
                  <a:t>                           </a:t>
                </a:r>
                <a14:m>
                  <m:oMath xmlns:m="http://schemas.openxmlformats.org/officeDocument/2006/math">
                    <m:f>
                      <m:fPr>
                        <m:ctrlPr>
                          <a:rPr lang="en-IN"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1</m:t>
                        </m:r>
                      </m:num>
                      <m:den>
                        <m:r>
                          <a:rPr lang="en-IN" b="0" i="1" smtClean="0">
                            <a:latin typeface="Cambria Math" panose="02040503050406030204" pitchFamily="18" charset="0"/>
                          </a:rPr>
                          <m:t>4</m:t>
                        </m:r>
                      </m:den>
                    </m:f>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2+</m:t>
                    </m:r>
                    <m:f>
                      <m:fPr>
                        <m:ctrlPr>
                          <a:rPr lang="en-IN" i="1">
                            <a:latin typeface="Cambria Math" panose="02040503050406030204" pitchFamily="18" charset="0"/>
                          </a:rPr>
                        </m:ctrlPr>
                      </m:fPr>
                      <m:num>
                        <m:r>
                          <a:rPr lang="en-IN" i="1">
                            <a:latin typeface="Cambria Math" panose="02040503050406030204" pitchFamily="18" charset="0"/>
                          </a:rPr>
                          <m:t>1</m:t>
                        </m:r>
                      </m:num>
                      <m:den>
                        <m:r>
                          <a:rPr lang="en-IN" b="0" i="1" smtClean="0">
                            <a:latin typeface="Cambria Math" panose="02040503050406030204" pitchFamily="18" charset="0"/>
                          </a:rPr>
                          <m:t>8</m:t>
                        </m:r>
                      </m:den>
                    </m:f>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3+</m:t>
                    </m:r>
                    <m:f>
                      <m:fPr>
                        <m:ctrlPr>
                          <a:rPr lang="en-IN" i="1">
                            <a:latin typeface="Cambria Math" panose="02040503050406030204" pitchFamily="18" charset="0"/>
                          </a:rPr>
                        </m:ctrlPr>
                      </m:fPr>
                      <m:num>
                        <m:r>
                          <a:rPr lang="en-IN" i="1">
                            <a:latin typeface="Cambria Math" panose="02040503050406030204" pitchFamily="18" charset="0"/>
                          </a:rPr>
                          <m:t>1</m:t>
                        </m:r>
                      </m:num>
                      <m:den>
                        <m:r>
                          <a:rPr lang="en-IN" b="0" i="1" smtClean="0">
                            <a:latin typeface="Cambria Math" panose="02040503050406030204" pitchFamily="18" charset="0"/>
                          </a:rPr>
                          <m:t>8</m:t>
                        </m:r>
                      </m:den>
                    </m:f>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3=1.75 </m:t>
                    </m:r>
                    <m:r>
                      <a:rPr lang="en-IN" b="0" i="1" smtClean="0">
                        <a:latin typeface="Cambria Math" panose="02040503050406030204" pitchFamily="18" charset="0"/>
                        <a:ea typeface="Cambria Math" panose="02040503050406030204" pitchFamily="18" charset="0"/>
                      </a:rPr>
                      <m:t>𝑏𝑖𝑡𝑠</m:t>
                    </m:r>
                  </m:oMath>
                </a14:m>
                <a:r>
                  <a:rPr lang="en-US" dirty="0"/>
                  <a:t> </a:t>
                </a:r>
              </a:p>
              <a:p>
                <a:pPr algn="just">
                  <a:buClr>
                    <a:schemeClr val="accent3"/>
                  </a:buClr>
                  <a:buSzPct val="150000"/>
                </a:pPr>
                <a:endParaRPr lang="en-US" sz="1000" dirty="0"/>
              </a:p>
              <a:p>
                <a:pPr marL="285750" indent="-285750" algn="just">
                  <a:buClr>
                    <a:schemeClr val="accent3"/>
                  </a:buClr>
                  <a:buSzPct val="150000"/>
                  <a:buFont typeface="Arial" pitchFamily="34" charset="0"/>
                  <a:buChar char="•"/>
                </a:pPr>
                <a:r>
                  <a:rPr lang="en-US" dirty="0"/>
                  <a:t>This is the number of yes/no questions to identify any one of the four objects, whose frequency of occurrences are not uniform.</a:t>
                </a:r>
              </a:p>
              <a:p>
                <a:pPr marL="742950" lvl="1" indent="-285750" algn="just">
                  <a:buClr>
                    <a:schemeClr val="accent3"/>
                  </a:buClr>
                  <a:buSzPct val="150000"/>
                  <a:buFont typeface="Arial" pitchFamily="34" charset="0"/>
                  <a:buChar char="•"/>
                </a:pPr>
                <a:endParaRPr lang="en-US" dirty="0"/>
              </a:p>
              <a:p>
                <a:pPr marL="285750" indent="-285750" algn="just">
                  <a:buClr>
                    <a:schemeClr val="accent3"/>
                  </a:buClr>
                  <a:buSzPct val="150000"/>
                  <a:buFont typeface="Arial" pitchFamily="34" charset="0"/>
                  <a:buChar char="•"/>
                </a:pPr>
                <a:r>
                  <a:rPr lang="en-US" dirty="0"/>
                  <a:t>This is simply in contrast to 2-bit encoding, where we need 2-bits (questions) on the average.  </a:t>
                </a:r>
              </a:p>
            </p:txBody>
          </p:sp>
        </mc:Choice>
        <mc:Fallback xmlns="">
          <p:sp>
            <p:nvSpPr>
              <p:cNvPr id="11" name="TextBox 10"/>
              <p:cNvSpPr txBox="1">
                <a:spLocks noRot="1" noChangeAspect="1" noMove="1" noResize="1" noEditPoints="1" noAdjustHandles="1" noChangeArrowheads="1" noChangeShapeType="1" noTextEdit="1"/>
              </p:cNvSpPr>
              <p:nvPr/>
            </p:nvSpPr>
            <p:spPr>
              <a:xfrm>
                <a:off x="630365" y="1748247"/>
                <a:ext cx="8209831" cy="3162982"/>
              </a:xfrm>
              <a:prstGeom prst="rect">
                <a:avLst/>
              </a:prstGeom>
              <a:blipFill rotWithShape="1">
                <a:blip r:embed="rId2"/>
                <a:stretch>
                  <a:fillRect l="-1188" t="-4624" r="-668" b="-211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231861" y="391668"/>
                <a:ext cx="9006840" cy="736092"/>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Discriminating amongst </a:t>
                </a:r>
                <a:r>
                  <a:rPr lang="en-IN" sz="4000" i="1" dirty="0">
                    <a:solidFill>
                      <a:srgbClr val="A50021"/>
                    </a:solidFill>
                    <a:latin typeface="Times New Roman" panose="02020603050405020304" pitchFamily="18" charset="0"/>
                    <a:cs typeface="Times New Roman" panose="02020603050405020304" pitchFamily="18" charset="0"/>
                  </a:rPr>
                  <a:t>m</a:t>
                </a:r>
                <a:r>
                  <a:rPr lang="en-IN" sz="4000" dirty="0">
                    <a:solidFill>
                      <a:srgbClr val="A50021"/>
                    </a:solidFill>
                    <a:latin typeface="Times New Roman" panose="02020603050405020304" pitchFamily="18" charset="0"/>
                    <a:cs typeface="Times New Roman" panose="02020603050405020304" pitchFamily="18" charset="0"/>
                  </a:rPr>
                  <a:t> values (</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IN" sz="40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31861" y="391668"/>
                <a:ext cx="9006840" cy="736092"/>
              </a:xfrm>
              <a:blipFill rotWithShape="1">
                <a:blip r:embed="rId3"/>
                <a:stretch>
                  <a:fillRect l="-3383" t="-4132" r="-2571" b="-40496"/>
                </a:stretch>
              </a:blipFill>
            </p:spPr>
            <p:txBody>
              <a:bodyPr/>
              <a:lstStyle/>
              <a:p>
                <a:r>
                  <a:rPr lang="en-IN">
                    <a:noFill/>
                  </a:rPr>
                  <a:t> </a:t>
                </a:r>
              </a:p>
            </p:txBody>
          </p:sp>
        </mc:Fallback>
      </mc:AlternateContent>
    </p:spTree>
    <p:extLst>
      <p:ext uri="{BB962C8B-B14F-4D97-AF65-F5344CB8AC3E}">
        <p14:creationId xmlns:p14="http://schemas.microsoft.com/office/powerpoint/2010/main" val="2196333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44</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Title 1"/>
              <p:cNvSpPr>
                <a:spLocks noGrp="1"/>
              </p:cNvSpPr>
              <p:nvPr>
                <p:ph type="title"/>
              </p:nvPr>
            </p:nvSpPr>
            <p:spPr>
              <a:xfrm>
                <a:off x="235671" y="289560"/>
                <a:ext cx="8999220" cy="825138"/>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Discriminating amongst </a:t>
                </a:r>
                <a:r>
                  <a:rPr lang="en-IN" sz="4000" i="1" dirty="0">
                    <a:solidFill>
                      <a:srgbClr val="A50021"/>
                    </a:solidFill>
                    <a:latin typeface="Times New Roman" panose="02020603050405020304" pitchFamily="18" charset="0"/>
                    <a:cs typeface="Times New Roman" panose="02020603050405020304" pitchFamily="18" charset="0"/>
                  </a:rPr>
                  <a:t>m</a:t>
                </a:r>
                <a:r>
                  <a:rPr lang="en-IN" sz="4000" dirty="0">
                    <a:solidFill>
                      <a:srgbClr val="A50021"/>
                    </a:solidFill>
                    <a:latin typeface="Times New Roman" panose="02020603050405020304" pitchFamily="18" charset="0"/>
                    <a:cs typeface="Times New Roman" panose="02020603050405020304" pitchFamily="18" charset="0"/>
                  </a:rPr>
                  <a:t> values (</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IN" sz="4000" b="1" dirty="0">
                  <a:solidFill>
                    <a:srgbClr val="C00000"/>
                  </a:solidFill>
                  <a:latin typeface="Times New Roman" pitchFamily="18" charset="0"/>
                  <a:cs typeface="Times New Roman" pitchFamily="18" charset="0"/>
                </a:endParaRPr>
              </a:p>
            </p:txBody>
          </p:sp>
        </mc:Choice>
        <mc:Fallback xmlns="">
          <p:sp>
            <p:nvSpPr>
              <p:cNvPr id="6" name="Title 1"/>
              <p:cNvSpPr>
                <a:spLocks noGrp="1" noRot="1" noChangeAspect="1" noMove="1" noResize="1" noEditPoints="1" noAdjustHandles="1" noChangeArrowheads="1" noChangeShapeType="1" noTextEdit="1"/>
              </p:cNvSpPr>
              <p:nvPr>
                <p:ph type="title"/>
              </p:nvPr>
            </p:nvSpPr>
            <p:spPr>
              <a:xfrm>
                <a:off x="235671" y="289560"/>
                <a:ext cx="8999220" cy="825138"/>
              </a:xfrm>
              <a:blipFill rotWithShape="1">
                <a:blip r:embed="rId2"/>
                <a:stretch>
                  <a:fillRect l="-3455" r="-2642" b="-37037"/>
                </a:stretch>
              </a:blipFill>
            </p:spPr>
            <p:txBody>
              <a:bodyPr/>
              <a:lstStyle/>
              <a:p>
                <a:r>
                  <a:rPr lang="en-IN">
                    <a:noFill/>
                  </a:rPr>
                  <a:t> </a:t>
                </a:r>
              </a:p>
            </p:txBody>
          </p:sp>
        </mc:Fallback>
      </mc:AlternateContent>
      <p:sp>
        <p:nvSpPr>
          <p:cNvPr id="11" name="TextBox 10"/>
          <p:cNvSpPr txBox="1"/>
          <p:nvPr/>
        </p:nvSpPr>
        <p:spPr>
          <a:xfrm>
            <a:off x="630384" y="1306290"/>
            <a:ext cx="8209831" cy="5078313"/>
          </a:xfrm>
          <a:prstGeom prst="rect">
            <a:avLst/>
          </a:prstGeom>
          <a:noFill/>
        </p:spPr>
        <p:txBody>
          <a:bodyPr wrap="square" rtlCol="0">
            <a:spAutoFit/>
          </a:bodyPr>
          <a:lstStyle/>
          <a:p>
            <a:pPr marL="285750" indent="-285750" algn="just">
              <a:buClr>
                <a:schemeClr val="accent3"/>
              </a:buClr>
              <a:buSzPct val="150000"/>
              <a:buFont typeface="Arial" pitchFamily="34" charset="0"/>
              <a:buChar char="•"/>
            </a:pPr>
            <a:r>
              <a:rPr lang="en-IN" dirty="0">
                <a:latin typeface="Times New Roman" panose="02020603050405020304" pitchFamily="18" charset="0"/>
                <a:cs typeface="Times New Roman" panose="02020603050405020304" pitchFamily="18" charset="0"/>
              </a:rPr>
              <a:t>It may be interesting to note that even with variable length encoding, there are several ways of encoding. Few of them are given below.</a:t>
            </a: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r>
              <a:rPr lang="en-IN" dirty="0">
                <a:latin typeface="Times New Roman" panose="02020603050405020304" pitchFamily="18" charset="0"/>
                <a:cs typeface="Times New Roman" panose="02020603050405020304" pitchFamily="18" charset="0"/>
              </a:rPr>
              <a:t>The calculation of entropy in the observed cases can be obtained as:</a:t>
            </a: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r>
              <a:rPr lang="en-IN" dirty="0"/>
              <a:t>Anyway, key to finding the most efficient way of encoding is to </a:t>
            </a:r>
            <a:r>
              <a:rPr lang="en-IN" b="1" dirty="0">
                <a:solidFill>
                  <a:srgbClr val="0B5ED7"/>
                </a:solidFill>
              </a:rPr>
              <a:t>assign a smallest number of bits to the object with highest frequency</a:t>
            </a:r>
            <a:r>
              <a:rPr lang="en-IN" i="1" dirty="0">
                <a:solidFill>
                  <a:srgbClr val="0B5ED7"/>
                </a:solidFill>
              </a:rPr>
              <a:t> </a:t>
            </a:r>
            <a:r>
              <a:rPr lang="en-IN" dirty="0"/>
              <a:t>and so on.</a:t>
            </a:r>
          </a:p>
          <a:p>
            <a:pPr marL="171450" indent="-171450" algn="just">
              <a:buClr>
                <a:schemeClr val="accent3"/>
              </a:buClr>
              <a:buSzPct val="150000"/>
              <a:buFont typeface="Arial" pitchFamily="34" charset="0"/>
              <a:buChar char="•"/>
            </a:pPr>
            <a:endParaRPr lang="en-IN" sz="1000" dirty="0"/>
          </a:p>
          <a:p>
            <a:pPr marL="285750" indent="-285750" algn="just">
              <a:buClr>
                <a:schemeClr val="accent3"/>
              </a:buClr>
              <a:buSzPct val="150000"/>
              <a:buFont typeface="Arial" pitchFamily="34" charset="0"/>
              <a:buChar char="•"/>
            </a:pPr>
            <a:r>
              <a:rPr lang="en-IN" dirty="0"/>
              <a:t>The above observation is also significant in the sense that it provides a </a:t>
            </a:r>
            <a:r>
              <a:rPr lang="en-IN" b="1" dirty="0">
                <a:solidFill>
                  <a:srgbClr val="0B5ED7"/>
                </a:solidFill>
              </a:rPr>
              <a:t>systematic way of finding a sequence of well-chosen question in order to identify an object at a faster rate.</a:t>
            </a:r>
            <a:endParaRPr lang="en-IN" dirty="0">
              <a:solidFill>
                <a:srgbClr val="0B5ED7"/>
              </a:solidFill>
            </a:endParaRP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4169593185"/>
                  </p:ext>
                </p:extLst>
              </p:nvPr>
            </p:nvGraphicFramePr>
            <p:xfrm>
              <a:off x="1560269" y="2175190"/>
              <a:ext cx="6240993" cy="1483360"/>
            </p:xfrm>
            <a:graphic>
              <a:graphicData uri="http://schemas.openxmlformats.org/drawingml/2006/table">
                <a:tbl>
                  <a:tblPr firstRow="1" bandRow="1">
                    <a:tableStyleId>{2D5ABB26-0587-4C30-8999-92F81FD0307C}</a:tableStyleId>
                  </a:tblPr>
                  <a:tblGrid>
                    <a:gridCol w="2080331">
                      <a:extLst>
                        <a:ext uri="{9D8B030D-6E8A-4147-A177-3AD203B41FA5}">
                          <a16:colId xmlns:a16="http://schemas.microsoft.com/office/drawing/2014/main" val="1583002863"/>
                        </a:ext>
                      </a:extLst>
                    </a:gridCol>
                    <a:gridCol w="2080331">
                      <a:extLst>
                        <a:ext uri="{9D8B030D-6E8A-4147-A177-3AD203B41FA5}">
                          <a16:colId xmlns:a16="http://schemas.microsoft.com/office/drawing/2014/main" val="2263182531"/>
                        </a:ext>
                      </a:extLst>
                    </a:gridCol>
                    <a:gridCol w="2080331">
                      <a:extLst>
                        <a:ext uri="{9D8B030D-6E8A-4147-A177-3AD203B41FA5}">
                          <a16:colId xmlns:a16="http://schemas.microsoft.com/office/drawing/2014/main" val="1206560952"/>
                        </a:ext>
                      </a:extLst>
                    </a:gridCol>
                  </a:tblGrid>
                  <a:tr h="370840">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1)   </m:t>
                                </m:r>
                                <m:r>
                                  <a:rPr lang="en-IN" b="0" i="1" smtClean="0">
                                    <a:latin typeface="Cambria Math" panose="02040503050406030204" pitchFamily="18" charset="0"/>
                                  </a:rPr>
                                  <m:t>𝐴</m:t>
                                </m:r>
                                <m:r>
                                  <a:rPr lang="en-IN" b="0" i="1" smtClean="0">
                                    <a:latin typeface="Cambria Math" panose="02040503050406030204" pitchFamily="18" charset="0"/>
                                  </a:rPr>
                                  <m:t>=0</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2)   </m:t>
                                </m:r>
                                <m:r>
                                  <a:rPr lang="en-IN" b="0" i="1" smtClean="0">
                                    <a:latin typeface="Cambria Math" panose="02040503050406030204" pitchFamily="18" charset="0"/>
                                  </a:rPr>
                                  <m:t>𝐴</m:t>
                                </m:r>
                                <m:r>
                                  <a:rPr lang="en-IN" b="0" i="1" smtClean="0">
                                    <a:latin typeface="Cambria Math" panose="02040503050406030204" pitchFamily="18" charset="0"/>
                                  </a:rPr>
                                  <m:t>=01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3)  </m:t>
                                </m:r>
                                <m:r>
                                  <a:rPr lang="en-IN" b="0" i="1" smtClean="0">
                                    <a:latin typeface="Cambria Math" panose="02040503050406030204" pitchFamily="18" charset="0"/>
                                  </a:rPr>
                                  <m:t>𝐴</m:t>
                                </m:r>
                                <m:r>
                                  <a:rPr lang="en-IN" b="0" i="1" smtClean="0">
                                    <a:latin typeface="Cambria Math" panose="02040503050406030204" pitchFamily="18" charset="0"/>
                                  </a:rPr>
                                  <m:t>=101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503546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𝐵</m:t>
                                </m:r>
                                <m:r>
                                  <a:rPr lang="en-IN" b="0" i="1" smtClean="0">
                                    <a:latin typeface="Cambria Math" panose="02040503050406030204" pitchFamily="18" charset="0"/>
                                  </a:rPr>
                                  <m:t>=11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𝐵</m:t>
                                </m:r>
                                <m:r>
                                  <a:rPr lang="en-IN" b="0" i="1" smtClean="0">
                                    <a:latin typeface="Cambria Math" panose="02040503050406030204" pitchFamily="18" charset="0"/>
                                  </a:rPr>
                                  <m:t>=1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𝐵</m:t>
                                </m:r>
                                <m:r>
                                  <a:rPr lang="en-IN" b="0" i="1" smtClean="0">
                                    <a:latin typeface="Cambria Math" panose="02040503050406030204" pitchFamily="18" charset="0"/>
                                  </a:rPr>
                                  <m:t>=001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433167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𝐶</m:t>
                                </m:r>
                                <m:r>
                                  <a:rPr lang="en-IN" b="0" i="1" smtClean="0">
                                    <a:latin typeface="Cambria Math" panose="02040503050406030204" pitchFamily="18" charset="0"/>
                                  </a:rPr>
                                  <m:t>=100</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𝐶</m:t>
                                </m:r>
                                <m:r>
                                  <a:rPr lang="en-IN" b="0" i="1" smtClean="0">
                                    <a:latin typeface="Cambria Math" panose="02040503050406030204" pitchFamily="18" charset="0"/>
                                  </a:rPr>
                                  <m:t>=001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𝐶</m:t>
                                </m:r>
                                <m:r>
                                  <a:rPr lang="en-IN" b="0" i="1" smtClean="0">
                                    <a:latin typeface="Cambria Math" panose="02040503050406030204" pitchFamily="18" charset="0"/>
                                  </a:rPr>
                                  <m:t>=10011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3914914"/>
                      </a:ext>
                    </a:extLst>
                  </a:tr>
                  <a:tr h="370840">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𝐷</m:t>
                                </m:r>
                                <m:r>
                                  <a:rPr lang="en-IN" b="0" i="1" smtClean="0">
                                    <a:latin typeface="Cambria Math" panose="02040503050406030204" pitchFamily="18" charset="0"/>
                                  </a:rPr>
                                  <m:t>=101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𝐷</m:t>
                                </m:r>
                                <m:r>
                                  <a:rPr lang="en-IN" b="0" i="1" smtClean="0">
                                    <a:latin typeface="Cambria Math" panose="02040503050406030204" pitchFamily="18" charset="0"/>
                                  </a:rPr>
                                  <m:t>=000</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𝐷</m:t>
                                </m:r>
                                <m:r>
                                  <a:rPr lang="en-IN" b="0" i="1" smtClean="0">
                                    <a:latin typeface="Cambria Math" panose="02040503050406030204" pitchFamily="18" charset="0"/>
                                  </a:rPr>
                                  <m:t>=100001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892354"/>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060779806"/>
                  </p:ext>
                </p:extLst>
              </p:nvPr>
            </p:nvGraphicFramePr>
            <p:xfrm>
              <a:off x="1560251" y="2175190"/>
              <a:ext cx="6240993" cy="1483360"/>
            </p:xfrm>
            <a:graphic>
              <a:graphicData uri="http://schemas.openxmlformats.org/drawingml/2006/table">
                <a:tbl>
                  <a:tblPr firstRow="1" bandRow="1">
                    <a:tableStyleId>{2D5ABB26-0587-4C30-8999-92F81FD0307C}</a:tableStyleId>
                  </a:tblPr>
                  <a:tblGrid>
                    <a:gridCol w="2080331">
                      <a:extLst>
                        <a:ext uri="{9D8B030D-6E8A-4147-A177-3AD203B41FA5}">
                          <a16:colId xmlns:a16="http://schemas.microsoft.com/office/drawing/2014/main" val="1583002863"/>
                        </a:ext>
                      </a:extLst>
                    </a:gridCol>
                    <a:gridCol w="2080331">
                      <a:extLst>
                        <a:ext uri="{9D8B030D-6E8A-4147-A177-3AD203B41FA5}">
                          <a16:colId xmlns:a16="http://schemas.microsoft.com/office/drawing/2014/main" val="2263182531"/>
                        </a:ext>
                      </a:extLst>
                    </a:gridCol>
                    <a:gridCol w="2080331">
                      <a:extLst>
                        <a:ext uri="{9D8B030D-6E8A-4147-A177-3AD203B41FA5}">
                          <a16:colId xmlns:a16="http://schemas.microsoft.com/office/drawing/2014/main" val="1206560952"/>
                        </a:ext>
                      </a:extLst>
                    </a:gridCol>
                  </a:tblGrid>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r="-199708" b="-301639"/>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r="-100293" b="-301639"/>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b="-301639"/>
                          </a:stretch>
                        </a:blipFill>
                      </a:tcPr>
                    </a:tc>
                    <a:extLst>
                      <a:ext uri="{0D108BD9-81ED-4DB2-BD59-A6C34878D82A}">
                        <a16:rowId xmlns:a16="http://schemas.microsoft.com/office/drawing/2014/main" val="3155035466"/>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98387" r="-199708" b="-196774"/>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t="-98387" r="-100293" b="-196774"/>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t="-98387" b="-196774"/>
                          </a:stretch>
                        </a:blipFill>
                      </a:tcPr>
                    </a:tc>
                    <a:extLst>
                      <a:ext uri="{0D108BD9-81ED-4DB2-BD59-A6C34878D82A}">
                        <a16:rowId xmlns:a16="http://schemas.microsoft.com/office/drawing/2014/main" val="2124331672"/>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201639" r="-199708" b="-10000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t="-201639" r="-100293" b="-10000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t="-201639" b="-100000"/>
                          </a:stretch>
                        </a:blipFill>
                      </a:tcPr>
                    </a:tc>
                    <a:extLst>
                      <a:ext uri="{0D108BD9-81ED-4DB2-BD59-A6C34878D82A}">
                        <a16:rowId xmlns:a16="http://schemas.microsoft.com/office/drawing/2014/main" val="743914914"/>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301639" r="-199708"/>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t="-301639" r="-100293"/>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t="-301639"/>
                          </a:stretch>
                        </a:blipFill>
                      </a:tcPr>
                    </a:tc>
                    <a:extLst>
                      <a:ext uri="{0D108BD9-81ED-4DB2-BD59-A6C34878D82A}">
                        <a16:rowId xmlns:a16="http://schemas.microsoft.com/office/drawing/2014/main" val="78892354"/>
                      </a:ext>
                    </a:extLst>
                  </a:tr>
                </a:tbl>
              </a:graphicData>
            </a:graphic>
          </p:graphicFrame>
        </mc:Fallback>
      </mc:AlternateContent>
      <p:graphicFrame>
        <p:nvGraphicFramePr>
          <p:cNvPr id="8" name="Table 7"/>
          <p:cNvGraphicFramePr>
            <a:graphicFrameLocks noGrp="1"/>
          </p:cNvGraphicFramePr>
          <p:nvPr>
            <p:extLst>
              <p:ext uri="{D42A27DB-BD31-4B8C-83A1-F6EECF244321}">
                <p14:modId xmlns:p14="http://schemas.microsoft.com/office/powerpoint/2010/main" val="2014674968"/>
              </p:ext>
            </p:extLst>
          </p:nvPr>
        </p:nvGraphicFramePr>
        <p:xfrm>
          <a:off x="1872316" y="4156613"/>
          <a:ext cx="6240993" cy="370840"/>
        </p:xfrm>
        <a:graphic>
          <a:graphicData uri="http://schemas.openxmlformats.org/drawingml/2006/table">
            <a:tbl>
              <a:tblPr firstRow="1" bandRow="1">
                <a:tableStyleId>{2D5ABB26-0587-4C30-8999-92F81FD0307C}</a:tableStyleId>
              </a:tblPr>
              <a:tblGrid>
                <a:gridCol w="2080331">
                  <a:extLst>
                    <a:ext uri="{9D8B030D-6E8A-4147-A177-3AD203B41FA5}">
                      <a16:colId xmlns:a16="http://schemas.microsoft.com/office/drawing/2014/main" val="587688787"/>
                    </a:ext>
                  </a:extLst>
                </a:gridCol>
                <a:gridCol w="2080331">
                  <a:extLst>
                    <a:ext uri="{9D8B030D-6E8A-4147-A177-3AD203B41FA5}">
                      <a16:colId xmlns:a16="http://schemas.microsoft.com/office/drawing/2014/main" val="3447294213"/>
                    </a:ext>
                  </a:extLst>
                </a:gridCol>
                <a:gridCol w="2080331">
                  <a:extLst>
                    <a:ext uri="{9D8B030D-6E8A-4147-A177-3AD203B41FA5}">
                      <a16:colId xmlns:a16="http://schemas.microsoft.com/office/drawing/2014/main" val="613207222"/>
                    </a:ext>
                  </a:extLst>
                </a:gridCol>
              </a:tblGrid>
              <a:tr h="370840">
                <a:tc>
                  <a:txBody>
                    <a:bodyPr/>
                    <a:lstStyle/>
                    <a:p>
                      <a:r>
                        <a:rPr lang="en-IN" dirty="0"/>
                        <a:t>1) 1.75</a:t>
                      </a:r>
                      <a:endParaRPr lang="en-US" dirty="0"/>
                    </a:p>
                  </a:txBody>
                  <a:tcPr/>
                </a:tc>
                <a:tc>
                  <a:txBody>
                    <a:bodyPr/>
                    <a:lstStyle/>
                    <a:p>
                      <a:r>
                        <a:rPr lang="en-IN" dirty="0"/>
                        <a:t>2) 2</a:t>
                      </a:r>
                      <a:endParaRPr lang="en-US" dirty="0"/>
                    </a:p>
                  </a:txBody>
                  <a:tcPr/>
                </a:tc>
                <a:tc>
                  <a:txBody>
                    <a:bodyPr/>
                    <a:lstStyle/>
                    <a:p>
                      <a:r>
                        <a:rPr lang="en-IN" dirty="0"/>
                        <a:t>3) 3.875</a:t>
                      </a:r>
                      <a:endParaRPr lang="en-US" dirty="0"/>
                    </a:p>
                  </a:txBody>
                  <a:tcPr/>
                </a:tc>
                <a:extLst>
                  <a:ext uri="{0D108BD9-81ED-4DB2-BD59-A6C34878D82A}">
                    <a16:rowId xmlns:a16="http://schemas.microsoft.com/office/drawing/2014/main" val="2822732794"/>
                  </a:ext>
                </a:extLst>
              </a:tr>
            </a:tbl>
          </a:graphicData>
        </a:graphic>
      </p:graphicFrame>
    </p:spTree>
    <p:extLst>
      <p:ext uri="{BB962C8B-B14F-4D97-AF65-F5344CB8AC3E}">
        <p14:creationId xmlns:p14="http://schemas.microsoft.com/office/powerpoint/2010/main" val="130127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45</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IN" sz="4400" dirty="0">
                <a:solidFill>
                  <a:srgbClr val="A50021"/>
                </a:solidFill>
                <a:latin typeface="Times New Roman" panose="02020603050405020304" pitchFamily="18" charset="0"/>
                <a:cs typeface="Times New Roman" panose="02020603050405020304" pitchFamily="18" charset="0"/>
              </a:rPr>
              <a:t>Information Content</a:t>
            </a:r>
            <a:endParaRPr lang="en-US" sz="40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Rectangle 8"/>
              <p:cNvSpPr/>
              <p:nvPr/>
            </p:nvSpPr>
            <p:spPr>
              <a:xfrm>
                <a:off x="672928" y="1934111"/>
                <a:ext cx="7734300" cy="1473304"/>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If an object occurs with frequency </a:t>
                </a:r>
                <a:r>
                  <a:rPr lang="en-IN" i="1" dirty="0">
                    <a:solidFill>
                      <a:prstClr val="black"/>
                    </a:solidFill>
                    <a:latin typeface="Times New Roman" panose="02020603050405020304" pitchFamily="18" charset="0"/>
                    <a:cs typeface="Times New Roman" panose="02020603050405020304" pitchFamily="18" charset="0"/>
                  </a:rPr>
                  <a:t>p</a:t>
                </a:r>
                <a:r>
                  <a:rPr lang="en-IN" dirty="0">
                    <a:solidFill>
                      <a:prstClr val="black"/>
                    </a:solidFill>
                    <a:latin typeface="Times New Roman" panose="02020603050405020304" pitchFamily="18" charset="0"/>
                    <a:cs typeface="Times New Roman" panose="02020603050405020304" pitchFamily="18" charset="0"/>
                  </a:rPr>
                  <a:t>, then the most efficient way to represent it with </a:t>
                </a:r>
                <a14:m>
                  <m:oMath xmlns:m="http://schemas.openxmlformats.org/officeDocument/2006/math">
                    <m:func>
                      <m:funcPr>
                        <m:ctrlPr>
                          <a:rPr lang="en-IN" i="1" smtClean="0">
                            <a:solidFill>
                              <a:prstClr val="black"/>
                            </a:solidFill>
                            <a:latin typeface="Cambria Math" panose="02040503050406030204" pitchFamily="18" charset="0"/>
                            <a:cs typeface="Times New Roman" panose="02020603050405020304" pitchFamily="18" charset="0"/>
                          </a:rPr>
                        </m:ctrlPr>
                      </m:funcPr>
                      <m:fName>
                        <m:sSub>
                          <m:sSubPr>
                            <m:ctrlPr>
                              <a:rPr lang="en-IN" i="1" smtClean="0">
                                <a:solidFill>
                                  <a:prstClr val="black"/>
                                </a:solidFill>
                                <a:latin typeface="Cambria Math" panose="02040503050406030204" pitchFamily="18" charset="0"/>
                                <a:cs typeface="Times New Roman" panose="02020603050405020304" pitchFamily="18" charset="0"/>
                              </a:rPr>
                            </m:ctrlPr>
                          </m:sSubPr>
                          <m:e>
                            <m:r>
                              <m:rPr>
                                <m:sty m:val="p"/>
                              </m:rPr>
                              <a:rPr lang="en-IN" i="0" smtClean="0">
                                <a:solidFill>
                                  <a:prstClr val="black"/>
                                </a:solidFill>
                                <a:latin typeface="Cambria Math" panose="02040503050406030204" pitchFamily="18" charset="0"/>
                                <a:cs typeface="Times New Roman" panose="02020603050405020304" pitchFamily="18" charset="0"/>
                              </a:rPr>
                              <m:t>log</m:t>
                            </m:r>
                          </m:e>
                          <m:sub>
                            <m:r>
                              <a:rPr lang="en-IN" b="0" i="1" smtClean="0">
                                <a:solidFill>
                                  <a:prstClr val="black"/>
                                </a:solidFill>
                                <a:latin typeface="Cambria Math" panose="02040503050406030204" pitchFamily="18" charset="0"/>
                                <a:cs typeface="Times New Roman" panose="02020603050405020304" pitchFamily="18" charset="0"/>
                              </a:rPr>
                              <m:t>2</m:t>
                            </m:r>
                          </m:sub>
                        </m:sSub>
                      </m:fName>
                      <m:e>
                        <m:r>
                          <a:rPr lang="en-IN" b="0" i="1" smtClean="0">
                            <a:solidFill>
                              <a:prstClr val="black"/>
                            </a:solidFill>
                            <a:latin typeface="Cambria Math" panose="02040503050406030204" pitchFamily="18" charset="0"/>
                            <a:cs typeface="Times New Roman" panose="02020603050405020304" pitchFamily="18" charset="0"/>
                          </a:rPr>
                          <m:t>(</m:t>
                        </m:r>
                        <m:f>
                          <m:fPr>
                            <m:type m:val="skw"/>
                            <m:ctrlPr>
                              <a:rPr lang="en-IN" b="0" i="1" smtClean="0">
                                <a:solidFill>
                                  <a:prstClr val="black"/>
                                </a:solidFill>
                                <a:latin typeface="Cambria Math" panose="02040503050406030204" pitchFamily="18" charset="0"/>
                                <a:cs typeface="Times New Roman" panose="02020603050405020304" pitchFamily="18" charset="0"/>
                              </a:rPr>
                            </m:ctrlPr>
                          </m:fPr>
                          <m:num>
                            <m:r>
                              <a:rPr lang="en-IN" b="0" i="1" smtClean="0">
                                <a:solidFill>
                                  <a:prstClr val="black"/>
                                </a:solidFill>
                                <a:latin typeface="Cambria Math" panose="02040503050406030204" pitchFamily="18" charset="0"/>
                                <a:cs typeface="Times New Roman" panose="02020603050405020304" pitchFamily="18" charset="0"/>
                              </a:rPr>
                              <m:t>1</m:t>
                            </m:r>
                          </m:num>
                          <m:den>
                            <m:r>
                              <a:rPr lang="en-IN" b="0" i="1" smtClean="0">
                                <a:solidFill>
                                  <a:prstClr val="black"/>
                                </a:solidFill>
                                <a:latin typeface="Cambria Math" panose="02040503050406030204" pitchFamily="18" charset="0"/>
                                <a:cs typeface="Times New Roman" panose="02020603050405020304" pitchFamily="18" charset="0"/>
                              </a:rPr>
                              <m:t>𝑝</m:t>
                            </m:r>
                          </m:den>
                        </m:f>
                      </m:e>
                    </m:func>
                    <m:r>
                      <a:rPr lang="en-IN" b="0" i="1" smtClean="0">
                        <a:solidFill>
                          <a:prstClr val="black"/>
                        </a:solidFill>
                        <a:latin typeface="Cambria Math" panose="02040503050406030204" pitchFamily="18" charset="0"/>
                        <a:cs typeface="Times New Roman" panose="02020603050405020304" pitchFamily="18" charset="0"/>
                      </a:rPr>
                      <m:t>)</m:t>
                    </m:r>
                  </m:oMath>
                </a14:m>
                <a:r>
                  <a:rPr lang="en-IN" dirty="0">
                    <a:solidFill>
                      <a:prstClr val="black"/>
                    </a:solidFill>
                    <a:latin typeface="Times New Roman" panose="02020603050405020304" pitchFamily="18" charset="0"/>
                    <a:cs typeface="Times New Roman" panose="02020603050405020304" pitchFamily="18" charset="0"/>
                  </a:rPr>
                  <a:t> bits.</a:t>
                </a:r>
              </a:p>
            </p:txBody>
          </p:sp>
        </mc:Choice>
        <mc:Fallback xmlns="">
          <p:sp>
            <p:nvSpPr>
              <p:cNvPr id="9" name="Rectangle 8"/>
              <p:cNvSpPr>
                <a:spLocks noRot="1" noChangeAspect="1" noMove="1" noResize="1" noEditPoints="1" noAdjustHandles="1" noChangeArrowheads="1" noChangeShapeType="1" noTextEdit="1"/>
              </p:cNvSpPr>
              <p:nvPr/>
            </p:nvSpPr>
            <p:spPr>
              <a:xfrm>
                <a:off x="672911" y="1934111"/>
                <a:ext cx="7734300" cy="1473304"/>
              </a:xfrm>
              <a:prstGeom prst="rect">
                <a:avLst/>
              </a:prstGeom>
              <a:blipFill rotWithShape="1">
                <a:blip r:embed="rId2"/>
                <a:stretch>
                  <a:fillRect b="-18015"/>
                </a:stretch>
              </a:blipFill>
              <a:effectLst>
                <a:glow rad="63500">
                  <a:schemeClr val="accent2">
                    <a:satMod val="175000"/>
                    <a:alpha val="40000"/>
                  </a:schemeClr>
                </a:glow>
              </a:effectLst>
            </p:spPr>
            <p:txBody>
              <a:bodyPr/>
              <a:lstStyle/>
              <a:p>
                <a:r>
                  <a:rPr lang="en-IN">
                    <a:noFill/>
                  </a:rPr>
                  <a:t> </a:t>
                </a:r>
              </a:p>
            </p:txBody>
          </p:sp>
        </mc:Fallback>
      </mc:AlternateContent>
      <p:sp>
        <p:nvSpPr>
          <p:cNvPr id="10" name="Rounded Rectangle 9"/>
          <p:cNvSpPr/>
          <p:nvPr/>
        </p:nvSpPr>
        <p:spPr>
          <a:xfrm>
            <a:off x="672928" y="1932687"/>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Lemma 9.3: </a:t>
            </a:r>
            <a:r>
              <a:rPr lang="en-US" sz="2000" b="1" dirty="0">
                <a:solidFill>
                  <a:prstClr val="black"/>
                </a:solidFill>
                <a:latin typeface="Times New Roman" pitchFamily="18" charset="0"/>
                <a:cs typeface="Times New Roman" pitchFamily="18" charset="0"/>
              </a:rPr>
              <a:t>Information content</a:t>
            </a:r>
            <a:endParaRPr lang="en-IN" sz="2000" b="1" dirty="0">
              <a:solidFill>
                <a:prstClr val="black"/>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1" name="TextBox 10"/>
              <p:cNvSpPr txBox="1"/>
              <p:nvPr/>
            </p:nvSpPr>
            <p:spPr>
              <a:xfrm>
                <a:off x="581471" y="3476031"/>
                <a:ext cx="8133632" cy="2184509"/>
              </a:xfrm>
              <a:prstGeom prst="rect">
                <a:avLst/>
              </a:prstGeom>
              <a:noFill/>
            </p:spPr>
            <p:txBody>
              <a:bodyPr wrap="square" rtlCol="0">
                <a:spAutoFit/>
              </a:bodyPr>
              <a:lstStyle/>
              <a:p>
                <a:pPr algn="just"/>
                <a:endParaRPr lang="en-US" sz="1100" b="1" dirty="0">
                  <a:solidFill>
                    <a:schemeClr val="tx1"/>
                  </a:solidFill>
                  <a:latin typeface="Times New Roman" panose="02020603050405020304" pitchFamily="18" charset="0"/>
                  <a:cs typeface="Times New Roman" panose="02020603050405020304" pitchFamily="18" charset="0"/>
                </a:endParaRPr>
              </a:p>
              <a:p>
                <a:pPr algn="just"/>
                <a:endParaRPr lang="en-US" sz="1100" b="1" dirty="0">
                  <a:solidFill>
                    <a:schemeClr val="tx1"/>
                  </a:solidFill>
                  <a:latin typeface="Times New Roman" panose="02020603050405020304" pitchFamily="18" charset="0"/>
                  <a:cs typeface="Times New Roman" panose="02020603050405020304" pitchFamily="18" charset="0"/>
                </a:endParaRPr>
              </a:p>
              <a:p>
                <a:pPr algn="just"/>
                <a:r>
                  <a:rPr lang="en-US" b="1" dirty="0">
                    <a:solidFill>
                      <a:srgbClr val="0B5ED7"/>
                    </a:solidFill>
                    <a:latin typeface="Times New Roman" panose="02020603050405020304" pitchFamily="18" charset="0"/>
                    <a:cs typeface="Times New Roman" panose="02020603050405020304" pitchFamily="18" charset="0"/>
                  </a:rPr>
                  <a:t>Example 9.9: Information content </a:t>
                </a:r>
                <a:endParaRPr lang="en-IN" b="1" dirty="0">
                  <a:solidFill>
                    <a:srgbClr val="0B5ED7"/>
                  </a:solidFill>
                  <a:latin typeface="Times New Roman" panose="02020603050405020304" pitchFamily="18" charset="0"/>
                  <a:cs typeface="Times New Roman" panose="02020603050405020304" pitchFamily="18" charset="0"/>
                </a:endParaRPr>
              </a:p>
              <a:p>
                <a:pPr marL="285750" indent="-285750" algn="just">
                  <a:buFont typeface="Arial" pitchFamily="34" charset="0"/>
                  <a:buChar char="•"/>
                </a:pPr>
                <a:r>
                  <a:rPr lang="en-IN" dirty="0">
                    <a:solidFill>
                      <a:srgbClr val="0B5ED7"/>
                    </a:solidFill>
                    <a:latin typeface="Times New Roman" panose="02020603050405020304" pitchFamily="18" charset="0"/>
                    <a:cs typeface="Times New Roman" panose="02020603050405020304" pitchFamily="18" charset="0"/>
                  </a:rPr>
                  <a:t>A which occurs with frequency </a:t>
                </a:r>
                <a14:m>
                  <m:oMath xmlns:m="http://schemas.openxmlformats.org/officeDocument/2006/math">
                    <m:f>
                      <m:fPr>
                        <m:ctrlPr>
                          <a:rPr lang="en-IN" i="1" smtClean="0">
                            <a:solidFill>
                              <a:srgbClr val="0B5ED7"/>
                            </a:solidFill>
                            <a:latin typeface="Cambria Math" panose="02040503050406030204" pitchFamily="18" charset="0"/>
                            <a:cs typeface="Times New Roman" panose="02020603050405020304" pitchFamily="18" charset="0"/>
                          </a:rPr>
                        </m:ctrlPr>
                      </m:fPr>
                      <m:num>
                        <m:r>
                          <a:rPr lang="en-IN" b="0" i="0" smtClean="0">
                            <a:solidFill>
                              <a:srgbClr val="0B5ED7"/>
                            </a:solidFill>
                            <a:latin typeface="Cambria Math" panose="02040503050406030204" pitchFamily="18" charset="0"/>
                            <a:cs typeface="Times New Roman" panose="02020603050405020304" pitchFamily="18" charset="0"/>
                          </a:rPr>
                          <m:t>1</m:t>
                        </m:r>
                      </m:num>
                      <m:den>
                        <m:r>
                          <a:rPr lang="en-IN" b="0" i="0" smtClean="0">
                            <a:solidFill>
                              <a:srgbClr val="0B5ED7"/>
                            </a:solidFill>
                            <a:latin typeface="Cambria Math" panose="02040503050406030204" pitchFamily="18" charset="0"/>
                            <a:cs typeface="Times New Roman" panose="02020603050405020304" pitchFamily="18" charset="0"/>
                          </a:rPr>
                          <m:t>2</m:t>
                        </m:r>
                      </m:den>
                    </m:f>
                  </m:oMath>
                </a14:m>
                <a:r>
                  <a:rPr lang="en-US" dirty="0">
                    <a:solidFill>
                      <a:srgbClr val="0B5ED7"/>
                    </a:solidFill>
                    <a:latin typeface="Times New Roman" panose="02020603050405020304" pitchFamily="18" charset="0"/>
                    <a:cs typeface="Times New Roman" panose="02020603050405020304" pitchFamily="18" charset="0"/>
                  </a:rPr>
                  <a:t> is represented by 1-bit, B which occurs with frequency </a:t>
                </a:r>
                <a14:m>
                  <m:oMath xmlns:m="http://schemas.openxmlformats.org/officeDocument/2006/math">
                    <m:f>
                      <m:fPr>
                        <m:ctrlPr>
                          <a:rPr lang="en-IN" i="1">
                            <a:solidFill>
                              <a:srgbClr val="0B5ED7"/>
                            </a:solidFill>
                            <a:latin typeface="Cambria Math" panose="02040503050406030204" pitchFamily="18" charset="0"/>
                            <a:cs typeface="Times New Roman" panose="02020603050405020304" pitchFamily="18" charset="0"/>
                          </a:rPr>
                        </m:ctrlPr>
                      </m:fPr>
                      <m:num>
                        <m:r>
                          <a:rPr lang="en-IN" i="0">
                            <a:solidFill>
                              <a:srgbClr val="0B5ED7"/>
                            </a:solidFill>
                            <a:latin typeface="Cambria Math" panose="02040503050406030204" pitchFamily="18" charset="0"/>
                            <a:cs typeface="Times New Roman" panose="02020603050405020304" pitchFamily="18" charset="0"/>
                          </a:rPr>
                          <m:t>1</m:t>
                        </m:r>
                      </m:num>
                      <m:den>
                        <m:r>
                          <a:rPr lang="en-IN" b="0" i="0" smtClean="0">
                            <a:solidFill>
                              <a:srgbClr val="0B5ED7"/>
                            </a:solidFill>
                            <a:latin typeface="Cambria Math" panose="02040503050406030204" pitchFamily="18" charset="0"/>
                            <a:cs typeface="Times New Roman" panose="02020603050405020304" pitchFamily="18" charset="0"/>
                          </a:rPr>
                          <m:t>4</m:t>
                        </m:r>
                      </m:den>
                    </m:f>
                  </m:oMath>
                </a14:m>
                <a:r>
                  <a:rPr lang="en-US" dirty="0">
                    <a:solidFill>
                      <a:srgbClr val="0B5ED7"/>
                    </a:solidFill>
                    <a:latin typeface="Times New Roman" panose="02020603050405020304" pitchFamily="18" charset="0"/>
                    <a:cs typeface="Times New Roman" panose="02020603050405020304" pitchFamily="18" charset="0"/>
                  </a:rPr>
                  <a:t> represented by 2-bits and both C and D which occurs with frequency </a:t>
                </a:r>
                <a14:m>
                  <m:oMath xmlns:m="http://schemas.openxmlformats.org/officeDocument/2006/math">
                    <m:f>
                      <m:fPr>
                        <m:ctrlPr>
                          <a:rPr lang="en-IN" i="1">
                            <a:solidFill>
                              <a:srgbClr val="0B5ED7"/>
                            </a:solidFill>
                            <a:latin typeface="Cambria Math" panose="02040503050406030204" pitchFamily="18" charset="0"/>
                            <a:cs typeface="Times New Roman" panose="02020603050405020304" pitchFamily="18" charset="0"/>
                          </a:rPr>
                        </m:ctrlPr>
                      </m:fPr>
                      <m:num>
                        <m:r>
                          <a:rPr lang="en-IN">
                            <a:solidFill>
                              <a:srgbClr val="0B5ED7"/>
                            </a:solidFill>
                            <a:latin typeface="Cambria Math" panose="02040503050406030204" pitchFamily="18" charset="0"/>
                            <a:cs typeface="Times New Roman" panose="02020603050405020304" pitchFamily="18" charset="0"/>
                          </a:rPr>
                          <m:t>1</m:t>
                        </m:r>
                      </m:num>
                      <m:den>
                        <m:r>
                          <a:rPr lang="en-IN" b="0" i="0" smtClean="0">
                            <a:solidFill>
                              <a:srgbClr val="0B5ED7"/>
                            </a:solidFill>
                            <a:latin typeface="Cambria Math" panose="02040503050406030204" pitchFamily="18" charset="0"/>
                            <a:cs typeface="Times New Roman" panose="020206030504050203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 are represented by 3 bits each.</a:t>
                </a:r>
              </a:p>
              <a:p>
                <a:endParaRPr lang="en-US" sz="900" dirty="0">
                  <a:latin typeface="Times New Roman" panose="02020603050405020304" pitchFamily="18" charset="0"/>
                  <a:cs typeface="Times New Roman" panose="02020603050405020304" pitchFamily="18" charset="0"/>
                </a:endParaRPr>
              </a:p>
              <a:p>
                <a:endParaRPr lang="en-US"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81471" y="3475995"/>
                <a:ext cx="8133632" cy="2184509"/>
              </a:xfrm>
              <a:prstGeom prst="rect">
                <a:avLst/>
              </a:prstGeom>
              <a:blipFill rotWithShape="1">
                <a:blip r:embed="rId3"/>
                <a:stretch>
                  <a:fillRect l="-599" r="-599"/>
                </a:stretch>
              </a:blipFill>
            </p:spPr>
            <p:txBody>
              <a:bodyPr/>
              <a:lstStyle/>
              <a:p>
                <a:r>
                  <a:rPr lang="en-IN">
                    <a:noFill/>
                  </a:rPr>
                  <a:t> </a:t>
                </a:r>
              </a:p>
            </p:txBody>
          </p:sp>
        </mc:Fallback>
      </mc:AlternateContent>
      <p:sp>
        <p:nvSpPr>
          <p:cNvPr id="3" name="TextBox 2"/>
          <p:cNvSpPr txBox="1"/>
          <p:nvPr/>
        </p:nvSpPr>
        <p:spPr>
          <a:xfrm>
            <a:off x="672924" y="1364016"/>
            <a:ext cx="7828832"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Based on the previous discussion we can easily prove the following lemma.</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71360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46</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IN" sz="4400" dirty="0">
                <a:solidFill>
                  <a:srgbClr val="A50021"/>
                </a:solidFill>
                <a:latin typeface="Times New Roman" panose="02020603050405020304" pitchFamily="18" charset="0"/>
                <a:cs typeface="Times New Roman" panose="02020603050405020304" pitchFamily="18" charset="0"/>
              </a:rPr>
              <a:t>Entropy Calculation</a:t>
            </a:r>
            <a:endParaRPr lang="en-US" sz="40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672928" y="3189514"/>
                <a:ext cx="7734300" cy="2060666"/>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If </a:t>
                </a:r>
                <a:r>
                  <a:rPr lang="en-IN" i="1" dirty="0">
                    <a:solidFill>
                      <a:prstClr val="black"/>
                    </a:solidFill>
                    <a:latin typeface="Times New Roman" panose="02020603050405020304" pitchFamily="18" charset="0"/>
                    <a:cs typeface="Times New Roman" panose="02020603050405020304" pitchFamily="18" charset="0"/>
                  </a:rPr>
                  <a:t>p</a:t>
                </a:r>
                <a:r>
                  <a:rPr lang="en-IN" i="1" baseline="-25000" dirty="0">
                    <a:solidFill>
                      <a:prstClr val="black"/>
                    </a:solidFill>
                    <a:latin typeface="Times New Roman" panose="02020603050405020304" pitchFamily="18" charset="0"/>
                    <a:cs typeface="Times New Roman" panose="02020603050405020304" pitchFamily="18" charset="0"/>
                  </a:rPr>
                  <a:t>i</a:t>
                </a:r>
                <a:r>
                  <a:rPr lang="en-IN" dirty="0">
                    <a:solidFill>
                      <a:prstClr val="black"/>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denotes the frequencies of occurrences of </a:t>
                </a:r>
                <a:r>
                  <a:rPr lang="en-US" i="1" dirty="0">
                    <a:solidFill>
                      <a:schemeClr val="tx1"/>
                    </a:solidFill>
                    <a:latin typeface="Times New Roman" panose="02020603050405020304" pitchFamily="18" charset="0"/>
                    <a:cs typeface="Times New Roman" panose="02020603050405020304" pitchFamily="18" charset="0"/>
                  </a:rPr>
                  <a:t>m</a:t>
                </a:r>
                <a:r>
                  <a:rPr lang="en-IN" dirty="0">
                    <a:solidFill>
                      <a:prstClr val="black"/>
                    </a:solidFill>
                    <a:latin typeface="Times New Roman" panose="02020603050405020304" pitchFamily="18" charset="0"/>
                    <a:cs typeface="Times New Roman" panose="02020603050405020304" pitchFamily="18" charset="0"/>
                  </a:rPr>
                  <a:t> distinct objects, then the entropy </a:t>
                </a:r>
                <a:r>
                  <a:rPr lang="en-IN" i="1" dirty="0">
                    <a:solidFill>
                      <a:prstClr val="black"/>
                    </a:solidFill>
                    <a:latin typeface="Times New Roman" panose="02020603050405020304" pitchFamily="18" charset="0"/>
                    <a:cs typeface="Times New Roman" panose="02020603050405020304" pitchFamily="18" charset="0"/>
                  </a:rPr>
                  <a:t>E</a:t>
                </a:r>
                <a:r>
                  <a:rPr lang="en-IN" dirty="0">
                    <a:solidFill>
                      <a:prstClr val="black"/>
                    </a:solidFill>
                    <a:latin typeface="Times New Roman" panose="02020603050405020304" pitchFamily="18" charset="0"/>
                    <a:cs typeface="Times New Roman" panose="02020603050405020304" pitchFamily="18" charset="0"/>
                  </a:rPr>
                  <a:t> is</a:t>
                </a:r>
              </a:p>
              <a:p>
                <a:pPr algn="just"/>
                <a14:m>
                  <m:oMathPara xmlns:m="http://schemas.openxmlformats.org/officeDocument/2006/math">
                    <m:oMathParaPr>
                      <m:jc m:val="centerGroup"/>
                    </m:oMathParaPr>
                    <m:oMath xmlns:m="http://schemas.openxmlformats.org/officeDocument/2006/math">
                      <m:r>
                        <a:rPr lang="en-IN" b="0" i="1" smtClean="0">
                          <a:solidFill>
                            <a:prstClr val="black"/>
                          </a:solidFill>
                          <a:latin typeface="Cambria Math" panose="02040503050406030204" pitchFamily="18" charset="0"/>
                          <a:cs typeface="Times New Roman" panose="02020603050405020304" pitchFamily="18" charset="0"/>
                        </a:rPr>
                        <m:t>𝐸</m:t>
                      </m:r>
                      <m:r>
                        <a:rPr lang="en-IN" b="0" i="1" smtClean="0">
                          <a:solidFill>
                            <a:prstClr val="black"/>
                          </a:solidFill>
                          <a:latin typeface="Cambria Math" panose="02040503050406030204" pitchFamily="18" charset="0"/>
                          <a:cs typeface="Times New Roman" panose="02020603050405020304" pitchFamily="18" charset="0"/>
                        </a:rPr>
                        <m:t>=</m:t>
                      </m:r>
                      <m:nary>
                        <m:naryPr>
                          <m:chr m:val="∑"/>
                          <m:ctrlPr>
                            <a:rPr lang="en-IN" b="0" i="1" smtClean="0">
                              <a:solidFill>
                                <a:prstClr val="black"/>
                              </a:solidFill>
                              <a:latin typeface="Cambria Math" panose="02040503050406030204" pitchFamily="18" charset="0"/>
                              <a:cs typeface="Times New Roman" panose="02020603050405020304" pitchFamily="18" charset="0"/>
                            </a:rPr>
                          </m:ctrlPr>
                        </m:naryPr>
                        <m:sub>
                          <m:r>
                            <m:rPr>
                              <m:brk m:alnAt="23"/>
                            </m:rPr>
                            <a:rPr lang="en-IN" b="0" i="1" smtClean="0">
                              <a:solidFill>
                                <a:prstClr val="black"/>
                              </a:solidFill>
                              <a:latin typeface="Cambria Math" panose="02040503050406030204" pitchFamily="18" charset="0"/>
                              <a:cs typeface="Times New Roman" panose="02020603050405020304" pitchFamily="18" charset="0"/>
                            </a:rPr>
                            <m:t>𝑖</m:t>
                          </m:r>
                          <m:r>
                            <a:rPr lang="en-IN" b="0" i="1" smtClean="0">
                              <a:solidFill>
                                <a:prstClr val="black"/>
                              </a:solidFill>
                              <a:latin typeface="Cambria Math" panose="02040503050406030204" pitchFamily="18" charset="0"/>
                              <a:cs typeface="Times New Roman" panose="02020603050405020304" pitchFamily="18" charset="0"/>
                            </a:rPr>
                            <m:t>=1</m:t>
                          </m:r>
                        </m:sub>
                        <m:sup>
                          <m:r>
                            <a:rPr lang="en-IN" b="0" i="1" smtClean="0">
                              <a:solidFill>
                                <a:prstClr val="black"/>
                              </a:solidFill>
                              <a:latin typeface="Cambria Math" panose="02040503050406030204" pitchFamily="18" charset="0"/>
                              <a:cs typeface="Times New Roman" panose="02020603050405020304" pitchFamily="18" charset="0"/>
                            </a:rPr>
                            <m:t>𝑚</m:t>
                          </m:r>
                        </m:sup>
                        <m:e>
                          <m:sSub>
                            <m:sSubPr>
                              <m:ctrlPr>
                                <a:rPr lang="en-IN" b="0" i="1" smtClean="0">
                                  <a:solidFill>
                                    <a:prstClr val="black"/>
                                  </a:solidFill>
                                  <a:latin typeface="Cambria Math" panose="02040503050406030204" pitchFamily="18" charset="0"/>
                                  <a:cs typeface="Times New Roman" panose="02020603050405020304" pitchFamily="18" charset="0"/>
                                </a:rPr>
                              </m:ctrlPr>
                            </m:sSubPr>
                            <m:e>
                              <m:r>
                                <a:rPr lang="en-IN" b="0" i="1" smtClean="0">
                                  <a:solidFill>
                                    <a:prstClr val="black"/>
                                  </a:solidFill>
                                  <a:latin typeface="Cambria Math" panose="02040503050406030204" pitchFamily="18" charset="0"/>
                                  <a:cs typeface="Times New Roman" panose="02020603050405020304" pitchFamily="18" charset="0"/>
                                </a:rPr>
                                <m:t>𝑝</m:t>
                              </m:r>
                            </m:e>
                            <m:sub>
                              <m:r>
                                <a:rPr lang="en-IN" b="0" i="1" smtClean="0">
                                  <a:solidFill>
                                    <a:prstClr val="black"/>
                                  </a:solidFill>
                                  <a:latin typeface="Cambria Math" panose="02040503050406030204" pitchFamily="18" charset="0"/>
                                  <a:cs typeface="Times New Roman" panose="02020603050405020304" pitchFamily="18" charset="0"/>
                                </a:rPr>
                                <m:t>𝑖</m:t>
                              </m:r>
                            </m:sub>
                          </m:sSub>
                          <m:func>
                            <m:funcPr>
                              <m:ctrlPr>
                                <a:rPr lang="en-IN" b="0" i="1" smtClean="0">
                                  <a:solidFill>
                                    <a:prstClr val="black"/>
                                  </a:solidFill>
                                  <a:latin typeface="Cambria Math" panose="02040503050406030204" pitchFamily="18" charset="0"/>
                                  <a:cs typeface="Times New Roman" panose="02020603050405020304" pitchFamily="18" charset="0"/>
                                </a:rPr>
                              </m:ctrlPr>
                            </m:funcPr>
                            <m:fName>
                              <m:r>
                                <m:rPr>
                                  <m:sty m:val="p"/>
                                </m:rPr>
                                <a:rPr lang="en-IN" b="0" i="0" smtClean="0">
                                  <a:solidFill>
                                    <a:prstClr val="black"/>
                                  </a:solidFill>
                                  <a:latin typeface="Cambria Math" panose="02040503050406030204" pitchFamily="18" charset="0"/>
                                  <a:cs typeface="Times New Roman" panose="02020603050405020304" pitchFamily="18" charset="0"/>
                                </a:rPr>
                                <m:t>log</m:t>
                              </m:r>
                            </m:fName>
                            <m:e>
                              <m:r>
                                <a:rPr lang="en-IN" b="0" i="1" smtClean="0">
                                  <a:solidFill>
                                    <a:prstClr val="black"/>
                                  </a:solidFill>
                                  <a:latin typeface="Cambria Math" panose="02040503050406030204" pitchFamily="18" charset="0"/>
                                  <a:cs typeface="Times New Roman" panose="02020603050405020304" pitchFamily="18" charset="0"/>
                                </a:rPr>
                                <m:t>(</m:t>
                              </m:r>
                              <m:f>
                                <m:fPr>
                                  <m:type m:val="skw"/>
                                  <m:ctrlPr>
                                    <a:rPr lang="en-IN" b="0" i="1" smtClean="0">
                                      <a:solidFill>
                                        <a:prstClr val="black"/>
                                      </a:solidFill>
                                      <a:latin typeface="Cambria Math" panose="02040503050406030204" pitchFamily="18" charset="0"/>
                                      <a:cs typeface="Times New Roman" panose="02020603050405020304" pitchFamily="18" charset="0"/>
                                    </a:rPr>
                                  </m:ctrlPr>
                                </m:fPr>
                                <m:num>
                                  <m:r>
                                    <a:rPr lang="en-IN" b="0" i="1" smtClean="0">
                                      <a:solidFill>
                                        <a:prstClr val="black"/>
                                      </a:solidFill>
                                      <a:latin typeface="Cambria Math" panose="02040503050406030204" pitchFamily="18" charset="0"/>
                                      <a:cs typeface="Times New Roman" panose="02020603050405020304" pitchFamily="18" charset="0"/>
                                    </a:rPr>
                                    <m:t>1</m:t>
                                  </m:r>
                                </m:num>
                                <m:den>
                                  <m:sSub>
                                    <m:sSubPr>
                                      <m:ctrlPr>
                                        <a:rPr lang="en-IN" b="0" i="1" smtClean="0">
                                          <a:solidFill>
                                            <a:prstClr val="black"/>
                                          </a:solidFill>
                                          <a:latin typeface="Cambria Math" panose="02040503050406030204" pitchFamily="18" charset="0"/>
                                          <a:cs typeface="Times New Roman" panose="02020603050405020304" pitchFamily="18" charset="0"/>
                                        </a:rPr>
                                      </m:ctrlPr>
                                    </m:sSubPr>
                                    <m:e>
                                      <m:r>
                                        <a:rPr lang="en-IN" b="0" i="1" smtClean="0">
                                          <a:solidFill>
                                            <a:prstClr val="black"/>
                                          </a:solidFill>
                                          <a:latin typeface="Cambria Math" panose="02040503050406030204" pitchFamily="18" charset="0"/>
                                          <a:cs typeface="Times New Roman" panose="02020603050405020304" pitchFamily="18" charset="0"/>
                                        </a:rPr>
                                        <m:t>𝑝</m:t>
                                      </m:r>
                                    </m:e>
                                    <m:sub>
                                      <m:r>
                                        <a:rPr lang="en-IN" b="0" i="1" smtClean="0">
                                          <a:solidFill>
                                            <a:prstClr val="black"/>
                                          </a:solidFill>
                                          <a:latin typeface="Cambria Math" panose="02040503050406030204" pitchFamily="18" charset="0"/>
                                          <a:cs typeface="Times New Roman" panose="02020603050405020304" pitchFamily="18" charset="0"/>
                                        </a:rPr>
                                        <m:t>𝑖</m:t>
                                      </m:r>
                                    </m:sub>
                                  </m:sSub>
                                </m:den>
                              </m:f>
                              <m:r>
                                <a:rPr lang="en-IN" b="0" i="1" smtClean="0">
                                  <a:solidFill>
                                    <a:prstClr val="black"/>
                                  </a:solidFill>
                                  <a:latin typeface="Cambria Math" panose="02040503050406030204" pitchFamily="18" charset="0"/>
                                  <a:cs typeface="Times New Roman" panose="02020603050405020304" pitchFamily="18" charset="0"/>
                                </a:rPr>
                                <m:t>)</m:t>
                              </m:r>
                            </m:e>
                          </m:func>
                        </m:e>
                      </m:nary>
                      <m:r>
                        <a:rPr lang="en-IN" b="0" i="1" smtClean="0">
                          <a:solidFill>
                            <a:prstClr val="black"/>
                          </a:solidFill>
                          <a:latin typeface="Cambria Math" panose="02040503050406030204" pitchFamily="18" charset="0"/>
                          <a:cs typeface="Times New Roman" panose="02020603050405020304" pitchFamily="18" charset="0"/>
                        </a:rPr>
                        <m:t> </m:t>
                      </m:r>
                      <m:r>
                        <a:rPr lang="en-IN" b="0" i="1" smtClean="0">
                          <a:solidFill>
                            <a:prstClr val="black"/>
                          </a:solidFill>
                          <a:latin typeface="Cambria Math" panose="02040503050406030204" pitchFamily="18" charset="0"/>
                          <a:cs typeface="Times New Roman" panose="02020603050405020304" pitchFamily="18" charset="0"/>
                        </a:rPr>
                        <m:t>𝑎𝑛𝑑</m:t>
                      </m:r>
                      <m:nary>
                        <m:naryPr>
                          <m:chr m:val="∑"/>
                          <m:ctrlPr>
                            <a:rPr lang="en-IN" i="1">
                              <a:solidFill>
                                <a:prstClr val="black"/>
                              </a:solidFill>
                              <a:latin typeface="Cambria Math" panose="02040503050406030204" pitchFamily="18" charset="0"/>
                              <a:cs typeface="Times New Roman" panose="02020603050405020304" pitchFamily="18" charset="0"/>
                            </a:rPr>
                          </m:ctrlPr>
                        </m:naryPr>
                        <m:sub>
                          <m:r>
                            <m:rPr>
                              <m:brk m:alnAt="23"/>
                            </m:rPr>
                            <a:rPr lang="en-IN" i="1">
                              <a:solidFill>
                                <a:prstClr val="black"/>
                              </a:solidFill>
                              <a:latin typeface="Cambria Math" panose="02040503050406030204" pitchFamily="18" charset="0"/>
                              <a:cs typeface="Times New Roman" panose="02020603050405020304" pitchFamily="18" charset="0"/>
                            </a:rPr>
                            <m:t>𝑖</m:t>
                          </m:r>
                          <m:r>
                            <a:rPr lang="en-IN" i="1">
                              <a:solidFill>
                                <a:prstClr val="black"/>
                              </a:solidFill>
                              <a:latin typeface="Cambria Math" panose="02040503050406030204" pitchFamily="18" charset="0"/>
                              <a:cs typeface="Times New Roman" panose="02020603050405020304" pitchFamily="18" charset="0"/>
                            </a:rPr>
                            <m:t>=1</m:t>
                          </m:r>
                        </m:sub>
                        <m:sup>
                          <m:r>
                            <a:rPr lang="en-IN" i="1">
                              <a:solidFill>
                                <a:prstClr val="black"/>
                              </a:solidFill>
                              <a:latin typeface="Cambria Math" panose="02040503050406030204" pitchFamily="18" charset="0"/>
                              <a:cs typeface="Times New Roman" panose="02020603050405020304" pitchFamily="18" charset="0"/>
                            </a:rPr>
                            <m:t>𝑚</m:t>
                          </m:r>
                        </m:sup>
                        <m:e>
                          <m:sSub>
                            <m:sSubPr>
                              <m:ctrlPr>
                                <a:rPr lang="en-IN" i="1">
                                  <a:solidFill>
                                    <a:prstClr val="black"/>
                                  </a:solidFill>
                                  <a:latin typeface="Cambria Math" panose="02040503050406030204" pitchFamily="18" charset="0"/>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r>
                            <a:rPr lang="en-IN" b="0" i="1" smtClean="0">
                              <a:solidFill>
                                <a:prstClr val="black"/>
                              </a:solidFill>
                              <a:latin typeface="Cambria Math" panose="02040503050406030204" pitchFamily="18" charset="0"/>
                              <a:cs typeface="Times New Roman" panose="02020603050405020304" pitchFamily="18" charset="0"/>
                            </a:rPr>
                            <m:t>=1</m:t>
                          </m:r>
                        </m:e>
                      </m:nary>
                    </m:oMath>
                  </m:oMathPara>
                </a14:m>
                <a:endParaRPr lang="en-IN"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672911" y="3189514"/>
                <a:ext cx="7734300" cy="2060666"/>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72928" y="3189514"/>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Theorem 9.4: Entropy calculation</a:t>
            </a:r>
            <a:endParaRPr lang="en-IN" sz="2000" b="1" dirty="0">
              <a:solidFill>
                <a:prstClr val="black"/>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441979" y="1348376"/>
                <a:ext cx="8305799" cy="1620765"/>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We can generalize the above understanding as follows.</a:t>
                </a:r>
              </a:p>
              <a:p>
                <a:endParaRPr lang="en-IN" sz="900" dirty="0">
                  <a:latin typeface="Times New Roman" panose="02020603050405020304" pitchFamily="18" charset="0"/>
                  <a:cs typeface="Times New Roman" panose="02020603050405020304" pitchFamily="18" charset="0"/>
                </a:endParaRPr>
              </a:p>
              <a:p>
                <a:pPr marL="285750" indent="-285750">
                  <a:buFont typeface="Arial" pitchFamily="34" charset="0"/>
                  <a:buChar char="•"/>
                </a:pPr>
                <a:r>
                  <a:rPr lang="en-IN" dirty="0">
                    <a:latin typeface="Times New Roman" panose="02020603050405020304" pitchFamily="18" charset="0"/>
                    <a:cs typeface="Times New Roman" panose="02020603050405020304" pitchFamily="18" charset="0"/>
                  </a:rPr>
                  <a:t>If there are </a:t>
                </a:r>
                <a:r>
                  <a:rPr lang="en-IN" i="1" dirty="0">
                    <a:latin typeface="Times New Roman" panose="02020603050405020304" pitchFamily="18" charset="0"/>
                    <a:cs typeface="Times New Roman" panose="02020603050405020304" pitchFamily="18" charset="0"/>
                  </a:rPr>
                  <a:t>m</a:t>
                </a:r>
                <a:r>
                  <a:rPr lang="en-IN" dirty="0">
                    <a:latin typeface="Times New Roman" panose="02020603050405020304" pitchFamily="18" charset="0"/>
                    <a:cs typeface="Times New Roman" panose="02020603050405020304" pitchFamily="18" charset="0"/>
                  </a:rPr>
                  <a:t> objects with frequencies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𝑝</m:t>
                        </m:r>
                      </m:e>
                      <m:sub>
                        <m:r>
                          <a:rPr lang="en-IN" i="1">
                            <a:latin typeface="Cambria Math" panose="02040503050406030204" pitchFamily="18" charset="0"/>
                            <a:cs typeface="Times New Roman" panose="02020603050405020304" pitchFamily="18" charset="0"/>
                          </a:rPr>
                          <m:t>1</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𝑝</m:t>
                        </m:r>
                      </m:e>
                      <m:sub>
                        <m:r>
                          <a:rPr lang="en-IN" i="1">
                            <a:latin typeface="Cambria Math" panose="02040503050406030204" pitchFamily="18" charset="0"/>
                            <a:cs typeface="Times New Roman" panose="02020603050405020304" pitchFamily="18" charset="0"/>
                          </a:rPr>
                          <m:t>2</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𝑝</m:t>
                        </m:r>
                      </m:e>
                      <m:sub>
                        <m:r>
                          <a:rPr lang="en-IN" i="1">
                            <a:latin typeface="Cambria Math" panose="02040503050406030204" pitchFamily="18" charset="0"/>
                            <a:cs typeface="Times New Roman" panose="02020603050405020304" pitchFamily="18" charset="0"/>
                          </a:rPr>
                          <m:t>𝑚</m:t>
                        </m:r>
                      </m:sub>
                    </m:sSub>
                  </m:oMath>
                </a14:m>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then</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average number of bits (i.e. questions) that need to be examined a value, that is, entropy is the frequency of occurrence of the </a:t>
                </a:r>
                <a14:m>
                  <m:oMath xmlns:m="http://schemas.openxmlformats.org/officeDocument/2006/math">
                    <m:sSup>
                      <m:sSupPr>
                        <m:ctrlPr>
                          <a:rPr lang="en-US" i="1">
                            <a:latin typeface="Cambria Math" panose="02040503050406030204" pitchFamily="18" charset="0"/>
                            <a:cs typeface="Times New Roman" panose="02020603050405020304" pitchFamily="18" charset="0"/>
                          </a:rPr>
                        </m:ctrlPr>
                      </m:sSupPr>
                      <m:e>
                        <m:r>
                          <a:rPr lang="en-IN" i="1">
                            <a:latin typeface="Cambria Math" panose="02040503050406030204" pitchFamily="18" charset="0"/>
                            <a:cs typeface="Times New Roman" panose="02020603050405020304" pitchFamily="18" charset="0"/>
                          </a:rPr>
                          <m:t>𝑖</m:t>
                        </m:r>
                      </m:e>
                      <m:sup>
                        <m:r>
                          <a:rPr lang="en-IN" i="1">
                            <a:latin typeface="Cambria Math" panose="02040503050406030204" pitchFamily="18" charset="0"/>
                            <a:cs typeface="Times New Roman" panose="02020603050405020304" pitchFamily="18" charset="0"/>
                          </a:rPr>
                          <m:t>𝑡h</m:t>
                        </m:r>
                      </m:sup>
                    </m:sSup>
                  </m:oMath>
                </a14:m>
                <a:r>
                  <a:rPr lang="en-US" dirty="0">
                    <a:latin typeface="Times New Roman" panose="02020603050405020304" pitchFamily="18" charset="0"/>
                    <a:cs typeface="Times New Roman" panose="02020603050405020304" pitchFamily="18" charset="0"/>
                  </a:rPr>
                  <a:t> value multiplied  by the number of bits that need to be determined, summed up values of </a:t>
                </a:r>
                <a14:m>
                  <m:oMath xmlns:m="http://schemas.openxmlformats.org/officeDocument/2006/math">
                    <m:r>
                      <a:rPr lang="en-IN" i="1">
                        <a:latin typeface="Cambria Math" panose="02040503050406030204" pitchFamily="18" charset="0"/>
                        <a:cs typeface="Times New Roman" panose="02020603050405020304" pitchFamily="18" charset="0"/>
                      </a:rPr>
                      <m:t>𝑖</m:t>
                    </m:r>
                  </m:oMath>
                </a14:m>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from</a:t>
                </a:r>
                <a:r>
                  <a:rPr lang="en-US" i="1" dirty="0">
                    <a:latin typeface="Times New Roman" panose="02020603050405020304" pitchFamily="18" charset="0"/>
                    <a:cs typeface="Times New Roman" panose="02020603050405020304" pitchFamily="18" charset="0"/>
                  </a:rPr>
                  <a:t> 1 </a:t>
                </a:r>
                <a:r>
                  <a:rPr lang="en-US" dirty="0">
                    <a:latin typeface="Times New Roman" panose="02020603050405020304" pitchFamily="18" charset="0"/>
                    <a:cs typeface="Times New Roman" panose="02020603050405020304" pitchFamily="18" charset="0"/>
                  </a:rPr>
                  <a:t>to</a:t>
                </a:r>
                <a:r>
                  <a:rPr lang="en-US" i="1" dirty="0">
                    <a:latin typeface="Times New Roman" panose="02020603050405020304" pitchFamily="18" charset="0"/>
                    <a:cs typeface="Times New Roman" panose="02020603050405020304" pitchFamily="18" charset="0"/>
                  </a:rPr>
                  <a:t> m</a:t>
                </a:r>
                <a:r>
                  <a:rPr lang="en-US" dirty="0">
                    <a:latin typeface="Times New Roman" panose="02020603050405020304" pitchFamily="18" charset="0"/>
                    <a:cs typeface="Times New Roman" panose="02020603050405020304"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441960" y="1348340"/>
                <a:ext cx="8305799" cy="1620765"/>
              </a:xfrm>
              <a:prstGeom prst="rect">
                <a:avLst/>
              </a:prstGeom>
              <a:blipFill rotWithShape="1">
                <a:blip r:embed="rId3"/>
                <a:stretch>
                  <a:fillRect l="-661" t="-1880" r="-808" b="-526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525799" y="5503419"/>
                <a:ext cx="8481059" cy="761940"/>
              </a:xfrm>
              <a:prstGeom prst="rect">
                <a:avLst/>
              </a:prstGeom>
            </p:spPr>
            <p:txBody>
              <a:bodyPr wrap="square">
                <a:spAutoFit/>
              </a:bodyPr>
              <a:lstStyle/>
              <a:p>
                <a:r>
                  <a:rPr lang="en-IN" b="1" dirty="0">
                    <a:solidFill>
                      <a:srgbClr val="0B5ED7"/>
                    </a:solidFill>
                    <a:latin typeface="Times New Roman" panose="02020603050405020304" pitchFamily="18" charset="0"/>
                    <a:cs typeface="Times New Roman" panose="02020603050405020304" pitchFamily="18" charset="0"/>
                  </a:rPr>
                  <a:t>Note:</a:t>
                </a:r>
              </a:p>
              <a:p>
                <a:pPr marL="285750" indent="-285750">
                  <a:buFont typeface="Arial" pitchFamily="34" charset="0"/>
                  <a:buChar char="•"/>
                </a:pPr>
                <a:r>
                  <a:rPr lang="en-IN" dirty="0">
                    <a:solidFill>
                      <a:srgbClr val="0B5ED7"/>
                    </a:solidFill>
                    <a:latin typeface="Times New Roman" panose="02020603050405020304" pitchFamily="18" charset="0"/>
                    <a:cs typeface="Times New Roman" panose="02020603050405020304" pitchFamily="18" charset="0"/>
                  </a:rPr>
                  <a:t>If all are equally likely, then </a:t>
                </a:r>
                <a14:m>
                  <m:oMath xmlns:m="http://schemas.openxmlformats.org/officeDocument/2006/math">
                    <m:sSub>
                      <m:sSubPr>
                        <m:ctrlPr>
                          <a:rPr lang="en-IN" i="1">
                            <a:solidFill>
                              <a:srgbClr val="0B5ED7"/>
                            </a:solidFill>
                            <a:latin typeface="Cambria Math" panose="02040503050406030204" pitchFamily="18" charset="0"/>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i="1">
                            <a:solidFill>
                              <a:srgbClr val="0B5ED7"/>
                            </a:solidFill>
                            <a:latin typeface="Cambria Math" panose="02040503050406030204" pitchFamily="18" charset="0"/>
                            <a:cs typeface="Times New Roman" panose="02020603050405020304" pitchFamily="18" charset="0"/>
                          </a:rPr>
                          <m:t>𝑖</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𝑚</m:t>
                        </m:r>
                      </m:den>
                    </m:f>
                  </m:oMath>
                </a14:m>
                <a:r>
                  <a:rPr lang="en-US"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r>
                      <a:rPr lang="en-IN" i="1">
                        <a:solidFill>
                          <a:srgbClr val="0B5ED7"/>
                        </a:solidFill>
                        <a:latin typeface="Cambria Math" panose="02040503050406030204" pitchFamily="18" charset="0"/>
                        <a:cs typeface="Times New Roman" panose="02020603050405020304" pitchFamily="18" charset="0"/>
                      </a:rPr>
                      <m:t>𝐸</m:t>
                    </m:r>
                    <m:r>
                      <a:rPr lang="en-IN" i="1">
                        <a:solidFill>
                          <a:srgbClr val="0B5ED7"/>
                        </a:solidFill>
                        <a:latin typeface="Cambria Math" panose="02040503050406030204" pitchFamily="18" charset="0"/>
                        <a:cs typeface="Times New Roman" panose="02020603050405020304" pitchFamily="18" charset="0"/>
                      </a:rPr>
                      <m:t>=</m:t>
                    </m:r>
                    <m:func>
                      <m:funcPr>
                        <m:ctrlPr>
                          <a:rPr lang="en-IN" i="1">
                            <a:solidFill>
                              <a:srgbClr val="0B5ED7"/>
                            </a:solidFill>
                            <a:latin typeface="Cambria Math" panose="02040503050406030204" pitchFamily="18" charset="0"/>
                            <a:cs typeface="Times New Roman" panose="02020603050405020304" pitchFamily="18" charset="0"/>
                          </a:rPr>
                        </m:ctrlPr>
                      </m:funcPr>
                      <m:fName>
                        <m:sSub>
                          <m:sSubPr>
                            <m:ctrlPr>
                              <a:rPr lang="en-IN" i="1">
                                <a:solidFill>
                                  <a:srgbClr val="0B5ED7"/>
                                </a:solidFill>
                                <a:latin typeface="Cambria Math" panose="02040503050406030204" pitchFamily="18" charset="0"/>
                                <a:cs typeface="Times New Roman" panose="02020603050405020304" pitchFamily="18" charset="0"/>
                              </a:rPr>
                            </m:ctrlPr>
                          </m:sSubPr>
                          <m:e>
                            <m:r>
                              <m:rPr>
                                <m:sty m:val="p"/>
                              </m:rPr>
                              <a:rPr lang="en-IN">
                                <a:solidFill>
                                  <a:srgbClr val="0B5ED7"/>
                                </a:solidFill>
                                <a:latin typeface="Cambria Math" panose="02040503050406030204" pitchFamily="18" charset="0"/>
                                <a:cs typeface="Times New Roman" panose="02020603050405020304" pitchFamily="18" charset="0"/>
                              </a:rPr>
                              <m:t>log</m:t>
                            </m:r>
                          </m:e>
                          <m:sub>
                            <m:r>
                              <a:rPr lang="en-IN" i="1">
                                <a:solidFill>
                                  <a:srgbClr val="0B5ED7"/>
                                </a:solidFill>
                                <a:latin typeface="Cambria Math" panose="02040503050406030204" pitchFamily="18" charset="0"/>
                                <a:cs typeface="Times New Roman" panose="02020603050405020304" pitchFamily="18" charset="0"/>
                              </a:rPr>
                              <m:t>2</m:t>
                            </m:r>
                          </m:sub>
                        </m:sSub>
                      </m:fName>
                      <m:e>
                        <m:r>
                          <a:rPr lang="en-IN" i="1">
                            <a:solidFill>
                              <a:srgbClr val="0B5ED7"/>
                            </a:solidFill>
                            <a:latin typeface="Cambria Math" panose="02040503050406030204" pitchFamily="18" charset="0"/>
                            <a:cs typeface="Times New Roman" panose="02020603050405020304" pitchFamily="18" charset="0"/>
                          </a:rPr>
                          <m:t>𝑚</m:t>
                        </m:r>
                      </m:e>
                    </m:func>
                  </m:oMath>
                </a14:m>
                <a:r>
                  <a:rPr lang="en-US" dirty="0">
                    <a:solidFill>
                      <a:srgbClr val="0B5ED7"/>
                    </a:solidFill>
                    <a:latin typeface="Times New Roman" panose="02020603050405020304" pitchFamily="18" charset="0"/>
                    <a:cs typeface="Times New Roman" panose="02020603050405020304" pitchFamily="18" charset="0"/>
                  </a:rPr>
                  <a:t>; it is the special case.</a:t>
                </a:r>
              </a:p>
            </p:txBody>
          </p:sp>
        </mc:Choice>
        <mc:Fallback xmlns="">
          <p:sp>
            <p:nvSpPr>
              <p:cNvPr id="10" name="Rectangle 9"/>
              <p:cNvSpPr>
                <a:spLocks noRot="1" noChangeAspect="1" noMove="1" noResize="1" noEditPoints="1" noAdjustHandles="1" noChangeArrowheads="1" noChangeShapeType="1" noTextEdit="1"/>
              </p:cNvSpPr>
              <p:nvPr/>
            </p:nvSpPr>
            <p:spPr>
              <a:xfrm>
                <a:off x="525780" y="5503419"/>
                <a:ext cx="8481059" cy="761940"/>
              </a:xfrm>
              <a:prstGeom prst="rect">
                <a:avLst/>
              </a:prstGeom>
              <a:blipFill rotWithShape="1">
                <a:blip r:embed="rId4"/>
                <a:stretch>
                  <a:fillRect l="-575" t="-4000" b="-4000"/>
                </a:stretch>
              </a:blipFill>
            </p:spPr>
            <p:txBody>
              <a:bodyPr/>
              <a:lstStyle/>
              <a:p>
                <a:r>
                  <a:rPr lang="en-IN">
                    <a:noFill/>
                  </a:rPr>
                  <a:t> </a:t>
                </a:r>
              </a:p>
            </p:txBody>
          </p:sp>
        </mc:Fallback>
      </mc:AlternateContent>
    </p:spTree>
    <p:extLst>
      <p:ext uri="{BB962C8B-B14F-4D97-AF65-F5344CB8AC3E}">
        <p14:creationId xmlns:p14="http://schemas.microsoft.com/office/powerpoint/2010/main" val="284013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47</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Entropy of a Training Set</a:t>
            </a:r>
            <a:endParaRPr lang="en-IN" sz="44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468078" y="1338949"/>
                <a:ext cx="8425336" cy="4818883"/>
              </a:xfrm>
              <a:prstGeom prst="rect">
                <a:avLst/>
              </a:prstGeom>
              <a:noFill/>
            </p:spPr>
            <p:txBody>
              <a:bodyPr wrap="square" rtlCol="0">
                <a:spAutoFit/>
              </a:bodyPr>
              <a:lstStyle/>
              <a:p>
                <a:pPr marL="285750" indent="-285750">
                  <a:buFont typeface="Arial" pitchFamily="34" charset="0"/>
                  <a:buChar char="•"/>
                </a:pPr>
                <a:r>
                  <a:rPr lang="en-IN" dirty="0">
                    <a:latin typeface="Times New Roman" panose="02020603050405020304" pitchFamily="18" charset="0"/>
                    <a:cs typeface="Times New Roman" panose="02020603050405020304" pitchFamily="18" charset="0"/>
                  </a:rPr>
                  <a:t>If there are </a:t>
                </a:r>
                <a:r>
                  <a:rPr lang="en-IN" i="1" dirty="0">
                    <a:latin typeface="Times New Roman" panose="02020603050405020304" pitchFamily="18" charset="0"/>
                    <a:cs typeface="Times New Roman" panose="02020603050405020304" pitchFamily="18" charset="0"/>
                  </a:rPr>
                  <a:t>k</a:t>
                </a:r>
                <a:r>
                  <a:rPr lang="en-IN" dirty="0">
                    <a:latin typeface="Times New Roman" panose="02020603050405020304" pitchFamily="18" charset="0"/>
                    <a:cs typeface="Times New Roman" panose="02020603050405020304" pitchFamily="18" charset="0"/>
                  </a:rPr>
                  <a:t> classes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1</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2</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𝑐</m:t>
                        </m:r>
                      </m:e>
                      <m:sub>
                        <m:r>
                          <a:rPr lang="en-IN" b="0" i="1" smtClean="0">
                            <a:latin typeface="Cambria Math" panose="02040503050406030204" pitchFamily="18" charset="0"/>
                            <a:cs typeface="Times New Roman" panose="02020603050405020304" pitchFamily="18" charset="0"/>
                          </a:rPr>
                          <m:t>𝑘</m:t>
                        </m:r>
                      </m:sub>
                    </m:sSub>
                  </m:oMath>
                </a14:m>
                <a:r>
                  <a:rPr lang="en-IN"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i="1">
                            <a:solidFill>
                              <a:prstClr val="black"/>
                            </a:solidFill>
                            <a:latin typeface="Cambria Math" panose="02040503050406030204" pitchFamily="18" charset="0"/>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oMath>
                </a14:m>
                <a:r>
                  <a:rPr lang="en-IN" i="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for </a:t>
                </a:r>
                <a14:m>
                  <m:oMath xmlns:m="http://schemas.openxmlformats.org/officeDocument/2006/math">
                    <m:r>
                      <a:rPr lang="en-IN" i="1" dirty="0" smtClean="0">
                        <a:latin typeface="Cambria Math" panose="02040503050406030204" pitchFamily="18" charset="0"/>
                        <a:cs typeface="Times New Roman" panose="02020603050405020304" pitchFamily="18" charset="0"/>
                      </a:rPr>
                      <m:t>𝑖</m:t>
                    </m:r>
                    <m:r>
                      <a:rPr lang="en-IN" i="1" dirty="0" smtClean="0">
                        <a:latin typeface="Cambria Math" panose="02040503050406030204" pitchFamily="18" charset="0"/>
                        <a:cs typeface="Times New Roman" panose="02020603050405020304" pitchFamily="18" charset="0"/>
                      </a:rPr>
                      <m:t>=1 </m:t>
                    </m:r>
                    <m:r>
                      <a:rPr lang="en-IN" b="0" i="1" dirty="0" smtClean="0">
                        <a:latin typeface="Cambria Math" panose="02040503050406030204" pitchFamily="18" charset="0"/>
                        <a:cs typeface="Times New Roman" panose="02020603050405020304" pitchFamily="18" charset="0"/>
                      </a:rPr>
                      <m:t>𝑡𝑜</m:t>
                    </m:r>
                    <m:r>
                      <a:rPr lang="en-IN" b="0" i="1" dirty="0" smtClean="0">
                        <a:latin typeface="Cambria Math" panose="02040503050406030204" pitchFamily="18" charset="0"/>
                        <a:cs typeface="Times New Roman" panose="02020603050405020304" pitchFamily="18" charset="0"/>
                      </a:rPr>
                      <m:t> </m:t>
                    </m:r>
                    <m:r>
                      <a:rPr lang="en-IN" b="0" i="1" dirty="0" smtClean="0">
                        <a:latin typeface="Cambria Math" panose="02040503050406030204" pitchFamily="18" charset="0"/>
                        <a:cs typeface="Times New Roman" panose="02020603050405020304" pitchFamily="18" charset="0"/>
                      </a:rPr>
                      <m:t>𝑘</m:t>
                    </m:r>
                  </m:oMath>
                </a14:m>
                <a:r>
                  <a:rPr lang="en-IN" dirty="0">
                    <a:latin typeface="Times New Roman" panose="02020603050405020304" pitchFamily="18" charset="0"/>
                    <a:cs typeface="Times New Roman" panose="02020603050405020304" pitchFamily="18" charset="0"/>
                  </a:rPr>
                  <a:t> denotes the number of occurrences of classes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𝑐</m:t>
                        </m:r>
                      </m:e>
                      <m:sub>
                        <m:r>
                          <a:rPr lang="en-IN" b="0" i="1" smtClean="0">
                            <a:latin typeface="Cambria Math" panose="02040503050406030204" pitchFamily="18" charset="0"/>
                            <a:cs typeface="Times New Roman" panose="02020603050405020304" pitchFamily="18" charset="0"/>
                          </a:rPr>
                          <m:t>𝑖</m:t>
                        </m:r>
                      </m:sub>
                    </m:sSub>
                  </m:oMath>
                </a14:m>
                <a:r>
                  <a:rPr lang="en-IN" dirty="0">
                    <a:latin typeface="Times New Roman" panose="02020603050405020304" pitchFamily="18" charset="0"/>
                    <a:cs typeface="Times New Roman" panose="02020603050405020304" pitchFamily="18" charset="0"/>
                  </a:rPr>
                  <a:t> divided by the total number of instances (i.e., the frequency of occurrence of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𝑖</m:t>
                        </m:r>
                      </m:sub>
                    </m:sSub>
                  </m:oMath>
                </a14:m>
                <a:r>
                  <a:rPr lang="en-IN" dirty="0">
                    <a:latin typeface="Times New Roman" panose="02020603050405020304" pitchFamily="18" charset="0"/>
                    <a:cs typeface="Times New Roman" panose="02020603050405020304" pitchFamily="18" charset="0"/>
                  </a:rPr>
                  <a:t>) in the training set,  then entropy of the training set is denoted by </a:t>
                </a:r>
              </a:p>
              <a:p>
                <a:pPr/>
                <a14:m>
                  <m:oMathPara xmlns:m="http://schemas.openxmlformats.org/officeDocument/2006/math">
                    <m:oMathParaPr>
                      <m:jc m:val="centerGroup"/>
                    </m:oMathParaPr>
                    <m:oMath xmlns:m="http://schemas.openxmlformats.org/officeDocument/2006/math">
                      <m:r>
                        <a:rPr lang="en-IN" i="1" dirty="0">
                          <a:latin typeface="Cambria Math" panose="02040503050406030204" pitchFamily="18" charset="0"/>
                          <a:cs typeface="Times New Roman" panose="02020603050405020304" pitchFamily="18" charset="0"/>
                        </a:rPr>
                        <m:t>𝐸</m:t>
                      </m:r>
                      <m:r>
                        <a:rPr lang="en-IN" i="1" dirty="0">
                          <a:latin typeface="Cambria Math" panose="02040503050406030204" pitchFamily="18" charset="0"/>
                          <a:cs typeface="Times New Roman" panose="02020603050405020304" pitchFamily="18" charset="0"/>
                        </a:rPr>
                        <m:t>=−</m:t>
                      </m:r>
                      <m:nary>
                        <m:naryPr>
                          <m:chr m:val="∑"/>
                          <m:ctrlPr>
                            <a:rPr lang="en-IN" i="1">
                              <a:solidFill>
                                <a:prstClr val="black"/>
                              </a:solidFill>
                              <a:latin typeface="Cambria Math" panose="02040503050406030204" pitchFamily="18" charset="0"/>
                              <a:cs typeface="Times New Roman" panose="02020603050405020304" pitchFamily="18" charset="0"/>
                            </a:rPr>
                          </m:ctrlPr>
                        </m:naryPr>
                        <m:sub>
                          <m:r>
                            <m:rPr>
                              <m:brk m:alnAt="23"/>
                            </m:rPr>
                            <a:rPr lang="en-IN" i="1">
                              <a:solidFill>
                                <a:prstClr val="black"/>
                              </a:solidFill>
                              <a:latin typeface="Cambria Math" panose="02040503050406030204" pitchFamily="18" charset="0"/>
                              <a:cs typeface="Times New Roman" panose="02020603050405020304" pitchFamily="18" charset="0"/>
                            </a:rPr>
                            <m:t>𝑖</m:t>
                          </m:r>
                          <m:r>
                            <a:rPr lang="en-IN" i="1">
                              <a:solidFill>
                                <a:prstClr val="black"/>
                              </a:solidFill>
                              <a:latin typeface="Cambria Math" panose="02040503050406030204" pitchFamily="18" charset="0"/>
                              <a:cs typeface="Times New Roman" panose="02020603050405020304" pitchFamily="18" charset="0"/>
                            </a:rPr>
                            <m:t>=1</m:t>
                          </m:r>
                        </m:sub>
                        <m:sup>
                          <m:r>
                            <a:rPr lang="en-IN" i="1">
                              <a:solidFill>
                                <a:prstClr val="black"/>
                              </a:solidFill>
                              <a:latin typeface="Cambria Math" panose="02040503050406030204" pitchFamily="18" charset="0"/>
                              <a:cs typeface="Times New Roman" panose="02020603050405020304" pitchFamily="18" charset="0"/>
                            </a:rPr>
                            <m:t>𝑚</m:t>
                          </m:r>
                        </m:sup>
                        <m:e>
                          <m:sSub>
                            <m:sSubPr>
                              <m:ctrlPr>
                                <a:rPr lang="en-IN" i="1">
                                  <a:solidFill>
                                    <a:prstClr val="black"/>
                                  </a:solidFill>
                                  <a:latin typeface="Cambria Math" panose="02040503050406030204" pitchFamily="18" charset="0"/>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e>
                      </m:nary>
                      <m:func>
                        <m:funcPr>
                          <m:ctrlPr>
                            <a:rPr lang="en-IN" i="1">
                              <a:solidFill>
                                <a:prstClr val="black"/>
                              </a:solidFill>
                              <a:latin typeface="Cambria Math" panose="02040503050406030204" pitchFamily="18" charset="0"/>
                              <a:cs typeface="Times New Roman" panose="02020603050405020304" pitchFamily="18" charset="0"/>
                            </a:rPr>
                          </m:ctrlPr>
                        </m:funcPr>
                        <m:fName>
                          <m:sSub>
                            <m:sSubPr>
                              <m:ctrlPr>
                                <a:rPr lang="en-IN" i="1">
                                  <a:solidFill>
                                    <a:prstClr val="black"/>
                                  </a:solidFill>
                                  <a:latin typeface="Cambria Math" panose="02040503050406030204" pitchFamily="18" charset="0"/>
                                  <a:cs typeface="Times New Roman" panose="02020603050405020304" pitchFamily="18" charset="0"/>
                                </a:rPr>
                              </m:ctrlPr>
                            </m:sSubPr>
                            <m:e>
                              <m:r>
                                <m:rPr>
                                  <m:sty m:val="p"/>
                                </m:rPr>
                                <a:rPr lang="en-IN">
                                  <a:solidFill>
                                    <a:prstClr val="black"/>
                                  </a:solidFill>
                                  <a:latin typeface="Cambria Math" panose="02040503050406030204" pitchFamily="18" charset="0"/>
                                  <a:cs typeface="Times New Roman" panose="02020603050405020304" pitchFamily="18" charset="0"/>
                                </a:rPr>
                                <m:t>log</m:t>
                              </m:r>
                            </m:e>
                            <m:sub>
                              <m:r>
                                <a:rPr lang="en-IN" i="1">
                                  <a:solidFill>
                                    <a:prstClr val="black"/>
                                  </a:solidFill>
                                  <a:latin typeface="Cambria Math" panose="02040503050406030204" pitchFamily="18" charset="0"/>
                                  <a:cs typeface="Times New Roman" panose="02020603050405020304" pitchFamily="18" charset="0"/>
                                </a:rPr>
                                <m:t>2</m:t>
                              </m:r>
                            </m:sub>
                          </m:sSub>
                        </m:fName>
                        <m:e>
                          <m:sSub>
                            <m:sSubPr>
                              <m:ctrlPr>
                                <a:rPr lang="en-IN" i="1">
                                  <a:solidFill>
                                    <a:prstClr val="black"/>
                                  </a:solidFill>
                                  <a:latin typeface="Cambria Math" panose="02040503050406030204" pitchFamily="18" charset="0"/>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e>
                      </m:func>
                    </m:oMath>
                  </m:oMathPara>
                </a14:m>
                <a:endParaRPr lang="en-IN" dirty="0">
                  <a:solidFill>
                    <a:prstClr val="black"/>
                  </a:solidFill>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Here, </a:t>
                </a:r>
                <a:r>
                  <a:rPr lang="en-IN" i="1" dirty="0">
                    <a:latin typeface="Times New Roman" panose="02020603050405020304" pitchFamily="18" charset="0"/>
                    <a:cs typeface="Times New Roman" panose="02020603050405020304" pitchFamily="18" charset="0"/>
                  </a:rPr>
                  <a:t>E</a:t>
                </a:r>
                <a:r>
                  <a:rPr lang="en-IN" dirty="0">
                    <a:latin typeface="Times New Roman" panose="02020603050405020304" pitchFamily="18" charset="0"/>
                    <a:cs typeface="Times New Roman" panose="02020603050405020304" pitchFamily="18" charset="0"/>
                  </a:rPr>
                  <a:t> is measured in “bits” of information.</a:t>
                </a:r>
              </a:p>
              <a:p>
                <a:endParaRPr lang="en-IN" dirty="0">
                  <a:latin typeface="Times New Roman" panose="02020603050405020304" pitchFamily="18" charset="0"/>
                  <a:cs typeface="Times New Roman" panose="02020603050405020304" pitchFamily="18" charset="0"/>
                </a:endParaRPr>
              </a:p>
              <a:p>
                <a:r>
                  <a:rPr lang="en-IN" b="1" dirty="0">
                    <a:solidFill>
                      <a:srgbClr val="0B5ED7"/>
                    </a:solidFill>
                    <a:latin typeface="Times New Roman" panose="02020603050405020304" pitchFamily="18" charset="0"/>
                    <a:cs typeface="Times New Roman" panose="02020603050405020304" pitchFamily="18" charset="0"/>
                  </a:rPr>
                  <a:t>Note:</a:t>
                </a:r>
              </a:p>
              <a:p>
                <a:pPr marL="285750" indent="-285750">
                  <a:buFont typeface="Arial" panose="020B0604020202020204" pitchFamily="34" charset="0"/>
                  <a:buChar char="•"/>
                </a:pPr>
                <a:r>
                  <a:rPr lang="en-IN" dirty="0">
                    <a:solidFill>
                      <a:srgbClr val="0B5ED7"/>
                    </a:solidFill>
                    <a:latin typeface="Times New Roman" panose="02020603050405020304" pitchFamily="18" charset="0"/>
                    <a:cs typeface="Times New Roman" panose="02020603050405020304" pitchFamily="18" charset="0"/>
                  </a:rPr>
                  <a:t>The above formula should be summed over the non-empty classes only, that is, classes for which </a:t>
                </a:r>
                <a14:m>
                  <m:oMath xmlns:m="http://schemas.openxmlformats.org/officeDocument/2006/math">
                    <m:sSub>
                      <m:sSubPr>
                        <m:ctrlPr>
                          <a:rPr lang="en-IN" i="1">
                            <a:solidFill>
                              <a:srgbClr val="0B5ED7"/>
                            </a:solidFill>
                            <a:latin typeface="Cambria Math" panose="02040503050406030204" pitchFamily="18" charset="0"/>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i="1">
                            <a:solidFill>
                              <a:srgbClr val="0B5ED7"/>
                            </a:solidFill>
                            <a:latin typeface="Cambria Math" panose="02040503050406030204" pitchFamily="18" charset="0"/>
                            <a:cs typeface="Times New Roman" panose="02020603050405020304" pitchFamily="18" charset="0"/>
                          </a:rPr>
                          <m:t>𝑖</m:t>
                        </m:r>
                      </m:sub>
                    </m:sSub>
                    <m:r>
                      <a:rPr lang="en-IN"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0</m:t>
                    </m:r>
                  </m:oMath>
                </a14:m>
                <a:endParaRPr lang="en-US" dirty="0">
                  <a:solidFill>
                    <a:srgbClr val="0B5ED7"/>
                  </a:solidFill>
                  <a:latin typeface="Times New Roman" panose="02020603050405020304" pitchFamily="18" charset="0"/>
                  <a:cs typeface="Times New Roman" panose="02020603050405020304" pitchFamily="18" charset="0"/>
                </a:endParaRPr>
              </a:p>
              <a:p>
                <a:pPr marL="2114550" lvl="4" indent="-285750">
                  <a:buFont typeface="Arial" panose="020B0604020202020204"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i="1" dirty="0">
                    <a:solidFill>
                      <a:srgbClr val="0B5ED7"/>
                    </a:solidFill>
                    <a:latin typeface="Times New Roman" panose="02020603050405020304" pitchFamily="18" charset="0"/>
                    <a:cs typeface="Times New Roman" panose="02020603050405020304" pitchFamily="18" charset="0"/>
                  </a:rPr>
                  <a:t>E</a:t>
                </a:r>
                <a:r>
                  <a:rPr lang="en-IN" dirty="0">
                    <a:solidFill>
                      <a:srgbClr val="0B5ED7"/>
                    </a:solidFill>
                    <a:latin typeface="Times New Roman" panose="02020603050405020304" pitchFamily="18" charset="0"/>
                    <a:cs typeface="Times New Roman" panose="02020603050405020304" pitchFamily="18" charset="0"/>
                  </a:rPr>
                  <a:t> is always </a:t>
                </a:r>
                <a:r>
                  <a:rPr lang="en-IN" dirty="0">
                    <a:solidFill>
                      <a:srgbClr val="A50021"/>
                    </a:solidFill>
                    <a:latin typeface="Times New Roman" panose="02020603050405020304" pitchFamily="18" charset="0"/>
                    <a:cs typeface="Times New Roman" panose="02020603050405020304" pitchFamily="18" charset="0"/>
                  </a:rPr>
                  <a:t>a positive quantity </a:t>
                </a:r>
                <a:r>
                  <a:rPr lang="en-IN" dirty="0">
                    <a:solidFill>
                      <a:srgbClr val="0B5ED7"/>
                    </a:solidFill>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endParaRPr lang="en-IN" sz="800" dirty="0">
                  <a:solidFill>
                    <a:srgbClr val="0B5ED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i="1" dirty="0">
                    <a:solidFill>
                      <a:srgbClr val="0B5ED7"/>
                    </a:solidFill>
                    <a:latin typeface="Times New Roman" panose="02020603050405020304" pitchFamily="18" charset="0"/>
                    <a:cs typeface="Times New Roman" panose="02020603050405020304" pitchFamily="18" charset="0"/>
                  </a:rPr>
                  <a:t>E</a:t>
                </a:r>
                <a:r>
                  <a:rPr lang="en-IN" dirty="0">
                    <a:solidFill>
                      <a:srgbClr val="0B5ED7"/>
                    </a:solidFill>
                    <a:latin typeface="Times New Roman" panose="02020603050405020304" pitchFamily="18" charset="0"/>
                    <a:cs typeface="Times New Roman" panose="02020603050405020304" pitchFamily="18" charset="0"/>
                  </a:rPr>
                  <a:t> takes </a:t>
                </a:r>
                <a:r>
                  <a:rPr lang="en-IN" dirty="0">
                    <a:solidFill>
                      <a:srgbClr val="A50021"/>
                    </a:solidFill>
                    <a:latin typeface="Times New Roman" panose="02020603050405020304" pitchFamily="18" charset="0"/>
                    <a:cs typeface="Times New Roman" panose="02020603050405020304" pitchFamily="18" charset="0"/>
                  </a:rPr>
                  <a:t>it’s minimum value (zero)</a:t>
                </a:r>
                <a:r>
                  <a:rPr lang="en-IN" dirty="0">
                    <a:solidFill>
                      <a:srgbClr val="0B5ED7"/>
                    </a:solidFill>
                    <a:latin typeface="Times New Roman" panose="02020603050405020304" pitchFamily="18" charset="0"/>
                    <a:cs typeface="Times New Roman" panose="02020603050405020304" pitchFamily="18" charset="0"/>
                  </a:rPr>
                  <a:t> if and only if all the instances have the same class (i.e., the training set with only </a:t>
                </a:r>
                <a:r>
                  <a:rPr lang="en-IN" b="1" dirty="0">
                    <a:solidFill>
                      <a:srgbClr val="A50021"/>
                    </a:solidFill>
                    <a:latin typeface="Times New Roman" panose="02020603050405020304" pitchFamily="18" charset="0"/>
                    <a:cs typeface="Times New Roman" panose="02020603050405020304" pitchFamily="18" charset="0"/>
                  </a:rPr>
                  <a:t>one</a:t>
                </a:r>
                <a:r>
                  <a:rPr lang="en-IN" dirty="0">
                    <a:solidFill>
                      <a:srgbClr val="0B5ED7"/>
                    </a:solidFill>
                    <a:latin typeface="Times New Roman" panose="02020603050405020304" pitchFamily="18" charset="0"/>
                    <a:cs typeface="Times New Roman" panose="02020603050405020304" pitchFamily="18" charset="0"/>
                  </a:rPr>
                  <a:t> non-empty class, for which the probability 1).</a:t>
                </a:r>
              </a:p>
              <a:p>
                <a:pPr marL="742950" lvl="1" indent="-285750">
                  <a:buFont typeface="Arial" panose="020B0604020202020204" pitchFamily="34" charset="0"/>
                  <a:buChar char="•"/>
                </a:pPr>
                <a:endParaRPr lang="en-IN" sz="800" dirty="0">
                  <a:solidFill>
                    <a:srgbClr val="0B5ED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solidFill>
                      <a:srgbClr val="0B5ED7"/>
                    </a:solidFill>
                    <a:latin typeface="Times New Roman" panose="02020603050405020304" pitchFamily="18" charset="0"/>
                    <a:cs typeface="Times New Roman" panose="02020603050405020304" pitchFamily="18" charset="0"/>
                  </a:rPr>
                  <a:t>Entropy takes its maximum value when the instances are equally distributed among </a:t>
                </a:r>
                <a:r>
                  <a:rPr lang="en-IN" i="1" dirty="0">
                    <a:solidFill>
                      <a:srgbClr val="0B5ED7"/>
                    </a:solidFill>
                    <a:latin typeface="Times New Roman" panose="02020603050405020304" pitchFamily="18" charset="0"/>
                    <a:cs typeface="Times New Roman" panose="02020603050405020304" pitchFamily="18" charset="0"/>
                  </a:rPr>
                  <a:t>k</a:t>
                </a:r>
                <a:r>
                  <a:rPr lang="en-IN" dirty="0">
                    <a:solidFill>
                      <a:srgbClr val="0B5ED7"/>
                    </a:solidFill>
                    <a:latin typeface="Times New Roman" panose="02020603050405020304" pitchFamily="18" charset="0"/>
                    <a:cs typeface="Times New Roman" panose="02020603050405020304" pitchFamily="18" charset="0"/>
                  </a:rPr>
                  <a:t> possible classes. In this case, </a:t>
                </a:r>
                <a:r>
                  <a:rPr lang="en-IN" dirty="0">
                    <a:solidFill>
                      <a:srgbClr val="CC3300"/>
                    </a:solidFill>
                    <a:latin typeface="Times New Roman" panose="02020603050405020304" pitchFamily="18" charset="0"/>
                    <a:cs typeface="Times New Roman" panose="02020603050405020304" pitchFamily="18" charset="0"/>
                  </a:rPr>
                  <a:t>the maximum value of </a:t>
                </a:r>
                <a:r>
                  <a:rPr lang="en-IN" i="1" dirty="0">
                    <a:solidFill>
                      <a:srgbClr val="CC3300"/>
                    </a:solidFill>
                    <a:latin typeface="Times New Roman" panose="02020603050405020304" pitchFamily="18" charset="0"/>
                    <a:cs typeface="Times New Roman" panose="02020603050405020304" pitchFamily="18" charset="0"/>
                  </a:rPr>
                  <a:t>E</a:t>
                </a:r>
                <a:r>
                  <a:rPr lang="en-IN" dirty="0">
                    <a:solidFill>
                      <a:srgbClr val="CC3300"/>
                    </a:solidFill>
                    <a:latin typeface="Times New Roman" panose="02020603050405020304" pitchFamily="18" charset="0"/>
                    <a:cs typeface="Times New Roman" panose="02020603050405020304" pitchFamily="18" charset="0"/>
                  </a:rPr>
                  <a:t> </a:t>
                </a:r>
                <a:r>
                  <a:rPr lang="en-IN" dirty="0">
                    <a:solidFill>
                      <a:srgbClr val="A50021"/>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IN" i="1" smtClean="0">
                            <a:solidFill>
                              <a:srgbClr val="A50021"/>
                            </a:solidFill>
                            <a:latin typeface="Cambria Math" panose="02040503050406030204" pitchFamily="18" charset="0"/>
                          </a:rPr>
                        </m:ctrlPr>
                      </m:funcPr>
                      <m:fName>
                        <m:sSub>
                          <m:sSubPr>
                            <m:ctrlPr>
                              <a:rPr lang="en-IN" i="1" smtClean="0">
                                <a:solidFill>
                                  <a:srgbClr val="A50021"/>
                                </a:solidFill>
                                <a:latin typeface="Cambria Math" panose="02040503050406030204" pitchFamily="18" charset="0"/>
                              </a:rPr>
                            </m:ctrlPr>
                          </m:sSubPr>
                          <m:e>
                            <m:r>
                              <a:rPr lang="en-IN" i="1" smtClean="0">
                                <a:solidFill>
                                  <a:srgbClr val="A50021"/>
                                </a:solidFill>
                                <a:latin typeface="Cambria Math" panose="02040503050406030204" pitchFamily="18" charset="0"/>
                              </a:rPr>
                              <m:t>𝑙𝑜𝑔</m:t>
                            </m:r>
                          </m:e>
                          <m:sub>
                            <m:r>
                              <a:rPr lang="en-IN" b="0" i="1" smtClean="0">
                                <a:solidFill>
                                  <a:srgbClr val="A50021"/>
                                </a:solidFill>
                                <a:latin typeface="Cambria Math" panose="02040503050406030204" pitchFamily="18" charset="0"/>
                              </a:rPr>
                              <m:t>2</m:t>
                            </m:r>
                          </m:sub>
                        </m:sSub>
                      </m:fName>
                      <m:e>
                        <m:r>
                          <a:rPr lang="en-IN" b="0" i="1" smtClean="0">
                            <a:solidFill>
                              <a:srgbClr val="A50021"/>
                            </a:solidFill>
                            <a:latin typeface="Cambria Math" panose="02040503050406030204" pitchFamily="18" charset="0"/>
                          </a:rPr>
                          <m:t>𝑘</m:t>
                        </m:r>
                      </m:e>
                    </m:func>
                  </m:oMath>
                </a14:m>
                <a:r>
                  <a:rPr lang="en-US" dirty="0">
                    <a:solidFill>
                      <a:srgbClr val="0B5ED7"/>
                    </a:solidFill>
                    <a:latin typeface="Times New Roman" panose="02020603050405020304" pitchFamily="18" charset="0"/>
                    <a:cs typeface="Times New Roman" panose="02020603050405020304" pitchFamily="18" charset="0"/>
                  </a:rPr>
                  <a:t>.</a:t>
                </a:r>
              </a:p>
            </p:txBody>
          </p:sp>
        </mc:Choice>
        <mc:Fallback xmlns="">
          <p:sp>
            <p:nvSpPr>
              <p:cNvPr id="2" name="TextBox 1"/>
              <p:cNvSpPr txBox="1">
                <a:spLocks noRot="1" noChangeAspect="1" noMove="1" noResize="1" noEditPoints="1" noAdjustHandles="1" noChangeArrowheads="1" noChangeShapeType="1" noTextEdit="1"/>
              </p:cNvSpPr>
              <p:nvPr/>
            </p:nvSpPr>
            <p:spPr>
              <a:xfrm>
                <a:off x="468078" y="1338943"/>
                <a:ext cx="8425336" cy="4818883"/>
              </a:xfrm>
              <a:prstGeom prst="rect">
                <a:avLst/>
              </a:prstGeom>
              <a:blipFill rotWithShape="0">
                <a:blip r:embed="rId2"/>
                <a:stretch>
                  <a:fillRect l="-651" t="-759" r="-796" b="-1139"/>
                </a:stretch>
              </a:blipFill>
            </p:spPr>
            <p:txBody>
              <a:bodyPr/>
              <a:lstStyle/>
              <a:p>
                <a:r>
                  <a:rPr lang="en-GB">
                    <a:noFill/>
                  </a:rPr>
                  <a:t> </a:t>
                </a:r>
              </a:p>
            </p:txBody>
          </p:sp>
        </mc:Fallback>
      </mc:AlternateContent>
    </p:spTree>
    <p:extLst>
      <p:ext uri="{BB962C8B-B14F-4D97-AF65-F5344CB8AC3E}">
        <p14:creationId xmlns:p14="http://schemas.microsoft.com/office/powerpoint/2010/main" val="2922588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8623" y="1173829"/>
            <a:ext cx="8425339" cy="5018314"/>
          </a:xfrm>
        </p:spPr>
        <p:txBody>
          <a:bodyPr>
            <a:normAutofit/>
          </a:bodyPr>
          <a:lstStyle/>
          <a:p>
            <a:pPr marL="0" indent="0">
              <a:buNone/>
            </a:pPr>
            <a:r>
              <a:rPr lang="en-IN" sz="2000" b="1" dirty="0">
                <a:solidFill>
                  <a:srgbClr val="0B5ED7"/>
                </a:solidFill>
                <a:latin typeface="Times New Roman" panose="02020603050405020304" pitchFamily="18" charset="0"/>
                <a:cs typeface="Times New Roman" panose="02020603050405020304" pitchFamily="18" charset="0"/>
              </a:rPr>
              <a:t>Example 9.10: </a:t>
            </a:r>
            <a:r>
              <a:rPr lang="en-IN" sz="1800" b="1" dirty="0">
                <a:solidFill>
                  <a:srgbClr val="0B5ED7"/>
                </a:solidFill>
                <a:latin typeface="Times New Roman" panose="02020603050405020304" pitchFamily="18" charset="0"/>
                <a:cs typeface="Times New Roman" panose="02020603050405020304" pitchFamily="18" charset="0"/>
              </a:rPr>
              <a:t>OPTH dataset</a:t>
            </a:r>
          </a:p>
          <a:p>
            <a:pPr marL="0" indent="0">
              <a:buNone/>
            </a:pPr>
            <a:r>
              <a:rPr lang="en-IN" sz="1800" dirty="0">
                <a:solidFill>
                  <a:srgbClr val="0B5ED7"/>
                </a:solidFill>
                <a:latin typeface="Times New Roman" panose="02020603050405020304" pitchFamily="18" charset="0"/>
                <a:cs typeface="Times New Roman" panose="02020603050405020304" pitchFamily="18" charset="0"/>
              </a:rPr>
              <a:t>Consider the OTPH data shown in the following table with total 24 instances in it.</a:t>
            </a:r>
            <a:endParaRPr lang="en-US" sz="2000" b="1" dirty="0">
              <a:solidFill>
                <a:srgbClr val="0B5ED7"/>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48</a:t>
            </a:fld>
            <a:endParaRPr lang="en-IN" dirty="0">
              <a:solidFill>
                <a:srgbClr val="04617B">
                  <a:shade val="90000"/>
                </a:srgbClr>
              </a:solidFill>
            </a:endParaRPr>
          </a:p>
        </p:txBody>
      </p:sp>
      <p:sp>
        <p:nvSpPr>
          <p:cNvPr id="6" name="Title 1"/>
          <p:cNvSpPr>
            <a:spLocks noGrp="1"/>
          </p:cNvSpPr>
          <p:nvPr>
            <p:ph type="title"/>
          </p:nvPr>
        </p:nvSpPr>
        <p:spPr>
          <a:xfrm>
            <a:off x="446562" y="43633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Entropy of a Training Set</a:t>
            </a:r>
            <a:endParaRPr lang="en-IN" sz="4400" b="1" dirty="0">
              <a:solidFill>
                <a:srgbClr val="A50021"/>
              </a:solidFill>
              <a:latin typeface="Times New Roman" pitchFamily="18" charset="0"/>
              <a:cs typeface="Times New Roman"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24548495"/>
              </p:ext>
            </p:extLst>
          </p:nvPr>
        </p:nvGraphicFramePr>
        <p:xfrm>
          <a:off x="2226724" y="2062811"/>
          <a:ext cx="5149436" cy="4735188"/>
        </p:xfrm>
        <a:graphic>
          <a:graphicData uri="http://schemas.openxmlformats.org/drawingml/2006/table">
            <a:tbl>
              <a:tblPr firstRow="1" bandRow="1">
                <a:tableStyleId>{5C22544A-7EE6-4342-B048-85BDC9FD1C3A}</a:tableStyleId>
              </a:tblPr>
              <a:tblGrid>
                <a:gridCol w="775556">
                  <a:extLst>
                    <a:ext uri="{9D8B030D-6E8A-4147-A177-3AD203B41FA5}">
                      <a16:colId xmlns:a16="http://schemas.microsoft.com/office/drawing/2014/main" val="3039673546"/>
                    </a:ext>
                  </a:extLst>
                </a:gridCol>
                <a:gridCol w="1112520">
                  <a:extLst>
                    <a:ext uri="{9D8B030D-6E8A-4147-A177-3AD203B41FA5}">
                      <a16:colId xmlns:a16="http://schemas.microsoft.com/office/drawing/2014/main" val="338874690"/>
                    </a:ext>
                  </a:extLst>
                </a:gridCol>
                <a:gridCol w="1181100">
                  <a:extLst>
                    <a:ext uri="{9D8B030D-6E8A-4147-A177-3AD203B41FA5}">
                      <a16:colId xmlns:a16="http://schemas.microsoft.com/office/drawing/2014/main" val="830911194"/>
                    </a:ext>
                  </a:extLst>
                </a:gridCol>
                <a:gridCol w="1135380">
                  <a:extLst>
                    <a:ext uri="{9D8B030D-6E8A-4147-A177-3AD203B41FA5}">
                      <a16:colId xmlns:a16="http://schemas.microsoft.com/office/drawing/2014/main" val="2073588243"/>
                    </a:ext>
                  </a:extLst>
                </a:gridCol>
                <a:gridCol w="944880">
                  <a:extLst>
                    <a:ext uri="{9D8B030D-6E8A-4147-A177-3AD203B41FA5}">
                      <a16:colId xmlns:a16="http://schemas.microsoft.com/office/drawing/2014/main" val="2560158839"/>
                    </a:ext>
                  </a:extLst>
                </a:gridCol>
              </a:tblGrid>
              <a:tr h="346068">
                <a:tc>
                  <a:txBody>
                    <a:bodyPr/>
                    <a:lstStyle/>
                    <a:p>
                      <a:r>
                        <a:rPr lang="en-IN" sz="1600" dirty="0">
                          <a:latin typeface="Times New Roman" panose="02020603050405020304" pitchFamily="18" charset="0"/>
                          <a:cs typeface="Times New Roman" panose="02020603050405020304" pitchFamily="18" charset="0"/>
                        </a:rPr>
                        <a:t>Age</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Eye sight</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Astigmatic</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Use Type</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Class</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7362335"/>
                  </a:ext>
                </a:extLst>
              </a:tr>
              <a:tr h="981146">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txBody>
                  <a:tcPr/>
                </a:tc>
                <a:tc>
                  <a:txBody>
                    <a:bodyPr/>
                    <a:lstStyle/>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58080769"/>
                  </a:ext>
                </a:extLst>
              </a:tr>
              <a:tr h="981146">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txBody>
                  <a:tcPr/>
                </a:tc>
                <a:tc>
                  <a:txBody>
                    <a:bodyPr/>
                    <a:lstStyle/>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txBody>
                  <a:tcPr/>
                </a:tc>
                <a:tc>
                  <a:txBody>
                    <a:bodyPr/>
                    <a:lstStyle/>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1</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10080064"/>
                  </a:ext>
                </a:extLst>
              </a:tr>
              <a:tr h="981146">
                <a:tc>
                  <a:txBody>
                    <a:bodyPr/>
                    <a:lstStyle/>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txBody>
                  <a:tcPr/>
                </a:tc>
                <a:tc>
                  <a:txBody>
                    <a:bodyPr/>
                    <a:lstStyle/>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06092793"/>
                  </a:ext>
                </a:extLst>
              </a:tr>
              <a:tr h="1038204">
                <a:tc>
                  <a:txBody>
                    <a:bodyPr/>
                    <a:lstStyle/>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txBody>
                  <a:tcPr/>
                </a:tc>
                <a:tc>
                  <a:txBody>
                    <a:bodyPr/>
                    <a:lstStyle/>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77376623"/>
                  </a:ext>
                </a:extLst>
              </a:tr>
            </a:tbl>
          </a:graphicData>
        </a:graphic>
      </p:graphicFrame>
      <p:sp>
        <p:nvSpPr>
          <p:cNvPr id="13" name="TextBox 12"/>
          <p:cNvSpPr txBox="1"/>
          <p:nvPr/>
        </p:nvSpPr>
        <p:spPr>
          <a:xfrm>
            <a:off x="7493726" y="4130076"/>
            <a:ext cx="1330234" cy="2062103"/>
          </a:xfrm>
          <a:prstGeom prst="rect">
            <a:avLst/>
          </a:prstGeom>
          <a:noFill/>
        </p:spPr>
        <p:txBody>
          <a:bodyPr wrap="square" rtlCol="0">
            <a:spAutoFit/>
          </a:bodyPr>
          <a:lstStyle/>
          <a:p>
            <a:r>
              <a:rPr lang="en-IN" sz="1600" dirty="0"/>
              <a:t>A coded forms for all values of attributes are used to avoid the cluttering in the table.</a:t>
            </a:r>
            <a:endParaRPr lang="en-US" sz="1600" dirty="0"/>
          </a:p>
        </p:txBody>
      </p:sp>
    </p:spTree>
    <p:extLst>
      <p:ext uri="{BB962C8B-B14F-4D97-AF65-F5344CB8AC3E}">
        <p14:creationId xmlns:p14="http://schemas.microsoft.com/office/powerpoint/2010/main" val="35369995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273637"/>
            <a:ext cx="8425339" cy="5050971"/>
          </a:xfrm>
        </p:spPr>
        <p:txBody>
          <a:bodyPr>
            <a:normAutofit/>
          </a:bodyPr>
          <a:lstStyle/>
          <a:p>
            <a:pPr marL="0" indent="0">
              <a:buNone/>
            </a:pPr>
            <a:r>
              <a:rPr lang="en-IN" sz="1800" dirty="0">
                <a:solidFill>
                  <a:srgbClr val="0B5ED7"/>
                </a:solidFill>
                <a:latin typeface="Times New Roman" panose="02020603050405020304" pitchFamily="18" charset="0"/>
                <a:cs typeface="Times New Roman" panose="02020603050405020304" pitchFamily="18" charset="0"/>
              </a:rPr>
              <a:t>Specification of the attributes are as follows.</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49</a:t>
            </a:fld>
            <a:endParaRPr lang="en-IN" dirty="0">
              <a:solidFill>
                <a:srgbClr val="04617B">
                  <a:shade val="90000"/>
                </a:srgbClr>
              </a:solidFill>
            </a:endParaRPr>
          </a:p>
        </p:txBody>
      </p:sp>
      <p:sp>
        <p:nvSpPr>
          <p:cNvPr id="8" name="Title 1"/>
          <p:cNvSpPr>
            <a:spLocks noGrp="1"/>
          </p:cNvSpPr>
          <p:nvPr>
            <p:ph type="title"/>
          </p:nvPr>
        </p:nvSpPr>
        <p:spPr>
          <a:xfrm>
            <a:off x="468078" y="619210"/>
            <a:ext cx="8534408" cy="556448"/>
          </a:xfrm>
        </p:spPr>
        <p:txBody>
          <a:bodyPr>
            <a:normAutofit fontScale="90000"/>
          </a:bodyPr>
          <a:lstStyle/>
          <a:p>
            <a:r>
              <a:rPr lang="en-US" sz="4400" dirty="0">
                <a:solidFill>
                  <a:srgbClr val="C00000"/>
                </a:solidFill>
                <a:latin typeface="Times New Roman" pitchFamily="18" charset="0"/>
                <a:cs typeface="Times New Roman" pitchFamily="18" charset="0"/>
              </a:rPr>
              <a:t>Entropy of a training set</a:t>
            </a:r>
            <a:endParaRPr lang="en-IN" sz="4400" b="1" dirty="0">
              <a:solidFill>
                <a:srgbClr val="C00000"/>
              </a:solidFill>
              <a:latin typeface="Times New Roman" pitchFamily="18" charset="0"/>
              <a:cs typeface="Times New Roman"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672369112"/>
              </p:ext>
            </p:extLst>
          </p:nvPr>
        </p:nvGraphicFramePr>
        <p:xfrm>
          <a:off x="1219199" y="1751441"/>
          <a:ext cx="6582044" cy="1483360"/>
        </p:xfrm>
        <a:graphic>
          <a:graphicData uri="http://schemas.openxmlformats.org/drawingml/2006/table">
            <a:tbl>
              <a:tblPr firstRow="1" bandRow="1">
                <a:tableStyleId>{5C22544A-7EE6-4342-B048-85BDC9FD1C3A}</a:tableStyleId>
              </a:tblPr>
              <a:tblGrid>
                <a:gridCol w="1645511">
                  <a:extLst>
                    <a:ext uri="{9D8B030D-6E8A-4147-A177-3AD203B41FA5}">
                      <a16:colId xmlns:a16="http://schemas.microsoft.com/office/drawing/2014/main" val="988144638"/>
                    </a:ext>
                  </a:extLst>
                </a:gridCol>
                <a:gridCol w="1979433">
                  <a:extLst>
                    <a:ext uri="{9D8B030D-6E8A-4147-A177-3AD203B41FA5}">
                      <a16:colId xmlns:a16="http://schemas.microsoft.com/office/drawing/2014/main" val="1524680890"/>
                    </a:ext>
                  </a:extLst>
                </a:gridCol>
                <a:gridCol w="1311589">
                  <a:extLst>
                    <a:ext uri="{9D8B030D-6E8A-4147-A177-3AD203B41FA5}">
                      <a16:colId xmlns:a16="http://schemas.microsoft.com/office/drawing/2014/main" val="2004583613"/>
                    </a:ext>
                  </a:extLst>
                </a:gridCol>
                <a:gridCol w="1645511">
                  <a:extLst>
                    <a:ext uri="{9D8B030D-6E8A-4147-A177-3AD203B41FA5}">
                      <a16:colId xmlns:a16="http://schemas.microsoft.com/office/drawing/2014/main" val="1294969553"/>
                    </a:ext>
                  </a:extLst>
                </a:gridCol>
              </a:tblGrid>
              <a:tr h="370840">
                <a:tc>
                  <a:txBody>
                    <a:bodyPr/>
                    <a:lstStyle/>
                    <a:p>
                      <a:r>
                        <a:rPr lang="en-IN" u="none" dirty="0">
                          <a:latin typeface="Times New Roman" panose="02020603050405020304" pitchFamily="18" charset="0"/>
                          <a:cs typeface="Times New Roman" panose="02020603050405020304" pitchFamily="18" charset="0"/>
                        </a:rPr>
                        <a:t>Age</a:t>
                      </a:r>
                      <a:endParaRPr lang="en-US" u="none" dirty="0">
                        <a:latin typeface="Times New Roman" panose="02020603050405020304" pitchFamily="18" charset="0"/>
                        <a:cs typeface="Times New Roman" panose="02020603050405020304" pitchFamily="18" charset="0"/>
                      </a:endParaRPr>
                    </a:p>
                  </a:txBody>
                  <a:tcPr/>
                </a:tc>
                <a:tc>
                  <a:txBody>
                    <a:bodyPr/>
                    <a:lstStyle/>
                    <a:p>
                      <a:r>
                        <a:rPr lang="en-IN" u="none" dirty="0">
                          <a:latin typeface="Times New Roman" panose="02020603050405020304" pitchFamily="18" charset="0"/>
                          <a:cs typeface="Times New Roman" panose="02020603050405020304" pitchFamily="18" charset="0"/>
                        </a:rPr>
                        <a:t>Eye Sight</a:t>
                      </a:r>
                      <a:endParaRPr lang="en-US" u="none" dirty="0">
                        <a:latin typeface="Times New Roman" panose="02020603050405020304" pitchFamily="18" charset="0"/>
                        <a:cs typeface="Times New Roman" panose="02020603050405020304" pitchFamily="18" charset="0"/>
                      </a:endParaRPr>
                    </a:p>
                  </a:txBody>
                  <a:tcPr/>
                </a:tc>
                <a:tc>
                  <a:txBody>
                    <a:bodyPr/>
                    <a:lstStyle/>
                    <a:p>
                      <a:r>
                        <a:rPr lang="en-IN" u="none" dirty="0">
                          <a:latin typeface="Times New Roman" panose="02020603050405020304" pitchFamily="18" charset="0"/>
                          <a:cs typeface="Times New Roman" panose="02020603050405020304" pitchFamily="18" charset="0"/>
                        </a:rPr>
                        <a:t>Astigmatic</a:t>
                      </a:r>
                      <a:endParaRPr lang="en-US" u="none" dirty="0">
                        <a:latin typeface="Times New Roman" panose="02020603050405020304" pitchFamily="18" charset="0"/>
                        <a:cs typeface="Times New Roman" panose="02020603050405020304" pitchFamily="18" charset="0"/>
                      </a:endParaRPr>
                    </a:p>
                  </a:txBody>
                  <a:tcPr/>
                </a:tc>
                <a:tc>
                  <a:txBody>
                    <a:bodyPr/>
                    <a:lstStyle/>
                    <a:p>
                      <a:r>
                        <a:rPr lang="en-IN" u="none" dirty="0">
                          <a:latin typeface="Times New Roman" panose="02020603050405020304" pitchFamily="18" charset="0"/>
                          <a:cs typeface="Times New Roman" panose="02020603050405020304" pitchFamily="18" charset="0"/>
                        </a:rPr>
                        <a:t>Use Type</a:t>
                      </a:r>
                      <a:endParaRPr lang="en-US" u="none"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86657869"/>
                  </a:ext>
                </a:extLst>
              </a:tr>
              <a:tr h="370840">
                <a:tc>
                  <a:txBody>
                    <a:bodyPr/>
                    <a:lstStyle/>
                    <a:p>
                      <a:r>
                        <a:rPr lang="en-IN" dirty="0">
                          <a:latin typeface="Times New Roman" panose="02020603050405020304" pitchFamily="18" charset="0"/>
                          <a:cs typeface="Times New Roman" panose="02020603050405020304" pitchFamily="18" charset="0"/>
                        </a:rPr>
                        <a:t>1: Young</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1: Myopia</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1: No</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1: Frequent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07375167"/>
                  </a:ext>
                </a:extLst>
              </a:tr>
              <a:tr h="370840">
                <a:tc>
                  <a:txBody>
                    <a:bodyPr/>
                    <a:lstStyle/>
                    <a:p>
                      <a:r>
                        <a:rPr lang="en-IN" dirty="0">
                          <a:latin typeface="Times New Roman" panose="02020603050405020304" pitchFamily="18" charset="0"/>
                          <a:cs typeface="Times New Roman" panose="02020603050405020304" pitchFamily="18" charset="0"/>
                        </a:rPr>
                        <a:t>2: Middle-aged</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2: </a:t>
                      </a:r>
                      <a:r>
                        <a:rPr lang="en-IN" dirty="0" err="1">
                          <a:latin typeface="Times New Roman" panose="02020603050405020304" pitchFamily="18" charset="0"/>
                          <a:cs typeface="Times New Roman" panose="02020603050405020304" pitchFamily="18" charset="0"/>
                        </a:rPr>
                        <a:t>Hypermetropia</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2: Yes</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2: Less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36649344"/>
                  </a:ext>
                </a:extLst>
              </a:tr>
              <a:tr h="370840">
                <a:tc>
                  <a:txBody>
                    <a:bodyPr/>
                    <a:lstStyle/>
                    <a:p>
                      <a:r>
                        <a:rPr lang="en-IN" dirty="0">
                          <a:latin typeface="Times New Roman" panose="02020603050405020304" pitchFamily="18" charset="0"/>
                          <a:cs typeface="Times New Roman" panose="02020603050405020304" pitchFamily="18" charset="0"/>
                        </a:rPr>
                        <a:t>3: Old</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37930665"/>
                  </a:ext>
                </a:extLst>
              </a:tr>
            </a:tbl>
          </a:graphicData>
        </a:graphic>
      </p:graphicFrame>
      <mc:AlternateContent xmlns:mc="http://schemas.openxmlformats.org/markup-compatibility/2006" xmlns:a14="http://schemas.microsoft.com/office/drawing/2010/main">
        <mc:Choice Requires="a14">
          <p:sp>
            <p:nvSpPr>
              <p:cNvPr id="10" name="TextBox 9"/>
              <p:cNvSpPr txBox="1"/>
              <p:nvPr/>
            </p:nvSpPr>
            <p:spPr>
              <a:xfrm>
                <a:off x="555171" y="3472543"/>
                <a:ext cx="8033658" cy="2001510"/>
              </a:xfrm>
              <a:prstGeom prst="rect">
                <a:avLst/>
              </a:prstGeom>
              <a:noFill/>
            </p:spPr>
            <p:txBody>
              <a:bodyPr wrap="square" rtlCol="0">
                <a:spAutoFit/>
              </a:bodyPr>
              <a:lstStyle/>
              <a:p>
                <a:r>
                  <a:rPr lang="en-IN" b="1" dirty="0">
                    <a:solidFill>
                      <a:srgbClr val="0B5ED7"/>
                    </a:solidFill>
                    <a:latin typeface="Times New Roman" panose="02020603050405020304" pitchFamily="18" charset="0"/>
                    <a:cs typeface="Times New Roman" panose="02020603050405020304" pitchFamily="18" charset="0"/>
                  </a:rPr>
                  <a:t>Class:         1: Contact Lens    2:Normal glass        3: Nothing</a:t>
                </a:r>
              </a:p>
              <a:p>
                <a:pPr algn="just"/>
                <a:endParaRPr lang="en-IN" dirty="0">
                  <a:solidFill>
                    <a:srgbClr val="0B5ED7"/>
                  </a:solidFill>
                  <a:latin typeface="Times New Roman" panose="02020603050405020304" pitchFamily="18" charset="0"/>
                  <a:cs typeface="Times New Roman" panose="02020603050405020304" pitchFamily="18" charset="0"/>
                </a:endParaRPr>
              </a:p>
              <a:p>
                <a:pPr algn="just"/>
                <a:r>
                  <a:rPr lang="en-IN" dirty="0">
                    <a:solidFill>
                      <a:srgbClr val="0B5ED7"/>
                    </a:solidFill>
                    <a:latin typeface="Times New Roman" panose="02020603050405020304" pitchFamily="18" charset="0"/>
                    <a:cs typeface="Times New Roman" panose="02020603050405020304" pitchFamily="18" charset="0"/>
                  </a:rPr>
                  <a:t>In the OPTH database, there are 3 classes and 4 instances with class 1, 5 instances with class 2 and 15 instances with class 3. Hence, entropy </a:t>
                </a:r>
                <a:r>
                  <a:rPr lang="en-IN" i="1" dirty="0">
                    <a:solidFill>
                      <a:srgbClr val="0B5ED7"/>
                    </a:solidFill>
                    <a:latin typeface="Times New Roman" panose="02020603050405020304" pitchFamily="18" charset="0"/>
                    <a:cs typeface="Times New Roman" panose="02020603050405020304" pitchFamily="18" charset="0"/>
                  </a:rPr>
                  <a:t>E</a:t>
                </a:r>
                <a:r>
                  <a:rPr lang="en-IN" dirty="0">
                    <a:solidFill>
                      <a:srgbClr val="0B5ED7"/>
                    </a:solidFill>
                    <a:latin typeface="Times New Roman" panose="02020603050405020304" pitchFamily="18" charset="0"/>
                    <a:cs typeface="Times New Roman" panose="02020603050405020304" pitchFamily="18" charset="0"/>
                  </a:rPr>
                  <a:t> of the database is:</a:t>
                </a:r>
              </a:p>
              <a:p>
                <a:pPr algn="just"/>
                <a:endParaRPr lang="en-IN" b="0" i="1" dirty="0">
                  <a:solidFill>
                    <a:srgbClr val="0B5ED7"/>
                  </a:solidFill>
                  <a:latin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IN" b="0" i="1" smtClean="0">
                          <a:solidFill>
                            <a:srgbClr val="0B5ED7"/>
                          </a:solidFill>
                          <a:latin typeface="Cambria Math" panose="02040503050406030204" pitchFamily="18" charset="0"/>
                          <a:cs typeface="Times New Roman" panose="02020603050405020304" pitchFamily="18" charset="0"/>
                        </a:rPr>
                        <m:t>𝐸</m:t>
                      </m:r>
                      <m:r>
                        <a:rPr lang="en-IN" b="0" i="1" smtClean="0">
                          <a:solidFill>
                            <a:srgbClr val="0B5ED7"/>
                          </a:solidFill>
                          <a:latin typeface="Cambria Math" panose="02040503050406030204" pitchFamily="18" charset="0"/>
                          <a:cs typeface="Times New Roman" panose="02020603050405020304" pitchFamily="18" charset="0"/>
                        </a:rPr>
                        <m:t>=−</m:t>
                      </m:r>
                      <m:f>
                        <m:fPr>
                          <m:ctrlPr>
                            <a:rPr lang="en-IN" b="0" i="1" smtClean="0">
                              <a:solidFill>
                                <a:srgbClr val="0B5ED7"/>
                              </a:solidFill>
                              <a:latin typeface="Cambria Math" panose="02040503050406030204" pitchFamily="18" charset="0"/>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4</m:t>
                          </m:r>
                        </m:num>
                        <m:den>
                          <m:r>
                            <a:rPr lang="en-IN" b="0" i="1" smtClean="0">
                              <a:solidFill>
                                <a:srgbClr val="0B5ED7"/>
                              </a:solidFill>
                              <a:latin typeface="Cambria Math" panose="02040503050406030204" pitchFamily="18" charset="0"/>
                              <a:cs typeface="Times New Roman" panose="02020603050405020304" pitchFamily="18" charset="0"/>
                            </a:rPr>
                            <m:t>24</m:t>
                          </m:r>
                        </m:den>
                      </m:f>
                      <m:func>
                        <m:funcPr>
                          <m:ctrlPr>
                            <a:rPr lang="en-IN" b="0" i="1" smtClean="0">
                              <a:solidFill>
                                <a:srgbClr val="0B5ED7"/>
                              </a:solidFill>
                              <a:latin typeface="Cambria Math" panose="02040503050406030204" pitchFamily="18" charset="0"/>
                              <a:cs typeface="Times New Roman" panose="02020603050405020304" pitchFamily="18" charset="0"/>
                            </a:rPr>
                          </m:ctrlPr>
                        </m:funcPr>
                        <m:fName>
                          <m:sSub>
                            <m:sSubPr>
                              <m:ctrlPr>
                                <a:rPr lang="en-IN" b="0" i="1" smtClean="0">
                                  <a:solidFill>
                                    <a:srgbClr val="0B5ED7"/>
                                  </a:solidFill>
                                  <a:latin typeface="Cambria Math" panose="02040503050406030204" pitchFamily="18" charset="0"/>
                                  <a:cs typeface="Times New Roman" panose="02020603050405020304" pitchFamily="18" charset="0"/>
                                </a:rPr>
                              </m:ctrlPr>
                            </m:sSubPr>
                            <m:e>
                              <m:r>
                                <m:rPr>
                                  <m:sty m:val="p"/>
                                </m:rPr>
                                <a:rPr lang="en-IN" b="0" i="0" smtClean="0">
                                  <a:solidFill>
                                    <a:srgbClr val="0B5ED7"/>
                                  </a:solidFill>
                                  <a:latin typeface="Cambria Math" panose="02040503050406030204" pitchFamily="18" charset="0"/>
                                  <a:cs typeface="Times New Roman" panose="02020603050405020304" pitchFamily="18" charset="0"/>
                                </a:rPr>
                                <m:t>log</m:t>
                              </m:r>
                            </m:e>
                            <m:sub>
                              <m:r>
                                <a:rPr lang="en-IN" b="0" i="1" smtClean="0">
                                  <a:solidFill>
                                    <a:srgbClr val="0B5ED7"/>
                                  </a:solidFill>
                                  <a:latin typeface="Cambria Math" panose="02040503050406030204" pitchFamily="18" charset="0"/>
                                  <a:cs typeface="Times New Roman" panose="02020603050405020304" pitchFamily="18" charset="0"/>
                                </a:rPr>
                                <m:t>2</m:t>
                              </m:r>
                            </m:sub>
                          </m:sSub>
                        </m:fName>
                        <m:e>
                          <m:f>
                            <m:fPr>
                              <m:ctrlPr>
                                <a:rPr lang="en-IN" b="0" i="1" smtClean="0">
                                  <a:solidFill>
                                    <a:srgbClr val="0B5ED7"/>
                                  </a:solidFill>
                                  <a:latin typeface="Cambria Math" panose="02040503050406030204" pitchFamily="18" charset="0"/>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4</m:t>
                              </m:r>
                            </m:num>
                            <m:den>
                              <m:r>
                                <a:rPr lang="en-IN" b="0" i="1" smtClean="0">
                                  <a:solidFill>
                                    <a:srgbClr val="0B5ED7"/>
                                  </a:solidFill>
                                  <a:latin typeface="Cambria Math" panose="02040503050406030204" pitchFamily="18" charset="0"/>
                                  <a:cs typeface="Times New Roman" panose="02020603050405020304" pitchFamily="18" charset="0"/>
                                </a:rPr>
                                <m:t>24</m:t>
                              </m:r>
                            </m:den>
                          </m:f>
                        </m:e>
                      </m:func>
                      <m:r>
                        <a:rPr lang="en-IN" b="0" i="1" smtClean="0">
                          <a:solidFill>
                            <a:srgbClr val="0B5ED7"/>
                          </a:solidFill>
                          <a:latin typeface="Cambria Math" panose="02040503050406030204" pitchFamily="18" charset="0"/>
                          <a:cs typeface="Times New Roman" panose="02020603050405020304" pitchFamily="18" charset="0"/>
                        </a:rPr>
                        <m:t>−</m:t>
                      </m:r>
                      <m:f>
                        <m:fPr>
                          <m:ctrlPr>
                            <a:rPr lang="en-IN" b="0" i="1" smtClean="0">
                              <a:solidFill>
                                <a:srgbClr val="0B5ED7"/>
                              </a:solidFill>
                              <a:latin typeface="Cambria Math" panose="02040503050406030204" pitchFamily="18" charset="0"/>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5</m:t>
                          </m:r>
                        </m:num>
                        <m:den>
                          <m:r>
                            <a:rPr lang="en-IN" b="0" i="1" smtClean="0">
                              <a:solidFill>
                                <a:srgbClr val="0B5ED7"/>
                              </a:solidFill>
                              <a:latin typeface="Cambria Math" panose="02040503050406030204" pitchFamily="18" charset="0"/>
                              <a:cs typeface="Times New Roman" panose="02020603050405020304" pitchFamily="18" charset="0"/>
                            </a:rPr>
                            <m:t>24</m:t>
                          </m:r>
                        </m:den>
                      </m:f>
                      <m:func>
                        <m:funcPr>
                          <m:ctrlPr>
                            <a:rPr lang="en-IN" b="0" i="1" smtClean="0">
                              <a:solidFill>
                                <a:srgbClr val="0B5ED7"/>
                              </a:solidFill>
                              <a:latin typeface="Cambria Math" panose="02040503050406030204" pitchFamily="18" charset="0"/>
                              <a:cs typeface="Times New Roman" panose="02020603050405020304" pitchFamily="18" charset="0"/>
                            </a:rPr>
                          </m:ctrlPr>
                        </m:funcPr>
                        <m:fName>
                          <m:sSub>
                            <m:sSubPr>
                              <m:ctrlPr>
                                <a:rPr lang="en-IN" b="0" i="1" smtClean="0">
                                  <a:solidFill>
                                    <a:srgbClr val="0B5ED7"/>
                                  </a:solidFill>
                                  <a:latin typeface="Cambria Math" panose="02040503050406030204" pitchFamily="18" charset="0"/>
                                  <a:cs typeface="Times New Roman" panose="02020603050405020304" pitchFamily="18" charset="0"/>
                                </a:rPr>
                              </m:ctrlPr>
                            </m:sSubPr>
                            <m:e>
                              <m:r>
                                <m:rPr>
                                  <m:sty m:val="p"/>
                                </m:rPr>
                                <a:rPr lang="en-IN" b="0" i="0" smtClean="0">
                                  <a:solidFill>
                                    <a:srgbClr val="0B5ED7"/>
                                  </a:solidFill>
                                  <a:latin typeface="Cambria Math" panose="02040503050406030204" pitchFamily="18" charset="0"/>
                                  <a:cs typeface="Times New Roman" panose="02020603050405020304" pitchFamily="18" charset="0"/>
                                </a:rPr>
                                <m:t>log</m:t>
                              </m:r>
                            </m:e>
                            <m:sub>
                              <m:r>
                                <a:rPr lang="en-IN" b="0" i="1" smtClean="0">
                                  <a:solidFill>
                                    <a:srgbClr val="0B5ED7"/>
                                  </a:solidFill>
                                  <a:latin typeface="Cambria Math" panose="02040503050406030204" pitchFamily="18" charset="0"/>
                                  <a:cs typeface="Times New Roman" panose="02020603050405020304" pitchFamily="18" charset="0"/>
                                </a:rPr>
                                <m:t>2</m:t>
                              </m:r>
                            </m:sub>
                          </m:sSub>
                        </m:fName>
                        <m:e>
                          <m:f>
                            <m:fPr>
                              <m:ctrlPr>
                                <a:rPr lang="en-IN" b="0" i="1" smtClean="0">
                                  <a:solidFill>
                                    <a:srgbClr val="0B5ED7"/>
                                  </a:solidFill>
                                  <a:latin typeface="Cambria Math" panose="02040503050406030204" pitchFamily="18" charset="0"/>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5</m:t>
                              </m:r>
                            </m:num>
                            <m:den>
                              <m:r>
                                <a:rPr lang="en-IN" b="0" i="1" smtClean="0">
                                  <a:solidFill>
                                    <a:srgbClr val="0B5ED7"/>
                                  </a:solidFill>
                                  <a:latin typeface="Cambria Math" panose="02040503050406030204" pitchFamily="18" charset="0"/>
                                  <a:cs typeface="Times New Roman" panose="02020603050405020304" pitchFamily="18" charset="0"/>
                                </a:rPr>
                                <m:t>24</m:t>
                              </m:r>
                            </m:den>
                          </m:f>
                        </m:e>
                      </m:func>
                      <m:r>
                        <a:rPr lang="en-IN" b="0" i="1" smtClean="0">
                          <a:solidFill>
                            <a:srgbClr val="0B5ED7"/>
                          </a:solidFill>
                          <a:latin typeface="Cambria Math" panose="02040503050406030204" pitchFamily="18" charset="0"/>
                          <a:cs typeface="Times New Roman" panose="02020603050405020304" pitchFamily="18" charset="0"/>
                        </a:rPr>
                        <m:t> −</m:t>
                      </m:r>
                      <m:f>
                        <m:fPr>
                          <m:ctrlPr>
                            <a:rPr lang="en-IN" b="0" i="1" smtClean="0">
                              <a:solidFill>
                                <a:srgbClr val="0B5ED7"/>
                              </a:solidFill>
                              <a:latin typeface="Cambria Math" panose="02040503050406030204" pitchFamily="18" charset="0"/>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15</m:t>
                          </m:r>
                        </m:num>
                        <m:den>
                          <m:r>
                            <a:rPr lang="en-IN" b="0" i="1" smtClean="0">
                              <a:solidFill>
                                <a:srgbClr val="0B5ED7"/>
                              </a:solidFill>
                              <a:latin typeface="Cambria Math" panose="02040503050406030204" pitchFamily="18" charset="0"/>
                              <a:cs typeface="Times New Roman" panose="02020603050405020304" pitchFamily="18" charset="0"/>
                            </a:rPr>
                            <m:t>24</m:t>
                          </m:r>
                        </m:den>
                      </m:f>
                      <m:func>
                        <m:funcPr>
                          <m:ctrlPr>
                            <a:rPr lang="en-IN" i="1">
                              <a:solidFill>
                                <a:srgbClr val="0B5ED7"/>
                              </a:solidFill>
                              <a:latin typeface="Cambria Math" panose="02040503050406030204" pitchFamily="18" charset="0"/>
                              <a:cs typeface="Times New Roman" panose="02020603050405020304" pitchFamily="18" charset="0"/>
                            </a:rPr>
                          </m:ctrlPr>
                        </m:funcPr>
                        <m:fName>
                          <m:sSub>
                            <m:sSubPr>
                              <m:ctrlPr>
                                <a:rPr lang="en-IN" i="1">
                                  <a:solidFill>
                                    <a:srgbClr val="0B5ED7"/>
                                  </a:solidFill>
                                  <a:latin typeface="Cambria Math" panose="02040503050406030204" pitchFamily="18" charset="0"/>
                                  <a:cs typeface="Times New Roman" panose="02020603050405020304" pitchFamily="18" charset="0"/>
                                </a:rPr>
                              </m:ctrlPr>
                            </m:sSubPr>
                            <m:e>
                              <m:r>
                                <m:rPr>
                                  <m:sty m:val="p"/>
                                </m:rPr>
                                <a:rPr lang="en-IN">
                                  <a:solidFill>
                                    <a:srgbClr val="0B5ED7"/>
                                  </a:solidFill>
                                  <a:latin typeface="Cambria Math" panose="02040503050406030204" pitchFamily="18" charset="0"/>
                                  <a:cs typeface="Times New Roman" panose="02020603050405020304" pitchFamily="18" charset="0"/>
                                </a:rPr>
                                <m:t>log</m:t>
                              </m:r>
                            </m:e>
                            <m:sub>
                              <m:r>
                                <a:rPr lang="en-IN" i="1">
                                  <a:solidFill>
                                    <a:srgbClr val="0B5ED7"/>
                                  </a:solidFill>
                                  <a:latin typeface="Cambria Math" panose="02040503050406030204" pitchFamily="18" charset="0"/>
                                  <a:cs typeface="Times New Roman" panose="02020603050405020304" pitchFamily="18" charset="0"/>
                                </a:rPr>
                                <m:t>2</m:t>
                              </m:r>
                            </m:sub>
                          </m:sSub>
                        </m:fName>
                        <m:e>
                          <m:f>
                            <m:fPr>
                              <m:ctrlPr>
                                <a:rPr lang="en-IN" i="1">
                                  <a:solidFill>
                                    <a:srgbClr val="0B5ED7"/>
                                  </a:solidFill>
                                  <a:latin typeface="Cambria Math" panose="02040503050406030204" pitchFamily="18" charset="0"/>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m:t>
                              </m:r>
                              <m:r>
                                <a:rPr lang="en-IN" i="1">
                                  <a:solidFill>
                                    <a:srgbClr val="0B5ED7"/>
                                  </a:solidFill>
                                  <a:latin typeface="Cambria Math" panose="02040503050406030204" pitchFamily="18" charset="0"/>
                                  <a:cs typeface="Times New Roman" panose="02020603050405020304" pitchFamily="18" charset="0"/>
                                </a:rPr>
                                <m:t>5</m:t>
                              </m:r>
                            </m:num>
                            <m:den>
                              <m:r>
                                <a:rPr lang="en-IN" i="1">
                                  <a:solidFill>
                                    <a:srgbClr val="0B5ED7"/>
                                  </a:solidFill>
                                  <a:latin typeface="Cambria Math" panose="02040503050406030204" pitchFamily="18" charset="0"/>
                                  <a:cs typeface="Times New Roman" panose="02020603050405020304" pitchFamily="18" charset="0"/>
                                </a:rPr>
                                <m:t>24</m:t>
                              </m:r>
                            </m:den>
                          </m:f>
                          <m:r>
                            <a:rPr lang="en-IN" b="0" i="1" smtClean="0">
                              <a:solidFill>
                                <a:srgbClr val="0B5ED7"/>
                              </a:solidFill>
                              <a:latin typeface="Cambria Math" panose="02040503050406030204" pitchFamily="18" charset="0"/>
                              <a:cs typeface="Times New Roman" panose="02020603050405020304" pitchFamily="18" charset="0"/>
                            </a:rPr>
                            <m:t>=1.3261</m:t>
                          </m:r>
                        </m:e>
                      </m:func>
                    </m:oMath>
                  </m:oMathPara>
                </a14:m>
                <a:endParaRPr lang="en-US"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55171" y="3472543"/>
                <a:ext cx="8033658" cy="2001510"/>
              </a:xfrm>
              <a:prstGeom prst="rect">
                <a:avLst/>
              </a:prstGeom>
              <a:blipFill rotWithShape="1">
                <a:blip r:embed="rId2"/>
                <a:stretch>
                  <a:fillRect l="-607" t="-1524" r="-683"/>
                </a:stretch>
              </a:blipFill>
            </p:spPr>
            <p:txBody>
              <a:bodyPr/>
              <a:lstStyle/>
              <a:p>
                <a:r>
                  <a:rPr lang="en-IN">
                    <a:noFill/>
                  </a:rPr>
                  <a:t> </a:t>
                </a:r>
              </a:p>
            </p:txBody>
          </p:sp>
        </mc:Fallback>
      </mc:AlternateContent>
    </p:spTree>
    <p:extLst>
      <p:ext uri="{BB962C8B-B14F-4D97-AF65-F5344CB8AC3E}">
        <p14:creationId xmlns:p14="http://schemas.microsoft.com/office/powerpoint/2010/main" val="2042427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Some Characteristics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a:cs typeface="Times New Roman" pitchFamily="18" charset="0"/>
              </a:rPr>
              <a:t>Decision tree may be </a:t>
            </a:r>
            <a:r>
              <a:rPr lang="en-US" sz="2000" i="1" dirty="0">
                <a:cs typeface="Times New Roman" pitchFamily="18" charset="0"/>
              </a:rPr>
              <a:t>n</a:t>
            </a:r>
            <a:r>
              <a:rPr lang="en-US" sz="2000" dirty="0">
                <a:cs typeface="Times New Roman" pitchFamily="18" charset="0"/>
              </a:rPr>
              <a:t>-</a:t>
            </a:r>
            <a:r>
              <a:rPr lang="en-US" sz="2000" dirty="0" err="1">
                <a:cs typeface="Times New Roman" pitchFamily="18" charset="0"/>
              </a:rPr>
              <a:t>ary</a:t>
            </a:r>
            <a:r>
              <a:rPr lang="en-US" sz="2000" dirty="0">
                <a:cs typeface="Times New Roman" pitchFamily="18" charset="0"/>
              </a:rPr>
              <a:t>, </a:t>
            </a:r>
            <a:r>
              <a:rPr lang="en-US" sz="2000" i="1" dirty="0">
                <a:cs typeface="Times New Roman" pitchFamily="18" charset="0"/>
              </a:rPr>
              <a:t>n</a:t>
            </a:r>
            <a:r>
              <a:rPr lang="en-US" sz="2000" dirty="0">
                <a:cs typeface="Times New Roman" pitchFamily="18" charset="0"/>
              </a:rPr>
              <a:t> ≥ 2.</a:t>
            </a:r>
          </a:p>
          <a:p>
            <a:pPr lvl="8"/>
            <a:endParaRPr lang="en-US" sz="800" dirty="0">
              <a:cs typeface="Times New Roman" pitchFamily="18" charset="0"/>
            </a:endParaRPr>
          </a:p>
          <a:p>
            <a:r>
              <a:rPr lang="en-US" sz="2000" dirty="0">
                <a:cs typeface="Times New Roman" pitchFamily="18" charset="0"/>
              </a:rPr>
              <a:t>There is a special node called </a:t>
            </a:r>
            <a:r>
              <a:rPr lang="en-US" sz="2000" dirty="0">
                <a:solidFill>
                  <a:srgbClr val="0B5ED7"/>
                </a:solidFill>
                <a:cs typeface="Times New Roman" pitchFamily="18" charset="0"/>
              </a:rPr>
              <a:t>root node.</a:t>
            </a:r>
          </a:p>
          <a:p>
            <a:pPr lvl="8"/>
            <a:endParaRPr lang="en-US" sz="800" dirty="0">
              <a:cs typeface="Times New Roman" pitchFamily="18" charset="0"/>
            </a:endParaRPr>
          </a:p>
          <a:p>
            <a:r>
              <a:rPr lang="en-US" sz="2000" dirty="0">
                <a:cs typeface="Times New Roman" pitchFamily="18" charset="0"/>
              </a:rPr>
              <a:t>All nodes drawn with circle (ellipse) are called </a:t>
            </a:r>
            <a:r>
              <a:rPr lang="en-US" sz="2000" dirty="0">
                <a:solidFill>
                  <a:srgbClr val="0B5ED7"/>
                </a:solidFill>
                <a:cs typeface="Times New Roman" pitchFamily="18" charset="0"/>
              </a:rPr>
              <a:t>internal nodes.</a:t>
            </a:r>
          </a:p>
          <a:p>
            <a:pPr lvl="8"/>
            <a:endParaRPr lang="en-US" sz="800" dirty="0">
              <a:solidFill>
                <a:srgbClr val="0B5ED7"/>
              </a:solidFill>
              <a:cs typeface="Times New Roman" pitchFamily="18" charset="0"/>
            </a:endParaRPr>
          </a:p>
          <a:p>
            <a:r>
              <a:rPr lang="en-US" sz="2000" dirty="0">
                <a:cs typeface="Times New Roman" pitchFamily="18" charset="0"/>
              </a:rPr>
              <a:t>All nodes drawn with rectangle boxes are called </a:t>
            </a:r>
            <a:r>
              <a:rPr lang="en-US" sz="2000" dirty="0">
                <a:solidFill>
                  <a:srgbClr val="0B5ED7"/>
                </a:solidFill>
                <a:cs typeface="Times New Roman" pitchFamily="18" charset="0"/>
              </a:rPr>
              <a:t>terminal nodes </a:t>
            </a:r>
            <a:r>
              <a:rPr lang="en-US" sz="2000" dirty="0">
                <a:cs typeface="Times New Roman" pitchFamily="18" charset="0"/>
              </a:rPr>
              <a:t>or </a:t>
            </a:r>
            <a:r>
              <a:rPr lang="en-US" sz="2000" dirty="0">
                <a:solidFill>
                  <a:srgbClr val="0B5ED7"/>
                </a:solidFill>
                <a:cs typeface="Times New Roman" pitchFamily="18" charset="0"/>
              </a:rPr>
              <a:t>leaf nodes. </a:t>
            </a:r>
            <a:r>
              <a:rPr lang="en-US" sz="2000" dirty="0">
                <a:cs typeface="Times New Roman" pitchFamily="18" charset="0"/>
              </a:rPr>
              <a:t>  </a:t>
            </a:r>
          </a:p>
          <a:p>
            <a:pPr lvl="8"/>
            <a:endParaRPr lang="en-US" sz="800" dirty="0">
              <a:cs typeface="Times New Roman" pitchFamily="18" charset="0"/>
            </a:endParaRPr>
          </a:p>
          <a:p>
            <a:r>
              <a:rPr lang="en-US" sz="2000" dirty="0">
                <a:cs typeface="Times New Roman" pitchFamily="18" charset="0"/>
              </a:rPr>
              <a:t>Edges of a node represent the </a:t>
            </a:r>
            <a:r>
              <a:rPr lang="en-US" sz="2000" dirty="0">
                <a:solidFill>
                  <a:srgbClr val="0B5ED7"/>
                </a:solidFill>
                <a:cs typeface="Times New Roman" pitchFamily="18" charset="0"/>
              </a:rPr>
              <a:t>outcome for a value </a:t>
            </a:r>
            <a:r>
              <a:rPr lang="en-US" sz="2000" dirty="0">
                <a:cs typeface="Times New Roman" pitchFamily="18" charset="0"/>
              </a:rPr>
              <a:t>of the node.</a:t>
            </a:r>
          </a:p>
          <a:p>
            <a:pPr lvl="8"/>
            <a:endParaRPr lang="en-US" sz="800" dirty="0">
              <a:cs typeface="Times New Roman" pitchFamily="18" charset="0"/>
            </a:endParaRPr>
          </a:p>
          <a:p>
            <a:r>
              <a:rPr lang="en-US" sz="2000" dirty="0">
                <a:cs typeface="Times New Roman" pitchFamily="18" charset="0"/>
              </a:rPr>
              <a:t>In a path, a node with same label </a:t>
            </a:r>
            <a:r>
              <a:rPr lang="en-US" sz="2000" dirty="0">
                <a:solidFill>
                  <a:srgbClr val="0B5ED7"/>
                </a:solidFill>
                <a:cs typeface="Times New Roman" pitchFamily="18" charset="0"/>
              </a:rPr>
              <a:t>is never repeated.</a:t>
            </a:r>
          </a:p>
          <a:p>
            <a:pPr lvl="8"/>
            <a:endParaRPr lang="en-US" sz="800" dirty="0">
              <a:solidFill>
                <a:srgbClr val="0B5ED7"/>
              </a:solidFill>
              <a:cs typeface="Times New Roman" pitchFamily="18" charset="0"/>
            </a:endParaRPr>
          </a:p>
          <a:p>
            <a:r>
              <a:rPr lang="en-US" sz="2000" dirty="0">
                <a:cs typeface="Times New Roman" pitchFamily="18" charset="0"/>
              </a:rPr>
              <a:t>Decision tree </a:t>
            </a:r>
            <a:r>
              <a:rPr lang="en-US" sz="2000" dirty="0">
                <a:solidFill>
                  <a:srgbClr val="0B5ED7"/>
                </a:solidFill>
                <a:cs typeface="Times New Roman" pitchFamily="18" charset="0"/>
              </a:rPr>
              <a:t>is not unique</a:t>
            </a:r>
            <a:r>
              <a:rPr lang="en-US" sz="2000" dirty="0">
                <a:cs typeface="Times New Roman" pitchFamily="18" charset="0"/>
              </a:rPr>
              <a:t>, as different ordering of internal nodes can give different decision tree.</a:t>
            </a:r>
          </a:p>
          <a:p>
            <a:endParaRPr lang="en-US" sz="2000" dirty="0">
              <a:cs typeface="Times New Roman" pitchFamily="18" charset="0"/>
            </a:endParaRPr>
          </a:p>
          <a:p>
            <a:endParaRPr lang="en-US" sz="2000" dirty="0">
              <a:cs typeface="Times New Roman" pitchFamily="18" charset="0"/>
            </a:endParaRP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 </a:t>
            </a:r>
            <a:endParaRPr lang="en-US" sz="300" b="1" dirty="0">
              <a:solidFill>
                <a:srgbClr val="0B5ED7"/>
              </a:solidFill>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a:t>
            </a:fld>
            <a:endParaRPr lang="en-IN" dirty="0">
              <a:solidFill>
                <a:srgbClr val="04617B">
                  <a:shade val="90000"/>
                </a:srgbClr>
              </a:solidFill>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6897" y="933450"/>
            <a:ext cx="3718355" cy="145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05068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034148"/>
            <a:ext cx="8425339" cy="5290457"/>
          </a:xfrm>
        </p:spPr>
        <p:txBody>
          <a:bodyPr>
            <a:normAutofit/>
          </a:bodyPr>
          <a:lstStyle/>
          <a:p>
            <a:pPr marL="0" indent="0">
              <a:buNone/>
            </a:pPr>
            <a:r>
              <a:rPr lang="en-IN" sz="2000" b="1" dirty="0">
                <a:latin typeface="Times New Roman" panose="02020603050405020304" pitchFamily="18" charset="0"/>
                <a:cs typeface="Times New Roman" panose="02020603050405020304" pitchFamily="18" charset="0"/>
              </a:rPr>
              <a:t>Note:</a:t>
            </a:r>
          </a:p>
          <a:p>
            <a:r>
              <a:rPr lang="en-IN" sz="1800" dirty="0">
                <a:latin typeface="Times New Roman" panose="02020603050405020304" pitchFamily="18" charset="0"/>
                <a:cs typeface="Times New Roman" panose="02020603050405020304" pitchFamily="18" charset="0"/>
              </a:rPr>
              <a:t>The entropy of a training set implies the number of yes/no questions, on the average, needed to determine an unknown test to be classified.</a:t>
            </a:r>
          </a:p>
          <a:p>
            <a:pPr lvl="6"/>
            <a:endParaRPr lang="en-IN" sz="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It is very crucial to decide the series of questions about the value of a set of attribute, which collectively determine the classification. Sometimes it may take one question, sometimes many more.</a:t>
            </a:r>
          </a:p>
          <a:p>
            <a:pPr lvl="8"/>
            <a:endParaRPr lang="en-IN" sz="6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Decision tree induction helps us to ask such a series of questions. In other words, we can utilize entropy concept to build a better decision tree.</a:t>
            </a:r>
          </a:p>
          <a:p>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      How entropy can be used to build a decision tree is our next topic of discussion.</a:t>
            </a:r>
            <a:endParaRPr lang="en-IN" sz="1800"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50</a:t>
            </a:fld>
            <a:endParaRPr lang="en-IN" dirty="0">
              <a:solidFill>
                <a:srgbClr val="04617B">
                  <a:shade val="90000"/>
                </a:srgbClr>
              </a:solidFill>
            </a:endParaRPr>
          </a:p>
        </p:txBody>
      </p:sp>
    </p:spTree>
    <p:extLst>
      <p:ext uri="{BB962C8B-B14F-4D97-AF65-F5344CB8AC3E}">
        <p14:creationId xmlns:p14="http://schemas.microsoft.com/office/powerpoint/2010/main" val="28350421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84"/>
            <a:ext cx="8425339" cy="933451"/>
          </a:xfrm>
        </p:spPr>
        <p:txBody>
          <a:bodyPr>
            <a:normAutofit/>
          </a:bodyPr>
          <a:lstStyle/>
          <a:p>
            <a:r>
              <a:rPr lang="en-US" sz="4000" dirty="0">
                <a:solidFill>
                  <a:srgbClr val="A50021"/>
                </a:solidFill>
                <a:latin typeface="Times New Roman" pitchFamily="18" charset="0"/>
                <a:cs typeface="Times New Roman" pitchFamily="18" charset="0"/>
              </a:rPr>
              <a:t>Decision Tree Induction Techniques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46581" y="1462143"/>
            <a:ext cx="8501751" cy="4712746"/>
          </a:xfrm>
        </p:spPr>
        <p:txBody>
          <a:bodyPr>
            <a:noAutofit/>
          </a:bodyPr>
          <a:lstStyle/>
          <a:p>
            <a:pPr algn="just"/>
            <a:r>
              <a:rPr lang="en-US" sz="2000" dirty="0">
                <a:latin typeface="Times New Roman" panose="02020603050405020304" pitchFamily="18" charset="0"/>
                <a:cs typeface="Times New Roman" panose="02020603050405020304" pitchFamily="18" charset="0"/>
              </a:rPr>
              <a:t>Decision tree induction is a top-down, recursive and divide-and-conquer approach.</a:t>
            </a:r>
          </a:p>
          <a:p>
            <a:pPr lvl="7" algn="just"/>
            <a:endParaRPr lang="en-US" sz="1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procedure is to choose an attribute and split it into from a larger training set into smaller training sets. </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Different algorithms have been proposed to take a good control over</a:t>
            </a:r>
          </a:p>
          <a:p>
            <a:pPr lvl="8" algn="just"/>
            <a:endParaRPr lang="en-US" sz="800" dirty="0">
              <a:latin typeface="Times New Roman" panose="02020603050405020304" pitchFamily="18" charset="0"/>
              <a:cs typeface="Times New Roman" panose="02020603050405020304" pitchFamily="18" charset="0"/>
            </a:endParaRPr>
          </a:p>
          <a:p>
            <a:pPr marL="736092" lvl="1" indent="-342900" algn="just">
              <a:buFont typeface="+mj-lt"/>
              <a:buAutoNum type="arabicPeriod"/>
            </a:pPr>
            <a:r>
              <a:rPr lang="en-US" sz="1800" dirty="0">
                <a:latin typeface="Times New Roman" panose="02020603050405020304" pitchFamily="18" charset="0"/>
                <a:cs typeface="Times New Roman" panose="02020603050405020304" pitchFamily="18" charset="0"/>
              </a:rPr>
              <a:t>Choosing the best attribute to be </a:t>
            </a:r>
            <a:r>
              <a:rPr lang="en-US" sz="1800" dirty="0" err="1">
                <a:latin typeface="Times New Roman" panose="02020603050405020304" pitchFamily="18" charset="0"/>
                <a:cs typeface="Times New Roman" panose="02020603050405020304" pitchFamily="18" charset="0"/>
              </a:rPr>
              <a:t>splitted</a:t>
            </a:r>
            <a:r>
              <a:rPr lang="en-US" sz="1800" dirty="0">
                <a:latin typeface="Times New Roman" panose="02020603050405020304" pitchFamily="18" charset="0"/>
                <a:cs typeface="Times New Roman" panose="02020603050405020304" pitchFamily="18" charset="0"/>
              </a:rPr>
              <a:t>, and</a:t>
            </a:r>
          </a:p>
          <a:p>
            <a:pPr marL="2564892" lvl="8" indent="-342900" algn="just">
              <a:buFont typeface="+mj-lt"/>
              <a:buAutoNum type="arabicPeriod"/>
            </a:pPr>
            <a:endParaRPr lang="en-US" sz="800" dirty="0">
              <a:latin typeface="Times New Roman" panose="02020603050405020304" pitchFamily="18" charset="0"/>
              <a:cs typeface="Times New Roman" panose="02020603050405020304" pitchFamily="18" charset="0"/>
            </a:endParaRPr>
          </a:p>
          <a:p>
            <a:pPr marL="736092" lvl="1" indent="-342900" algn="just">
              <a:buFont typeface="+mj-lt"/>
              <a:buAutoNum type="arabicPeriod"/>
            </a:pPr>
            <a:r>
              <a:rPr lang="en-US" sz="1800" dirty="0">
                <a:latin typeface="Times New Roman" panose="02020603050405020304" pitchFamily="18" charset="0"/>
                <a:cs typeface="Times New Roman" panose="02020603050405020304" pitchFamily="18" charset="0"/>
              </a:rPr>
              <a:t>Splitting criteria</a:t>
            </a:r>
          </a:p>
          <a:p>
            <a:pPr marL="2564892" lvl="8" indent="-342900" algn="just">
              <a:buFont typeface="+mj-lt"/>
              <a:buAutoNum type="arabicPeriod"/>
            </a:pPr>
            <a:endParaRPr lang="en-US" sz="800" dirty="0">
              <a:latin typeface="Times New Roman" panose="02020603050405020304" pitchFamily="18" charset="0"/>
              <a:cs typeface="Times New Roman" panose="02020603050405020304" pitchFamily="18" charset="0"/>
            </a:endParaRPr>
          </a:p>
          <a:p>
            <a:pPr marL="313182" indent="-285750" algn="just">
              <a:buSzPct val="104000"/>
            </a:pPr>
            <a:r>
              <a:rPr lang="en-US" sz="2000" dirty="0">
                <a:latin typeface="Times New Roman" panose="02020603050405020304" pitchFamily="18" charset="0"/>
                <a:cs typeface="Times New Roman" panose="02020603050405020304" pitchFamily="18" charset="0"/>
              </a:rPr>
              <a:t>Several algorithms have been proposed for the above tasks. In this lecture, we shall limit our discussions into three important of them</a:t>
            </a:r>
          </a:p>
          <a:p>
            <a:pPr marL="678942" lvl="1" indent="-285750" algn="just">
              <a:buSzPct val="104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ID3</a:t>
            </a:r>
          </a:p>
          <a:p>
            <a:pPr marL="678942" lvl="1" indent="-285750">
              <a:buSzPct val="104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C 4.5</a:t>
            </a:r>
          </a:p>
          <a:p>
            <a:pPr marL="678942" lvl="1" indent="-285750">
              <a:buSzPct val="104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CART</a:t>
            </a:r>
          </a:p>
        </p:txBody>
      </p:sp>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51</a:t>
            </a:fld>
            <a:endParaRPr lang="en-IN" dirty="0">
              <a:solidFill>
                <a:srgbClr val="04617B">
                  <a:shade val="90000"/>
                </a:srgbClr>
              </a:solidFill>
            </a:endParaRPr>
          </a:p>
        </p:txBody>
      </p:sp>
    </p:spTree>
    <p:extLst>
      <p:ext uri="{BB962C8B-B14F-4D97-AF65-F5344CB8AC3E}">
        <p14:creationId xmlns:p14="http://schemas.microsoft.com/office/powerpoint/2010/main" val="8767787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429" y="2712182"/>
            <a:ext cx="8425339" cy="1002792"/>
          </a:xfrm>
        </p:spPr>
        <p:txBody>
          <a:bodyPr>
            <a:normAutofit/>
          </a:bodyPr>
          <a:lstStyle/>
          <a:p>
            <a:pPr algn="ctr"/>
            <a:r>
              <a:rPr lang="en-US" b="1" dirty="0">
                <a:solidFill>
                  <a:srgbClr val="0B5ED7"/>
                </a:solidFill>
                <a:latin typeface="Times New Roman" pitchFamily="18" charset="0"/>
                <a:cs typeface="Times New Roman" pitchFamily="18" charset="0"/>
              </a:rPr>
              <a:t>Algorithm ID3</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52</a:t>
            </a:fld>
            <a:endParaRPr lang="en-IN" dirty="0">
              <a:solidFill>
                <a:srgbClr val="04617B">
                  <a:shade val="90000"/>
                </a:srgbClr>
              </a:solidFill>
            </a:endParaRPr>
          </a:p>
        </p:txBody>
      </p:sp>
    </p:spTree>
    <p:extLst>
      <p:ext uri="{BB962C8B-B14F-4D97-AF65-F5344CB8AC3E}">
        <p14:creationId xmlns:p14="http://schemas.microsoft.com/office/powerpoint/2010/main" val="2481149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856" y="381360"/>
            <a:ext cx="8425339" cy="761030"/>
          </a:xfrm>
        </p:spPr>
        <p:txBody>
          <a:bodyPr>
            <a:normAutofit/>
          </a:bodyPr>
          <a:lstStyle/>
          <a:p>
            <a:r>
              <a:rPr lang="en-US" sz="4000" dirty="0">
                <a:solidFill>
                  <a:srgbClr val="A50021"/>
                </a:solidFill>
                <a:latin typeface="Times New Roman" pitchFamily="18" charset="0"/>
                <a:cs typeface="Times New Roman" pitchFamily="18" charset="0"/>
              </a:rPr>
              <a:t>ID3: Decision Tree Induction Algorithms</a:t>
            </a:r>
          </a:p>
        </p:txBody>
      </p:sp>
      <p:sp>
        <p:nvSpPr>
          <p:cNvPr id="3" name="Content Placeholder 2"/>
          <p:cNvSpPr>
            <a:spLocks noGrp="1"/>
          </p:cNvSpPr>
          <p:nvPr>
            <p:ph idx="1"/>
          </p:nvPr>
        </p:nvSpPr>
        <p:spPr>
          <a:xfrm>
            <a:off x="478833" y="1588343"/>
            <a:ext cx="8425339" cy="4389120"/>
          </a:xfrm>
        </p:spPr>
        <p:txBody>
          <a:bodyPr>
            <a:noAutofit/>
          </a:bodyPr>
          <a:lstStyle/>
          <a:p>
            <a:pPr algn="just"/>
            <a:r>
              <a:rPr lang="en-US" sz="2000" dirty="0">
                <a:latin typeface="Times New Roman" panose="02020603050405020304" pitchFamily="18" charset="0"/>
                <a:cs typeface="Times New Roman" panose="02020603050405020304" pitchFamily="18" charset="0"/>
              </a:rPr>
              <a:t>Quinlan [1986] introduced the ID3, a popular short form of </a:t>
            </a:r>
            <a:r>
              <a:rPr lang="en-US" sz="2000" b="1" dirty="0">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terative </a:t>
            </a:r>
            <a:r>
              <a:rPr lang="en-US" sz="2000" b="1" dirty="0" err="1">
                <a:latin typeface="Times New Roman" panose="02020603050405020304" pitchFamily="18" charset="0"/>
                <a:cs typeface="Times New Roman" panose="02020603050405020304" pitchFamily="18" charset="0"/>
              </a:rPr>
              <a:t>D</a:t>
            </a:r>
            <a:r>
              <a:rPr lang="en-US" sz="2000" dirty="0" err="1">
                <a:latin typeface="Times New Roman" panose="02020603050405020304" pitchFamily="18" charset="0"/>
                <a:cs typeface="Times New Roman" panose="02020603050405020304" pitchFamily="18" charset="0"/>
              </a:rPr>
              <a:t>ichotomizer</a:t>
            </a:r>
            <a:r>
              <a:rPr lang="en-US" sz="2000" dirty="0">
                <a:latin typeface="Times New Roman" panose="02020603050405020304" pitchFamily="18" charset="0"/>
                <a:cs typeface="Times New Roman" panose="02020603050405020304" pitchFamily="18" charset="0"/>
              </a:rPr>
              <a:t> 3 for decision trees from a set of training data. </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ID3, each node corresponds to a splitting attribute and each arc is a possible value of that attribute. </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At each node, the splitting attribute is selected to be the most informative among the attributes not yet considered in the path starting from the root. </a:t>
            </a:r>
          </a:p>
          <a:p>
            <a:pPr lvl="8" algn="just"/>
            <a:endParaRPr lang="en-US" sz="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53</a:t>
            </a:fld>
            <a:endParaRPr lang="en-IN" dirty="0">
              <a:solidFill>
                <a:srgbClr val="04617B">
                  <a:shade val="90000"/>
                </a:srgbClr>
              </a:solidFill>
            </a:endParaRPr>
          </a:p>
        </p:txBody>
      </p:sp>
    </p:spTree>
    <p:extLst>
      <p:ext uri="{BB962C8B-B14F-4D97-AF65-F5344CB8AC3E}">
        <p14:creationId xmlns:p14="http://schemas.microsoft.com/office/powerpoint/2010/main" val="16908979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856" y="381360"/>
            <a:ext cx="8425339" cy="761030"/>
          </a:xfrm>
        </p:spPr>
        <p:txBody>
          <a:bodyPr>
            <a:normAutofit/>
          </a:bodyPr>
          <a:lstStyle/>
          <a:p>
            <a:r>
              <a:rPr lang="en-US" sz="4000" dirty="0">
                <a:solidFill>
                  <a:srgbClr val="A50021"/>
                </a:solidFill>
                <a:latin typeface="Times New Roman" pitchFamily="18" charset="0"/>
                <a:cs typeface="Times New Roman" pitchFamily="18" charset="0"/>
              </a:rPr>
              <a:t>Algorithm ID3 </a:t>
            </a:r>
          </a:p>
        </p:txBody>
      </p:sp>
      <p:sp>
        <p:nvSpPr>
          <p:cNvPr id="3" name="Content Placeholder 2"/>
          <p:cNvSpPr>
            <a:spLocks noGrp="1"/>
          </p:cNvSpPr>
          <p:nvPr>
            <p:ph idx="1"/>
          </p:nvPr>
        </p:nvSpPr>
        <p:spPr>
          <a:xfrm>
            <a:off x="478833" y="1405463"/>
            <a:ext cx="8425339" cy="4389120"/>
          </a:xfrm>
        </p:spPr>
        <p:txBody>
          <a:bodyPr>
            <a:noAutofit/>
          </a:bodyPr>
          <a:lstStyle/>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ID3, </a:t>
            </a:r>
            <a:r>
              <a:rPr lang="en-US" sz="2000" dirty="0">
                <a:solidFill>
                  <a:srgbClr val="0B5ED7"/>
                </a:solidFill>
                <a:latin typeface="Times New Roman" panose="02020603050405020304" pitchFamily="18" charset="0"/>
                <a:cs typeface="Times New Roman" panose="02020603050405020304" pitchFamily="18" charset="0"/>
              </a:rPr>
              <a:t>entropy is used </a:t>
            </a:r>
            <a:r>
              <a:rPr lang="en-US" sz="2000" dirty="0">
                <a:latin typeface="Times New Roman" panose="02020603050405020304" pitchFamily="18" charset="0"/>
                <a:cs typeface="Times New Roman" panose="02020603050405020304" pitchFamily="18" charset="0"/>
              </a:rPr>
              <a:t>to measure how informative a node is. </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It is observed that splitting on any attribute has </a:t>
            </a:r>
            <a:r>
              <a:rPr lang="en-US" sz="1800" dirty="0">
                <a:solidFill>
                  <a:srgbClr val="0B5ED7"/>
                </a:solidFill>
                <a:latin typeface="Times New Roman" panose="02020603050405020304" pitchFamily="18" charset="0"/>
                <a:cs typeface="Times New Roman" panose="02020603050405020304" pitchFamily="18" charset="0"/>
              </a:rPr>
              <a:t>the property that average entropy of the resulting training subsets </a:t>
            </a:r>
            <a:r>
              <a:rPr lang="en-US" sz="1800" dirty="0">
                <a:solidFill>
                  <a:srgbClr val="A50021"/>
                </a:solidFill>
                <a:latin typeface="Times New Roman" panose="02020603050405020304" pitchFamily="18" charset="0"/>
                <a:cs typeface="Times New Roman" panose="02020603050405020304" pitchFamily="18" charset="0"/>
              </a:rPr>
              <a:t>will be less than or equal to </a:t>
            </a:r>
            <a:r>
              <a:rPr lang="en-US" sz="1800" dirty="0">
                <a:solidFill>
                  <a:srgbClr val="0B5ED7"/>
                </a:solidFill>
                <a:latin typeface="Times New Roman" panose="02020603050405020304" pitchFamily="18" charset="0"/>
                <a:cs typeface="Times New Roman" panose="02020603050405020304" pitchFamily="18" charset="0"/>
              </a:rPr>
              <a:t>that of the previous training set.</a:t>
            </a:r>
          </a:p>
          <a:p>
            <a:pPr lvl="8" algn="just"/>
            <a:endParaRPr lang="en-US" sz="800" u="sng"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ID3 algorithm defines a measurement of a splitting called </a:t>
            </a:r>
            <a:r>
              <a:rPr lang="en-US" sz="2000" b="1" dirty="0">
                <a:solidFill>
                  <a:srgbClr val="A50021"/>
                </a:solidFill>
                <a:latin typeface="Times New Roman" panose="02020603050405020304" pitchFamily="18" charset="0"/>
                <a:cs typeface="Times New Roman" panose="02020603050405020304" pitchFamily="18" charset="0"/>
              </a:rPr>
              <a:t>Information Gain </a:t>
            </a:r>
            <a:r>
              <a:rPr lang="en-US" sz="2000" dirty="0">
                <a:latin typeface="Times New Roman" panose="02020603050405020304" pitchFamily="18" charset="0"/>
                <a:cs typeface="Times New Roman" panose="02020603050405020304" pitchFamily="18" charset="0"/>
              </a:rPr>
              <a:t>to determine the goodness of a split. </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The attribute with the </a:t>
            </a:r>
            <a:r>
              <a:rPr lang="en-US" sz="1800" dirty="0">
                <a:solidFill>
                  <a:srgbClr val="0B5ED7"/>
                </a:solidFill>
                <a:latin typeface="Times New Roman" panose="02020603050405020304" pitchFamily="18" charset="0"/>
                <a:cs typeface="Times New Roman" panose="02020603050405020304" pitchFamily="18" charset="0"/>
              </a:rPr>
              <a:t>largest value of information gain </a:t>
            </a:r>
            <a:r>
              <a:rPr lang="en-US" sz="1800" dirty="0">
                <a:latin typeface="Times New Roman" panose="02020603050405020304" pitchFamily="18" charset="0"/>
                <a:cs typeface="Times New Roman" panose="02020603050405020304" pitchFamily="18" charset="0"/>
              </a:rPr>
              <a:t>is chosen as the splitting attribute and </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it partitions into a number of smaller training sets based on the </a:t>
            </a:r>
            <a:r>
              <a:rPr lang="en-US" sz="1800" dirty="0">
                <a:solidFill>
                  <a:srgbClr val="0B5ED7"/>
                </a:solidFill>
                <a:latin typeface="Times New Roman" panose="02020603050405020304" pitchFamily="18" charset="0"/>
                <a:cs typeface="Times New Roman" panose="02020603050405020304" pitchFamily="18" charset="0"/>
              </a:rPr>
              <a:t>distinct values of attribute </a:t>
            </a:r>
            <a:r>
              <a:rPr lang="en-US" sz="1800" dirty="0">
                <a:latin typeface="Times New Roman" panose="02020603050405020304" pitchFamily="18" charset="0"/>
                <a:cs typeface="Times New Roman" panose="02020603050405020304" pitchFamily="18" charset="0"/>
              </a:rPr>
              <a:t>under split.</a:t>
            </a: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54</a:t>
            </a:fld>
            <a:endParaRPr lang="en-IN" dirty="0">
              <a:solidFill>
                <a:srgbClr val="04617B">
                  <a:shade val="90000"/>
                </a:srgbClr>
              </a:solidFill>
            </a:endParaRPr>
          </a:p>
        </p:txBody>
      </p:sp>
    </p:spTree>
    <p:extLst>
      <p:ext uri="{BB962C8B-B14F-4D97-AF65-F5344CB8AC3E}">
        <p14:creationId xmlns:p14="http://schemas.microsoft.com/office/powerpoint/2010/main" val="563486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35" y="316813"/>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Gain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449226"/>
                <a:ext cx="8425339" cy="4478238"/>
              </a:xfrm>
            </p:spPr>
            <p:txBody>
              <a:bodyPr>
                <a:normAutofit lnSpcReduction="10000"/>
              </a:bodyPr>
              <a:lstStyle/>
              <a:p>
                <a:pPr algn="just"/>
                <a:r>
                  <a:rPr lang="en-US" sz="2200" dirty="0">
                    <a:latin typeface="Times New Roman" panose="02020603050405020304" pitchFamily="18" charset="0"/>
                    <a:cs typeface="Times New Roman" panose="02020603050405020304" pitchFamily="18" charset="0"/>
                  </a:rPr>
                  <a:t>We consider the following symbols and terminologies to define information gain, which is denoted as α.</a:t>
                </a:r>
              </a:p>
              <a:p>
                <a:pPr lvl="8" algn="just"/>
                <a:endParaRPr lang="en-US" sz="800" dirty="0">
                  <a:latin typeface="Times New Roman" panose="02020603050405020304" pitchFamily="18" charset="0"/>
                  <a:cs typeface="Times New Roman" panose="02020603050405020304" pitchFamily="18" charset="0"/>
                </a:endParaRPr>
              </a:p>
              <a:p>
                <a:pPr algn="just"/>
                <a:r>
                  <a:rPr lang="en-US" sz="2200" i="1" dirty="0">
                    <a:latin typeface="Times New Roman" panose="02020603050405020304" pitchFamily="18" charset="0"/>
                    <a:cs typeface="Times New Roman" panose="02020603050405020304" pitchFamily="18" charset="0"/>
                  </a:rPr>
                  <a:t>D</a:t>
                </a:r>
                <a:r>
                  <a:rPr lang="en-US" sz="2200" dirty="0">
                    <a:latin typeface="Times New Roman" panose="02020603050405020304" pitchFamily="18" charset="0"/>
                    <a:cs typeface="Times New Roman" panose="02020603050405020304" pitchFamily="18" charset="0"/>
                  </a:rPr>
                  <a:t> </a:t>
                </a:r>
                <a14:m>
                  <m:oMath xmlns:m="http://schemas.openxmlformats.org/officeDocument/2006/math">
                    <m:r>
                      <a:rPr lang="en-US" sz="2200" i="1" smtClean="0">
                        <a:latin typeface="Cambria Math" panose="02040503050406030204" pitchFamily="18" charset="0"/>
                        <a:ea typeface="Cambria Math" panose="02040503050406030204" pitchFamily="18" charset="0"/>
                      </a:rPr>
                      <m:t>≡</m:t>
                    </m:r>
                  </m:oMath>
                </a14:m>
                <a:r>
                  <a:rPr lang="en-US" sz="2200" dirty="0">
                    <a:latin typeface="Times New Roman" panose="02020603050405020304" pitchFamily="18" charset="0"/>
                    <a:cs typeface="Times New Roman" panose="02020603050405020304" pitchFamily="18" charset="0"/>
                  </a:rPr>
                  <a:t> denotes the training set at any instant</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denotes the size of the training set </a:t>
                </a:r>
                <a:r>
                  <a:rPr lang="en-US" sz="2000" i="1" dirty="0">
                    <a:latin typeface="Times New Roman" panose="02020603050405020304" pitchFamily="18" charset="0"/>
                    <a:cs typeface="Times New Roman" panose="02020603050405020304" pitchFamily="18" charset="0"/>
                  </a:rPr>
                  <a:t>D</a:t>
                </a:r>
              </a:p>
              <a:p>
                <a:pPr lvl="8" algn="just"/>
                <a:endParaRPr lang="en-US" sz="800" i="1" dirty="0">
                  <a:latin typeface="Times New Roman" panose="02020603050405020304" pitchFamily="18" charset="0"/>
                  <a:cs typeface="Times New Roman" panose="02020603050405020304" pitchFamily="18" charset="0"/>
                </a:endParaRPr>
              </a:p>
              <a:p>
                <a:pPr algn="just"/>
                <a:r>
                  <a:rPr lang="en-US" sz="2000" i="1" dirty="0">
                    <a:latin typeface="Times New Roman" panose="02020603050405020304" pitchFamily="18" charset="0"/>
                    <a:cs typeface="Times New Roman" panose="02020603050405020304" pitchFamily="18" charset="0"/>
                  </a:rPr>
                  <a:t>E</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denotes the entropy of the training set </a:t>
                </a:r>
                <a:r>
                  <a:rPr lang="en-US" sz="2000" i="1" dirty="0">
                    <a:latin typeface="Times New Roman" panose="02020603050405020304" pitchFamily="18" charset="0"/>
                    <a:cs typeface="Times New Roman" panose="02020603050405020304" pitchFamily="18" charset="0"/>
                  </a:rPr>
                  <a:t>D</a:t>
                </a:r>
              </a:p>
              <a:p>
                <a:pPr lvl="8" algn="just"/>
                <a:endParaRPr lang="en-US" sz="800" i="1"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entropy of the training set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a:t>
                </a:r>
              </a:p>
              <a:p>
                <a:pPr lvl="8" algn="just"/>
                <a:endParaRPr lang="en-US" sz="8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E(D) </a:t>
                </a:r>
                <a:r>
                  <a:rPr lang="en-US" sz="2000" dirty="0">
                    <a:latin typeface="Times New Roman" panose="02020603050405020304" pitchFamily="18" charset="0"/>
                    <a:cs typeface="Times New Roman" panose="02020603050405020304" pitchFamily="18" charset="0"/>
                  </a:rPr>
                  <a:t>= -</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b="0" i="1" smtClean="0">
                            <a:latin typeface="Cambria Math"/>
                          </a:rPr>
                          <m:t>𝑘</m:t>
                        </m:r>
                      </m:sup>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e>
                    </m:nary>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a:rPr>
                          <m:t>𝑝</m:t>
                        </m:r>
                      </m:e>
                      <m:sub>
                        <m:r>
                          <a:rPr lang="en-US" sz="2000" i="1">
                            <a:latin typeface="Cambria Math" panose="02040503050406030204" pitchFamily="18" charset="0"/>
                          </a:rPr>
                          <m:t>𝑖</m:t>
                        </m:r>
                      </m:sub>
                    </m:sSub>
                  </m:oMath>
                </a14:m>
                <a:endParaRPr lang="en-US" sz="2000" dirty="0">
                  <a:latin typeface="Times New Roman" panose="02020603050405020304" pitchFamily="18" charset="0"/>
                </a:endParaRPr>
              </a:p>
              <a:p>
                <a:pPr lvl="7"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where the training set </a:t>
                </a:r>
                <a:r>
                  <a:rPr lang="en-US" sz="1800" i="1"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has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oMath>
                </a14:m>
                <a:r>
                  <a:rPr lang="en-US" sz="1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oMath>
                </a14:m>
                <a:r>
                  <a:rPr lang="en-US" sz="1800" dirty="0">
                    <a:latin typeface="Times New Roman" panose="02020603050405020304" pitchFamily="18" charset="0"/>
                    <a:cs typeface="Times New Roman" panose="02020603050405020304" pitchFamily="18" charset="0"/>
                  </a:rPr>
                  <a:t>, … ,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𝑘</m:t>
                        </m:r>
                      </m:sub>
                    </m:sSub>
                  </m:oMath>
                </a14:m>
                <a:r>
                  <a:rPr lang="en-US" sz="1800" dirty="0">
                    <a:latin typeface="Times New Roman" panose="02020603050405020304" pitchFamily="18" charset="0"/>
                    <a:cs typeface="Times New Roman" panose="02020603050405020304" pitchFamily="18" charset="0"/>
                  </a:rPr>
                  <a:t>, the </a:t>
                </a:r>
                <a:r>
                  <a:rPr lang="en-US" sz="1800" i="1" dirty="0">
                    <a:latin typeface="Times New Roman" panose="02020603050405020304" pitchFamily="18" charset="0"/>
                    <a:cs typeface="Times New Roman" panose="02020603050405020304" pitchFamily="18" charset="0"/>
                  </a:rPr>
                  <a:t>k </a:t>
                </a:r>
                <a:r>
                  <a:rPr lang="en-US" sz="1800" dirty="0">
                    <a:latin typeface="Times New Roman" panose="02020603050405020304" pitchFamily="18" charset="0"/>
                    <a:cs typeface="Times New Roman" panose="02020603050405020304" pitchFamily="18" charset="0"/>
                  </a:rPr>
                  <a:t>number of distinct classes and</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oMath>
                </a14:m>
                <a:r>
                  <a:rPr lang="en-US" sz="1800" dirty="0">
                    <a:latin typeface="Times New Roman" panose="02020603050405020304" pitchFamily="18" charset="0"/>
                    <a:cs typeface="Times New Roman" panose="02020603050405020304" pitchFamily="18" charset="0"/>
                  </a:rPr>
                  <a:t>, 0&lt;</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 </m:t>
                        </m:r>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≤1</m:t>
                    </m:r>
                  </m:oMath>
                </a14:m>
                <a:r>
                  <a:rPr lang="en-US" sz="1800" dirty="0">
                    <a:latin typeface="Times New Roman" panose="02020603050405020304" pitchFamily="18" charset="0"/>
                    <a:cs typeface="Times New Roman" panose="02020603050405020304" pitchFamily="18" charset="0"/>
                  </a:rPr>
                  <a:t> is the probability that an arbitrary tuple in </a:t>
                </a:r>
                <a:r>
                  <a:rPr lang="en-US" sz="1800" i="1"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belongs to class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𝑖</m:t>
                        </m:r>
                      </m:sub>
                    </m:sSub>
                  </m:oMath>
                </a14:m>
                <a:r>
                  <a:rPr lang="en-US" sz="1800"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i</a:t>
                </a:r>
                <a:r>
                  <a:rPr lang="en-US" sz="1800" i="1" dirty="0">
                    <a:latin typeface="Times New Roman" panose="02020603050405020304" pitchFamily="18" charset="0"/>
                    <a:cs typeface="Times New Roman" panose="02020603050405020304" pitchFamily="18" charset="0"/>
                  </a:rPr>
                  <a:t> = 1, 2, … , k). </a:t>
                </a:r>
              </a:p>
              <a:p>
                <a:pPr algn="just"/>
                <a:endParaRPr lang="en-US" sz="2000" i="1" dirty="0">
                  <a:latin typeface="Times New Roman" panose="02020603050405020304" pitchFamily="18" charset="0"/>
                  <a:cs typeface="Times New Roman" panose="02020603050405020304" pitchFamily="18" charset="0"/>
                </a:endParaRPr>
              </a:p>
              <a:p>
                <a:pPr lvl="8" algn="just"/>
                <a:endParaRPr lang="en-US" sz="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80" y="1449226"/>
                <a:ext cx="8425339" cy="4478238"/>
              </a:xfrm>
              <a:blipFill rotWithShape="1">
                <a:blip r:embed="rId2"/>
                <a:stretch>
                  <a:fillRect l="-651" t="-1499" r="-941"/>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55</a:t>
            </a:fld>
            <a:endParaRPr lang="en-IN" dirty="0">
              <a:solidFill>
                <a:srgbClr val="04617B">
                  <a:shade val="90000"/>
                </a:srgbClr>
              </a:solidFill>
            </a:endParaRPr>
          </a:p>
        </p:txBody>
      </p:sp>
    </p:spTree>
    <p:extLst>
      <p:ext uri="{BB962C8B-B14F-4D97-AF65-F5344CB8AC3E}">
        <p14:creationId xmlns:p14="http://schemas.microsoft.com/office/powerpoint/2010/main" val="20904012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35" y="316813"/>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Gain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546052"/>
                <a:ext cx="8425339" cy="4714009"/>
              </a:xfrm>
            </p:spPr>
            <p:txBody>
              <a:bodyPr>
                <a:normAutofit/>
              </a:bodyPr>
              <a:lstStyle/>
              <a:p>
                <a:pPr lvl="8" algn="just"/>
                <a:endParaRPr lang="en-US" sz="800" i="1" dirty="0">
                  <a:latin typeface="Times New Roman" panose="02020603050405020304" pitchFamily="18" charset="0"/>
                  <a:cs typeface="Times New Roman" panose="02020603050405020304" pitchFamily="18" charset="0"/>
                </a:endParaRPr>
              </a:p>
              <a:p>
                <a:pPr lvl="1" algn="just"/>
                <a:r>
                  <a:rPr lang="en-US" sz="1800" i="1" dirty="0">
                    <a:latin typeface="Times New Roman" panose="02020603050405020304" pitchFamily="18" charset="0"/>
                    <a:cs typeface="Times New Roman" panose="02020603050405020304" pitchFamily="18" charset="0"/>
                  </a:rPr>
                  <a:t>p</a:t>
                </a:r>
                <a:r>
                  <a:rPr lang="en-US" sz="1800" i="1" baseline="-25000" dirty="0">
                    <a:latin typeface="Times New Roman" panose="02020603050405020304" pitchFamily="18" charset="0"/>
                    <a:cs typeface="Times New Roman" panose="02020603050405020304" pitchFamily="18" charset="0"/>
                  </a:rPr>
                  <a:t>i</a:t>
                </a:r>
                <a:r>
                  <a:rPr lang="en-US" sz="1800" i="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can be calculated as</a:t>
                </a:r>
              </a:p>
              <a:p>
                <a:pPr marL="0" indent="0" algn="just">
                  <a:buNone/>
                </a:pPr>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oMath>
                </a14:m>
                <a:r>
                  <a:rPr lang="en-US" sz="20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a:rPr>
                              <m:t>𝐶</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𝐷</m:t>
                            </m:r>
                          </m:sub>
                        </m:sSub>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b="0" i="1" smtClean="0">
                            <a:latin typeface="Cambria Math" panose="02040503050406030204" pitchFamily="18" charset="0"/>
                          </a:rPr>
                          <m:t>𝐷</m:t>
                        </m:r>
                        <m:r>
                          <a:rPr lang="en-US" sz="2000" b="0" i="1" smtClean="0">
                            <a:latin typeface="Cambria Math" panose="02040503050406030204" pitchFamily="18" charset="0"/>
                          </a:rPr>
                          <m:t>|</m:t>
                        </m:r>
                      </m:den>
                    </m:f>
                  </m:oMath>
                </a14:m>
                <a:endParaRPr lang="en-US" sz="2000" b="0" dirty="0">
                  <a:latin typeface="Times New Roman" panose="02020603050405020304" pitchFamily="18" charset="0"/>
                </a:endParaRP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𝐷</m:t>
                        </m:r>
                      </m:sub>
                    </m:sSub>
                  </m:oMath>
                </a14:m>
                <a:r>
                  <a:rPr lang="en-US" sz="1800" dirty="0">
                    <a:latin typeface="Times New Roman" panose="02020603050405020304" pitchFamily="18" charset="0"/>
                    <a:cs typeface="Times New Roman" panose="02020603050405020304" pitchFamily="18" charset="0"/>
                  </a:rPr>
                  <a:t> is the set of tuples of class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 </m:t>
                        </m:r>
                        <m:r>
                          <a:rPr lang="en-US" sz="1800" b="0" i="1" smtClean="0">
                            <a:latin typeface="Cambria Math" panose="02040503050406030204" pitchFamily="18" charset="0"/>
                          </a:rPr>
                          <m:t>𝑐</m:t>
                        </m:r>
                      </m:e>
                      <m:sub>
                        <m:r>
                          <a:rPr lang="en-US" sz="1800" i="1">
                            <a:latin typeface="Cambria Math" panose="02040503050406030204" pitchFamily="18" charset="0"/>
                          </a:rPr>
                          <m:t>𝑖</m:t>
                        </m:r>
                      </m:sub>
                    </m:sSub>
                  </m:oMath>
                </a14:m>
                <a:r>
                  <a:rPr lang="en-US" sz="1800" dirty="0">
                    <a:latin typeface="Times New Roman" panose="02020603050405020304" pitchFamily="18" charset="0"/>
                    <a:cs typeface="Times New Roman" panose="02020603050405020304" pitchFamily="18" charset="0"/>
                  </a:rPr>
                  <a:t> in </a:t>
                </a:r>
                <a:r>
                  <a:rPr lang="en-US" sz="1800" i="1"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a:t>
                </a:r>
              </a:p>
              <a:p>
                <a:pPr lvl="1" algn="just"/>
                <a:endParaRPr lang="en-US" sz="1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Suppose, we want to partition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on some attribute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having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distinct values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2</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𝑚</m:t>
                        </m:r>
                      </m:sub>
                    </m:sSub>
                    <m:r>
                      <a:rPr lang="en-US" sz="2000" i="1">
                        <a:latin typeface="Cambria Math" panose="02040503050406030204" pitchFamily="18" charset="0"/>
                      </a:rPr>
                      <m:t>}. </m:t>
                    </m:r>
                    <m:r>
                      <a:rPr lang="en-US" sz="2000">
                        <a:latin typeface="Cambria Math"/>
                      </a:rPr>
                      <m:t> </m:t>
                    </m:r>
                  </m:oMath>
                </a14:m>
                <a:endParaRPr lang="en-US" sz="2000" dirty="0">
                  <a:latin typeface="Cambria Math"/>
                </a:endParaRPr>
              </a:p>
              <a:p>
                <a:pPr lvl="8" algn="just"/>
                <a:endParaRPr lang="en-US" sz="800" dirty="0">
                  <a:latin typeface="Cambria Math"/>
                </a:endParaRPr>
              </a:p>
              <a:p>
                <a:pPr algn="just"/>
                <a14:m>
                  <m:oMath xmlns:m="http://schemas.openxmlformats.org/officeDocument/2006/math">
                    <m:r>
                      <m:rPr>
                        <m:sty m:val="p"/>
                      </m:rPr>
                      <a:rPr lang="en-US" sz="2000">
                        <a:latin typeface="Cambria Math" panose="02040503050406030204" pitchFamily="18" charset="0"/>
                      </a:rPr>
                      <m:t>Attribute</m:t>
                    </m:r>
                    <m:r>
                      <a:rPr lang="en-US" sz="2000">
                        <a:latin typeface="Cambria Math" panose="02040503050406030204" pitchFamily="18" charset="0"/>
                      </a:rPr>
                      <m:t> </m:t>
                    </m:r>
                    <m:r>
                      <a:rPr lang="en-US" sz="2000" i="1">
                        <a:latin typeface="Cambria Math" panose="02040503050406030204" pitchFamily="18" charset="0"/>
                      </a:rPr>
                      <m:t>𝐴</m:t>
                    </m:r>
                    <m:r>
                      <a:rPr lang="en-US" sz="2000">
                        <a:latin typeface="Cambria Math" panose="02040503050406030204" pitchFamily="18" charset="0"/>
                      </a:rPr>
                      <m:t> </m:t>
                    </m:r>
                    <m:r>
                      <m:rPr>
                        <m:sty m:val="p"/>
                      </m:rPr>
                      <a:rPr lang="en-US" sz="2000">
                        <a:latin typeface="Cambria Math" panose="02040503050406030204" pitchFamily="18" charset="0"/>
                      </a:rPr>
                      <m:t>can</m:t>
                    </m:r>
                    <m:r>
                      <a:rPr lang="en-US" sz="2000">
                        <a:latin typeface="Cambria Math" panose="02040503050406030204" pitchFamily="18" charset="0"/>
                      </a:rPr>
                      <m:t> </m:t>
                    </m:r>
                    <m:r>
                      <m:rPr>
                        <m:sty m:val="p"/>
                      </m:rPr>
                      <a:rPr lang="en-US" sz="2000">
                        <a:latin typeface="Cambria Math" panose="02040503050406030204" pitchFamily="18" charset="0"/>
                      </a:rPr>
                      <m:t>be</m:t>
                    </m:r>
                    <m:r>
                      <a:rPr lang="en-US" sz="2000">
                        <a:latin typeface="Cambria Math" panose="02040503050406030204" pitchFamily="18" charset="0"/>
                      </a:rPr>
                      <m:t> </m:t>
                    </m:r>
                    <m:r>
                      <m:rPr>
                        <m:sty m:val="p"/>
                      </m:rPr>
                      <a:rPr lang="en-US" sz="2000">
                        <a:latin typeface="Cambria Math" panose="02040503050406030204" pitchFamily="18" charset="0"/>
                      </a:rPr>
                      <m:t>considered</m:t>
                    </m:r>
                    <m:r>
                      <a:rPr lang="en-US" sz="2000">
                        <a:latin typeface="Cambria Math" panose="02040503050406030204" pitchFamily="18" charset="0"/>
                      </a:rPr>
                      <m:t> </m:t>
                    </m:r>
                  </m:oMath>
                </a14:m>
                <a:r>
                  <a:rPr lang="en-US" sz="2000" dirty="0">
                    <a:latin typeface="Times New Roman" panose="02020603050405020304" pitchFamily="18" charset="0"/>
                    <a:cs typeface="Times New Roman" panose="02020603050405020304" pitchFamily="18" charset="0"/>
                  </a:rPr>
                  <a:t>to split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into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partitions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2</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𝑚</m:t>
                        </m:r>
                      </m:sub>
                    </m:sSub>
                  </m:oMath>
                </a14:m>
                <a:r>
                  <a:rPr lang="en-US" sz="2000"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𝑗</m:t>
                        </m:r>
                      </m:sub>
                    </m:sSub>
                  </m:oMath>
                </a14:m>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j = 1,2, … ,m) </a:t>
                </a:r>
                <a:r>
                  <a:rPr lang="en-US" sz="2000" dirty="0">
                    <a:latin typeface="Times New Roman" panose="02020603050405020304" pitchFamily="18" charset="0"/>
                    <a:cs typeface="Times New Roman" panose="02020603050405020304" pitchFamily="18" charset="0"/>
                  </a:rPr>
                  <a:t>contains those tuples in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that have outcome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𝑗</m:t>
                        </m:r>
                      </m:sub>
                    </m:sSub>
                  </m:oMath>
                </a14:m>
                <a:r>
                  <a:rPr lang="en-US" sz="2000" dirty="0">
                    <a:latin typeface="Times New Roman" panose="02020603050405020304" pitchFamily="18" charset="0"/>
                    <a:cs typeface="Times New Roman" panose="02020603050405020304" pitchFamily="18" charset="0"/>
                  </a:rPr>
                  <a:t> of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80" y="1546045"/>
                <a:ext cx="8425339" cy="4714009"/>
              </a:xfrm>
              <a:blipFill rotWithShape="1">
                <a:blip r:embed="rId2"/>
                <a:stretch>
                  <a:fillRect l="-507"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56</a:t>
            </a:fld>
            <a:endParaRPr lang="en-IN" dirty="0">
              <a:solidFill>
                <a:srgbClr val="04617B">
                  <a:shade val="90000"/>
                </a:srgbClr>
              </a:solidFill>
            </a:endParaRPr>
          </a:p>
        </p:txBody>
      </p:sp>
    </p:spTree>
    <p:extLst>
      <p:ext uri="{BB962C8B-B14F-4D97-AF65-F5344CB8AC3E}">
        <p14:creationId xmlns:p14="http://schemas.microsoft.com/office/powerpoint/2010/main" val="33751805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35" y="316813"/>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Gain</a:t>
            </a: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57</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Rectangle 5"/>
              <p:cNvSpPr/>
              <p:nvPr/>
            </p:nvSpPr>
            <p:spPr>
              <a:xfrm>
                <a:off x="672928" y="1656983"/>
                <a:ext cx="7734300" cy="3893969"/>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The weighted entropy denoted as 𝐸</a:t>
                </a:r>
                <a:r>
                  <a:rPr lang="en-IN" baseline="-25000" dirty="0">
                    <a:solidFill>
                      <a:prstClr val="black"/>
                    </a:solidFill>
                    <a:latin typeface="Times New Roman" panose="02020603050405020304" pitchFamily="18" charset="0"/>
                    <a:cs typeface="Times New Roman" panose="02020603050405020304" pitchFamily="18" charset="0"/>
                  </a:rPr>
                  <a:t>𝐴</a:t>
                </a:r>
                <a:r>
                  <a:rPr lang="en-IN" dirty="0">
                    <a:solidFill>
                      <a:prstClr val="black"/>
                    </a:solidFill>
                    <a:latin typeface="Times New Roman" panose="02020603050405020304" pitchFamily="18" charset="0"/>
                    <a:cs typeface="Times New Roman" panose="02020603050405020304" pitchFamily="18" charset="0"/>
                  </a:rPr>
                  <a:t>(𝐷) for all partitions of </a:t>
                </a:r>
                <a:r>
                  <a:rPr lang="en-IN" i="1" dirty="0">
                    <a:solidFill>
                      <a:prstClr val="black"/>
                    </a:solidFill>
                    <a:latin typeface="Times New Roman" panose="02020603050405020304" pitchFamily="18" charset="0"/>
                    <a:cs typeface="Times New Roman" panose="02020603050405020304" pitchFamily="18" charset="0"/>
                  </a:rPr>
                  <a:t>D</a:t>
                </a:r>
                <a:r>
                  <a:rPr lang="en-IN" dirty="0">
                    <a:solidFill>
                      <a:prstClr val="black"/>
                    </a:solidFill>
                    <a:latin typeface="Times New Roman" panose="02020603050405020304" pitchFamily="18" charset="0"/>
                    <a:cs typeface="Times New Roman" panose="02020603050405020304" pitchFamily="18" charset="0"/>
                  </a:rPr>
                  <a:t> with respect to </a:t>
                </a:r>
                <a:r>
                  <a:rPr lang="en-IN" i="1" dirty="0">
                    <a:solidFill>
                      <a:prstClr val="black"/>
                    </a:solidFill>
                    <a:latin typeface="Times New Roman" panose="02020603050405020304" pitchFamily="18" charset="0"/>
                    <a:cs typeface="Times New Roman" panose="02020603050405020304" pitchFamily="18" charset="0"/>
                  </a:rPr>
                  <a:t>A</a:t>
                </a:r>
                <a:r>
                  <a:rPr lang="en-IN" dirty="0">
                    <a:solidFill>
                      <a:prstClr val="black"/>
                    </a:solidFill>
                    <a:latin typeface="Times New Roman" panose="02020603050405020304" pitchFamily="18" charset="0"/>
                    <a:cs typeface="Times New Roman" panose="02020603050405020304" pitchFamily="18" charset="0"/>
                  </a:rPr>
                  <a:t> is given by:</a:t>
                </a:r>
                <a:endParaRPr lang="en-IN" dirty="0">
                  <a:solidFill>
                    <a:schemeClr val="tx1"/>
                  </a:solidFill>
                  <a:latin typeface="Times New Roman" panose="02020603050405020304" pitchFamily="18" charset="0"/>
                  <a:cs typeface="Times New Roman" panose="02020603050405020304" pitchFamily="18" charset="0"/>
                </a:endParaRPr>
              </a:p>
              <a:p>
                <a:pPr algn="just"/>
                <a:endParaRPr lang="en-IN" dirty="0">
                  <a:solidFill>
                    <a:schemeClr val="tx1"/>
                  </a:solidFill>
                  <a:latin typeface="Times New Roman" panose="02020603050405020304" pitchFamily="18" charset="0"/>
                  <a:cs typeface="Times New Roman" panose="02020603050405020304" pitchFamily="18" charset="0"/>
                </a:endParaRPr>
              </a:p>
              <a:p>
                <a:pPr lvl="1" algn="just"/>
                <a14:m>
                  <m:oMath xmlns:m="http://schemas.openxmlformats.org/officeDocument/2006/math">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𝐸</m:t>
                        </m:r>
                      </m:e>
                      <m:sub>
                        <m:r>
                          <a:rPr lang="en-US">
                            <a:solidFill>
                              <a:schemeClr val="tx1"/>
                            </a:solidFill>
                            <a:latin typeface="Cambria Math" panose="02040503050406030204" pitchFamily="18" charset="0"/>
                          </a:rPr>
                          <m:t>𝐴</m:t>
                        </m:r>
                      </m:sub>
                    </m:sSub>
                    <m:r>
                      <a:rPr lang="en-US">
                        <a:solidFill>
                          <a:schemeClr val="tx1"/>
                        </a:solidFill>
                        <a:latin typeface="Cambria Math" panose="02040503050406030204" pitchFamily="18" charset="0"/>
                      </a:rPr>
                      <m:t>(</m:t>
                    </m:r>
                    <m:r>
                      <a:rPr lang="en-US">
                        <a:solidFill>
                          <a:schemeClr val="tx1"/>
                        </a:solidFill>
                        <a:latin typeface="Cambria Math" panose="02040503050406030204" pitchFamily="18" charset="0"/>
                      </a:rPr>
                      <m:t>𝐷</m:t>
                    </m:r>
                    <m:r>
                      <a:rPr lang="en-US">
                        <a:solidFill>
                          <a:schemeClr val="tx1"/>
                        </a:solidFill>
                        <a:latin typeface="Cambria Math" panose="020405030504060302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nary>
                      <m:naryPr>
                        <m:chr m:val="∑"/>
                        <m:ctrlPr>
                          <a:rPr lang="en-US" i="1" dirty="0">
                            <a:solidFill>
                              <a:schemeClr val="tx1"/>
                            </a:solidFill>
                            <a:latin typeface="Cambria Math" panose="02040503050406030204" pitchFamily="18" charset="0"/>
                          </a:rPr>
                        </m:ctrlPr>
                      </m:naryPr>
                      <m:sub>
                        <m:r>
                          <m:rPr>
                            <m:brk m:alnAt="23"/>
                          </m:rPr>
                          <a:rPr lang="en-US" i="1" dirty="0">
                            <a:solidFill>
                              <a:schemeClr val="tx1"/>
                            </a:solidFill>
                            <a:latin typeface="Cambria Math" panose="02040503050406030204" pitchFamily="18" charset="0"/>
                          </a:rPr>
                          <m:t>𝑗</m:t>
                        </m:r>
                        <m:r>
                          <a:rPr lang="en-US" i="1" dirty="0">
                            <a:solidFill>
                              <a:schemeClr val="tx1"/>
                            </a:solidFill>
                            <a:latin typeface="Cambria Math" panose="02040503050406030204" pitchFamily="18" charset="0"/>
                          </a:rPr>
                          <m:t>=1</m:t>
                        </m:r>
                      </m:sub>
                      <m:sup>
                        <m:r>
                          <a:rPr lang="en-US" i="1" dirty="0">
                            <a:solidFill>
                              <a:schemeClr val="tx1"/>
                            </a:solidFill>
                            <a:latin typeface="Cambria Math" panose="02040503050406030204" pitchFamily="18" charset="0"/>
                          </a:rPr>
                          <m:t>𝑚</m:t>
                        </m:r>
                      </m:sup>
                      <m:e>
                        <m:f>
                          <m:fPr>
                            <m:ctrlPr>
                              <a:rPr lang="en-US" i="1">
                                <a:solidFill>
                                  <a:schemeClr val="tx1"/>
                                </a:solidFill>
                                <a:latin typeface="Cambria Math" panose="02040503050406030204" pitchFamily="18" charset="0"/>
                              </a:rPr>
                            </m:ctrlPr>
                          </m:fPr>
                          <m:num>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r>
                              <a:rPr lang="en-US" i="1">
                                <a:solidFill>
                                  <a:schemeClr val="tx1"/>
                                </a:solidFill>
                                <a:latin typeface="Cambria Math" panose="02040503050406030204" pitchFamily="18" charset="0"/>
                              </a:rPr>
                              <m:t>|</m:t>
                            </m:r>
                          </m:num>
                          <m:den>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den>
                        </m:f>
                      </m:e>
                    </m:nary>
                  </m:oMath>
                </a14:m>
                <a:r>
                  <a:rPr lang="en-US" dirty="0">
                    <a:solidFill>
                      <a:schemeClr val="tx1"/>
                    </a:solidFill>
                    <a:latin typeface="Times New Roman" panose="02020603050405020304" pitchFamily="18" charset="0"/>
                    <a:cs typeface="Times New Roman" panose="02020603050405020304" pitchFamily="18" charset="0"/>
                  </a:rPr>
                  <a:t> </a:t>
                </a:r>
                <a:r>
                  <a:rPr lang="en-US" i="1" dirty="0">
                    <a:solidFill>
                      <a:schemeClr val="tx1"/>
                    </a:solidFill>
                    <a:latin typeface="Times New Roman" panose="02020603050405020304" pitchFamily="18" charset="0"/>
                    <a:cs typeface="Times New Roman" panose="02020603050405020304" pitchFamily="18" charset="0"/>
                  </a:rPr>
                  <a:t>E(</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oMath>
                </a14:m>
                <a:r>
                  <a:rPr lang="en-US" i="1" dirty="0">
                    <a:solidFill>
                      <a:schemeClr val="tx1"/>
                    </a:solidFill>
                    <a:latin typeface="Times New Roman" panose="02020603050405020304" pitchFamily="18" charset="0"/>
                    <a:cs typeface="Times New Roman" panose="02020603050405020304" pitchFamily="18" charset="0"/>
                  </a:rPr>
                  <a:t>)</a:t>
                </a: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Here, the </a:t>
                </a:r>
                <a:r>
                  <a:rPr lang="en-US" dirty="0">
                    <a:solidFill>
                      <a:schemeClr val="tx1"/>
                    </a:solidFill>
                    <a:latin typeface="Times New Roman" panose="02020603050405020304" pitchFamily="18" charset="0"/>
                    <a:cs typeface="Times New Roman" panose="02020603050405020304" pitchFamily="18" charset="0"/>
                  </a:rPr>
                  <a:t>term </a:t>
                </a:r>
                <a14:m>
                  <m:oMath xmlns:m="http://schemas.openxmlformats.org/officeDocument/2006/math">
                    <m:f>
                      <m:fPr>
                        <m:ctrlPr>
                          <a:rPr lang="en-US" i="1">
                            <a:solidFill>
                              <a:schemeClr val="tx1"/>
                            </a:solidFill>
                            <a:latin typeface="Cambria Math" panose="02040503050406030204" pitchFamily="18" charset="0"/>
                          </a:rPr>
                        </m:ctrlPr>
                      </m:fPr>
                      <m:num>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r>
                          <a:rPr lang="en-US" i="1">
                            <a:solidFill>
                              <a:schemeClr val="tx1"/>
                            </a:solidFill>
                            <a:latin typeface="Cambria Math" panose="02040503050406030204" pitchFamily="18" charset="0"/>
                          </a:rPr>
                          <m:t>|</m:t>
                        </m:r>
                      </m:num>
                      <m:den>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den>
                    </m:f>
                  </m:oMath>
                </a14:m>
                <a:r>
                  <a:rPr lang="en-US" dirty="0">
                    <a:solidFill>
                      <a:schemeClr val="tx1"/>
                    </a:solidFill>
                    <a:latin typeface="Times New Roman" panose="02020603050405020304" pitchFamily="18" charset="0"/>
                    <a:cs typeface="Times New Roman" panose="02020603050405020304" pitchFamily="18" charset="0"/>
                  </a:rPr>
                  <a:t> </a:t>
                </a:r>
                <a:r>
                  <a:rPr lang="en-IN" dirty="0">
                    <a:solidFill>
                      <a:prstClr val="black"/>
                    </a:solidFill>
                    <a:latin typeface="Times New Roman" panose="02020603050405020304" pitchFamily="18" charset="0"/>
                    <a:cs typeface="Times New Roman" panose="02020603050405020304" pitchFamily="18" charset="0"/>
                  </a:rPr>
                  <a:t>denotes the weight of the </a:t>
                </a:r>
                <a:r>
                  <a:rPr lang="en-IN" i="1" dirty="0">
                    <a:solidFill>
                      <a:prstClr val="black"/>
                    </a:solidFill>
                    <a:latin typeface="Times New Roman" panose="02020603050405020304" pitchFamily="18" charset="0"/>
                    <a:cs typeface="Times New Roman" panose="02020603050405020304" pitchFamily="18" charset="0"/>
                  </a:rPr>
                  <a:t>j</a:t>
                </a:r>
                <a:r>
                  <a:rPr lang="en-IN" dirty="0">
                    <a:solidFill>
                      <a:prstClr val="black"/>
                    </a:solidFill>
                    <a:latin typeface="Times New Roman" panose="02020603050405020304" pitchFamily="18" charset="0"/>
                    <a:cs typeface="Times New Roman" panose="02020603050405020304" pitchFamily="18" charset="0"/>
                  </a:rPr>
                  <a:t>-</a:t>
                </a:r>
                <a:r>
                  <a:rPr lang="en-IN" dirty="0" err="1">
                    <a:solidFill>
                      <a:prstClr val="black"/>
                    </a:solidFill>
                    <a:latin typeface="Times New Roman" panose="02020603050405020304" pitchFamily="18" charset="0"/>
                    <a:cs typeface="Times New Roman" panose="02020603050405020304" pitchFamily="18" charset="0"/>
                  </a:rPr>
                  <a:t>th</a:t>
                </a:r>
                <a:r>
                  <a:rPr lang="en-IN" dirty="0">
                    <a:solidFill>
                      <a:prstClr val="black"/>
                    </a:solidFill>
                    <a:latin typeface="Times New Roman" panose="02020603050405020304" pitchFamily="18" charset="0"/>
                    <a:cs typeface="Times New Roman" panose="02020603050405020304" pitchFamily="18" charset="0"/>
                  </a:rPr>
                  <a:t> training set. </a:t>
                </a: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More meaningfully, </a:t>
                </a:r>
                <a:r>
                  <a:rPr lang="en-IN" dirty="0">
                    <a:solidFill>
                      <a:srgbClr val="CC3300"/>
                    </a:solidFill>
                    <a:latin typeface="Times New Roman" panose="02020603050405020304" pitchFamily="18" charset="0"/>
                    <a:cs typeface="Times New Roman" panose="02020603050405020304" pitchFamily="18" charset="0"/>
                  </a:rPr>
                  <a:t>𝐸</a:t>
                </a:r>
                <a:r>
                  <a:rPr lang="en-IN" baseline="-25000" dirty="0">
                    <a:solidFill>
                      <a:srgbClr val="CC3300"/>
                    </a:solidFill>
                    <a:latin typeface="Times New Roman" panose="02020603050405020304" pitchFamily="18" charset="0"/>
                    <a:cs typeface="Times New Roman" panose="02020603050405020304" pitchFamily="18" charset="0"/>
                  </a:rPr>
                  <a:t>𝐴</a:t>
                </a:r>
                <a:r>
                  <a:rPr lang="en-IN" dirty="0">
                    <a:solidFill>
                      <a:srgbClr val="CC3300"/>
                    </a:solidFill>
                    <a:latin typeface="Times New Roman" panose="02020603050405020304" pitchFamily="18" charset="0"/>
                    <a:cs typeface="Times New Roman" panose="02020603050405020304" pitchFamily="18" charset="0"/>
                  </a:rPr>
                  <a:t>(𝐷) is the expected information required to classify a tuple from </a:t>
                </a:r>
                <a:r>
                  <a:rPr lang="en-IN" i="1" dirty="0">
                    <a:solidFill>
                      <a:srgbClr val="CC3300"/>
                    </a:solidFill>
                    <a:latin typeface="Times New Roman" panose="02020603050405020304" pitchFamily="18" charset="0"/>
                    <a:cs typeface="Times New Roman" panose="02020603050405020304" pitchFamily="18" charset="0"/>
                  </a:rPr>
                  <a:t>D </a:t>
                </a:r>
                <a:r>
                  <a:rPr lang="en-IN" dirty="0">
                    <a:solidFill>
                      <a:srgbClr val="CC3300"/>
                    </a:solidFill>
                    <a:latin typeface="Times New Roman" panose="02020603050405020304" pitchFamily="18" charset="0"/>
                    <a:cs typeface="Times New Roman" panose="02020603050405020304" pitchFamily="18" charset="0"/>
                  </a:rPr>
                  <a:t>based on the splitting of </a:t>
                </a:r>
                <a:r>
                  <a:rPr lang="en-IN" i="1" dirty="0">
                    <a:solidFill>
                      <a:srgbClr val="CC3300"/>
                    </a:solidFill>
                    <a:latin typeface="Times New Roman" panose="02020603050405020304" pitchFamily="18" charset="0"/>
                    <a:cs typeface="Times New Roman" panose="02020603050405020304" pitchFamily="18" charset="0"/>
                  </a:rPr>
                  <a:t>A</a:t>
                </a:r>
                <a:r>
                  <a:rPr lang="en-IN" dirty="0">
                    <a:solidFill>
                      <a:srgbClr val="CC3300"/>
                    </a:solidFill>
                    <a:latin typeface="Times New Roman" panose="02020603050405020304" pitchFamily="18" charset="0"/>
                    <a:cs typeface="Times New Roman" panose="02020603050405020304" pitchFamily="18" charset="0"/>
                  </a:rPr>
                  <a:t>.</a:t>
                </a:r>
              </a:p>
            </p:txBody>
          </p:sp>
        </mc:Choice>
        <mc:Fallback xmlns="">
          <p:sp>
            <p:nvSpPr>
              <p:cNvPr id="6" name="Rectangle 5"/>
              <p:cNvSpPr>
                <a:spLocks noRot="1" noChangeAspect="1" noMove="1" noResize="1" noEditPoints="1" noAdjustHandles="1" noChangeArrowheads="1" noChangeShapeType="1" noTextEdit="1"/>
              </p:cNvSpPr>
              <p:nvPr/>
            </p:nvSpPr>
            <p:spPr>
              <a:xfrm>
                <a:off x="672911" y="1656977"/>
                <a:ext cx="7734300" cy="3893969"/>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7" name="Rounded Rectangle 6"/>
          <p:cNvSpPr/>
          <p:nvPr/>
        </p:nvSpPr>
        <p:spPr>
          <a:xfrm>
            <a:off x="672928" y="1656978"/>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9.4: </a:t>
            </a:r>
            <a:r>
              <a:rPr lang="en-US" sz="2000" b="1" dirty="0">
                <a:solidFill>
                  <a:prstClr val="black"/>
                </a:solidFill>
                <a:latin typeface="Times New Roman" pitchFamily="18" charset="0"/>
                <a:cs typeface="Times New Roman" pitchFamily="18" charset="0"/>
              </a:rPr>
              <a:t>Weighted Entropy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157791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7998" y="1108654"/>
                <a:ext cx="8425339" cy="5420591"/>
              </a:xfrm>
            </p:spPr>
            <p:txBody>
              <a:bodyPr>
                <a:normAutofit/>
              </a:bodyPr>
              <a:lstStyle/>
              <a:p>
                <a:pPr algn="just"/>
                <a:r>
                  <a:rPr lang="en-US" sz="2000" dirty="0">
                    <a:latin typeface="Times New Roman" panose="02020603050405020304" pitchFamily="18" charset="0"/>
                    <a:cs typeface="Times New Roman" panose="02020603050405020304" pitchFamily="18" charset="0"/>
                  </a:rPr>
                  <a:t>Our objective is to take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on splitting to produce an exact classification (also called pure), that is, all tuples belong to one class. </a:t>
                </a:r>
              </a:p>
              <a:p>
                <a:pPr lvl="8" algn="just"/>
                <a:endParaRPr lang="en-US" sz="6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However, it is quite likely that the partitions is impure, that is, they contain tuples from two or more classes. </a:t>
                </a:r>
              </a:p>
              <a:p>
                <a:pPr lvl="8" algn="just"/>
                <a:endParaRPr lang="en-US" sz="6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that sense, </a:t>
                </a:r>
                <a14:m>
                  <m:oMath xmlns:m="http://schemas.openxmlformats.org/officeDocument/2006/math">
                    <m:sSub>
                      <m:sSubPr>
                        <m:ctrlPr>
                          <a:rPr lang="en-US" sz="2000" i="1">
                            <a:latin typeface="Cambria Math" panose="02040503050406030204" pitchFamily="18" charset="0"/>
                          </a:rPr>
                        </m:ctrlPr>
                      </m:sSubPr>
                      <m:e>
                        <m:r>
                          <a:rPr lang="en-US" sz="2000">
                            <a:latin typeface="Cambria Math" panose="02040503050406030204" pitchFamily="18" charset="0"/>
                          </a:rPr>
                          <m:t>𝐸</m:t>
                        </m:r>
                      </m:e>
                      <m:sub>
                        <m:r>
                          <a:rPr lang="en-US" sz="2000">
                            <a:latin typeface="Cambria Math" panose="02040503050406030204" pitchFamily="18" charset="0"/>
                          </a:rPr>
                          <m:t>𝐴</m:t>
                        </m:r>
                      </m:sub>
                    </m:sSub>
                    <m:r>
                      <a:rPr lang="en-US" sz="2000">
                        <a:latin typeface="Cambria Math" panose="02040503050406030204" pitchFamily="18" charset="0"/>
                      </a:rPr>
                      <m:t>(</m:t>
                    </m:r>
                    <m:r>
                      <a:rPr lang="en-US" sz="2000">
                        <a:latin typeface="Cambria Math" panose="02040503050406030204" pitchFamily="18" charset="0"/>
                      </a:rPr>
                      <m:t>𝐷</m:t>
                    </m:r>
                    <m:r>
                      <a:rPr lang="en-US" sz="2000">
                        <a:latin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is a measure of impurities (or purity). A lesser value of </a:t>
                </a:r>
                <a14:m>
                  <m:oMath xmlns:m="http://schemas.openxmlformats.org/officeDocument/2006/math">
                    <m:sSub>
                      <m:sSubPr>
                        <m:ctrlPr>
                          <a:rPr lang="en-US" sz="2000" i="1">
                            <a:latin typeface="Cambria Math" panose="02040503050406030204" pitchFamily="18" charset="0"/>
                          </a:rPr>
                        </m:ctrlPr>
                      </m:sSubPr>
                      <m:e>
                        <m:r>
                          <a:rPr lang="en-US" sz="2000">
                            <a:latin typeface="Cambria Math" panose="02040503050406030204" pitchFamily="18" charset="0"/>
                          </a:rPr>
                          <m:t>𝐸</m:t>
                        </m:r>
                      </m:e>
                      <m:sub>
                        <m:r>
                          <a:rPr lang="en-US" sz="2000">
                            <a:latin typeface="Cambria Math" panose="02040503050406030204" pitchFamily="18" charset="0"/>
                          </a:rPr>
                          <m:t>𝐴</m:t>
                        </m:r>
                      </m:sub>
                    </m:sSub>
                    <m:r>
                      <a:rPr lang="en-US" sz="2000">
                        <a:latin typeface="Cambria Math" panose="02040503050406030204" pitchFamily="18" charset="0"/>
                      </a:rPr>
                      <m:t>(</m:t>
                    </m:r>
                    <m:r>
                      <a:rPr lang="en-US" sz="2000">
                        <a:latin typeface="Cambria Math" panose="02040503050406030204" pitchFamily="18" charset="0"/>
                      </a:rPr>
                      <m:t>𝐷</m:t>
                    </m:r>
                    <m:r>
                      <a:rPr lang="en-US" sz="2000">
                        <a:latin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implying more power the partitions are.</a:t>
                </a:r>
              </a:p>
              <a:p>
                <a:pPr algn="just"/>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7998" y="1108648"/>
                <a:ext cx="8425339" cy="5420591"/>
              </a:xfrm>
              <a:blipFill rotWithShape="1">
                <a:blip r:embed="rId2"/>
                <a:stretch>
                  <a:fillRect l="-434" t="-562" r="-72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58</a:t>
            </a:fld>
            <a:endParaRPr lang="en-IN" dirty="0">
              <a:solidFill>
                <a:srgbClr val="04617B">
                  <a:shade val="90000"/>
                </a:srgbClr>
              </a:solidFill>
            </a:endParaRPr>
          </a:p>
        </p:txBody>
      </p:sp>
      <p:sp>
        <p:nvSpPr>
          <p:cNvPr id="6" name="Title 1"/>
          <p:cNvSpPr>
            <a:spLocks noGrp="1"/>
          </p:cNvSpPr>
          <p:nvPr>
            <p:ph type="title"/>
          </p:nvPr>
        </p:nvSpPr>
        <p:spPr>
          <a:xfrm>
            <a:off x="477998" y="192044"/>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Gain</a:t>
            </a:r>
          </a:p>
        </p:txBody>
      </p:sp>
      <mc:AlternateContent xmlns:mc="http://schemas.openxmlformats.org/markup-compatibility/2006" xmlns:a14="http://schemas.microsoft.com/office/drawing/2010/main">
        <mc:Choice Requires="a14">
          <p:sp>
            <p:nvSpPr>
              <p:cNvPr id="7" name="Rectangle 6"/>
              <p:cNvSpPr/>
              <p:nvPr/>
            </p:nvSpPr>
            <p:spPr>
              <a:xfrm>
                <a:off x="823536" y="3550044"/>
                <a:ext cx="7734300" cy="3012132"/>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cs typeface="Times New Roman" panose="02020603050405020304" pitchFamily="18" charset="0"/>
                  </a:rPr>
                  <a:t>Information gain,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𝐴</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𝐷</m:t>
                        </m:r>
                      </m:e>
                    </m:d>
                  </m:oMath>
                </a14:m>
                <a:r>
                  <a:rPr lang="en-US" dirty="0">
                    <a:solidFill>
                      <a:schemeClr val="tx1"/>
                    </a:solidFill>
                    <a:latin typeface="Times New Roman" panose="02020603050405020304" pitchFamily="18" charset="0"/>
                    <a:cs typeface="Times New Roman" panose="02020603050405020304" pitchFamily="18" charset="0"/>
                  </a:rPr>
                  <a:t> of the training set </a:t>
                </a:r>
                <a:r>
                  <a:rPr lang="en-US" i="1" dirty="0">
                    <a:solidFill>
                      <a:schemeClr val="tx1"/>
                    </a:solidFill>
                    <a:latin typeface="Times New Roman" panose="02020603050405020304" pitchFamily="18" charset="0"/>
                    <a:cs typeface="Times New Roman" panose="02020603050405020304" pitchFamily="18" charset="0"/>
                  </a:rPr>
                  <a:t>D</a:t>
                </a:r>
                <a:r>
                  <a:rPr lang="en-US" dirty="0">
                    <a:solidFill>
                      <a:schemeClr val="tx1"/>
                    </a:solidFill>
                    <a:latin typeface="Times New Roman" panose="02020603050405020304" pitchFamily="18" charset="0"/>
                    <a:cs typeface="Times New Roman" panose="02020603050405020304" pitchFamily="18" charset="0"/>
                  </a:rPr>
                  <a:t> splitting on the attribute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is given by</a:t>
                </a:r>
              </a:p>
              <a:p>
                <a:pPr lvl="1" algn="just"/>
                <a14:m>
                  <m:oMath xmlns:m="http://schemas.openxmlformats.org/officeDocument/2006/math">
                    <m:r>
                      <a:rPr lang="en-US" sz="1600" b="0" i="1" smtClean="0">
                        <a:solidFill>
                          <a:schemeClr val="tx1"/>
                        </a:solidFill>
                        <a:latin typeface="Cambria Math"/>
                        <a:ea typeface="Cambria Math" panose="02040503050406030204" pitchFamily="18" charset="0"/>
                      </a:rPr>
                      <m:t>                                          </m:t>
                    </m:r>
                    <m:r>
                      <a:rPr lang="en-US" sz="1600" i="1">
                        <a:solidFill>
                          <a:schemeClr val="tx1"/>
                        </a:solidFill>
                        <a:latin typeface="Cambria Math" panose="02040503050406030204" pitchFamily="18" charset="0"/>
                        <a:ea typeface="Cambria Math" panose="02040503050406030204" pitchFamily="18" charset="0"/>
                      </a:rPr>
                      <m:t>𝛼</m:t>
                    </m:r>
                    <m:d>
                      <m:dPr>
                        <m:ctrlPr>
                          <a:rPr lang="en-US" sz="1600" i="1">
                            <a:solidFill>
                              <a:schemeClr val="tx1"/>
                            </a:solidFill>
                            <a:latin typeface="Cambria Math" panose="02040503050406030204" pitchFamily="18" charset="0"/>
                            <a:ea typeface="Cambria Math" panose="02040503050406030204" pitchFamily="18" charset="0"/>
                          </a:rPr>
                        </m:ctrlPr>
                      </m:dPr>
                      <m:e>
                        <m:r>
                          <a:rPr lang="en-US" sz="1600" i="1">
                            <a:solidFill>
                              <a:schemeClr val="tx1"/>
                            </a:solidFill>
                            <a:latin typeface="Cambria Math" panose="02040503050406030204" pitchFamily="18" charset="0"/>
                            <a:ea typeface="Cambria Math" panose="02040503050406030204" pitchFamily="18" charset="0"/>
                          </a:rPr>
                          <m:t>𝐴</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𝐷</m:t>
                        </m:r>
                      </m:e>
                    </m:d>
                  </m:oMath>
                </a14:m>
                <a:r>
                  <a:rPr lang="en-US" sz="1600" dirty="0">
                    <a:solidFill>
                      <a:schemeClr val="tx1"/>
                    </a:solidFill>
                    <a:latin typeface="Times New Roman" panose="02020603050405020304" pitchFamily="18" charset="0"/>
                    <a:cs typeface="Times New Roman" panose="02020603050405020304" pitchFamily="18" charset="0"/>
                  </a:rPr>
                  <a:t> = </a:t>
                </a:r>
                <a:r>
                  <a:rPr lang="en-US" sz="1600" i="1" dirty="0">
                    <a:solidFill>
                      <a:schemeClr val="tx1"/>
                    </a:solidFill>
                    <a:latin typeface="Times New Roman" panose="02020603050405020304" pitchFamily="18" charset="0"/>
                    <a:cs typeface="Times New Roman" panose="02020603050405020304" pitchFamily="18" charset="0"/>
                  </a:rPr>
                  <a:t>E(D) -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a:solidFill>
                              <a:schemeClr val="tx1"/>
                            </a:solidFill>
                            <a:latin typeface="Cambria Math" panose="02040503050406030204" pitchFamily="18" charset="0"/>
                          </a:rPr>
                          <m:t>𝐸</m:t>
                        </m:r>
                      </m:e>
                      <m:sub>
                        <m:r>
                          <a:rPr lang="en-US" sz="1600">
                            <a:solidFill>
                              <a:schemeClr val="tx1"/>
                            </a:solidFill>
                            <a:latin typeface="Cambria Math" panose="02040503050406030204" pitchFamily="18" charset="0"/>
                          </a:rPr>
                          <m:t>𝐴</m:t>
                        </m:r>
                      </m:sub>
                    </m:sSub>
                    <m:r>
                      <a:rPr lang="en-US" sz="1600">
                        <a:solidFill>
                          <a:schemeClr val="tx1"/>
                        </a:solidFill>
                        <a:latin typeface="Cambria Math" panose="02040503050406030204" pitchFamily="18" charset="0"/>
                      </a:rPr>
                      <m:t>(</m:t>
                    </m:r>
                    <m:r>
                      <a:rPr lang="en-US" sz="1600">
                        <a:solidFill>
                          <a:schemeClr val="tx1"/>
                        </a:solidFill>
                        <a:latin typeface="Cambria Math" panose="02040503050406030204" pitchFamily="18" charset="0"/>
                      </a:rPr>
                      <m:t>𝐷</m:t>
                    </m:r>
                    <m:r>
                      <a:rPr lang="en-US" sz="1600">
                        <a:solidFill>
                          <a:schemeClr val="tx1"/>
                        </a:solidFill>
                        <a:latin typeface="Cambria Math" panose="02040503050406030204" pitchFamily="18" charset="0"/>
                      </a:rPr>
                      <m:t>)</m:t>
                    </m:r>
                  </m:oMath>
                </a14:m>
                <a:r>
                  <a:rPr lang="en-US" sz="1600" dirty="0">
                    <a:solidFill>
                      <a:schemeClr val="tx1"/>
                    </a:solidFill>
                    <a:latin typeface="Times New Roman" panose="02020603050405020304" pitchFamily="18" charset="0"/>
                    <a:cs typeface="Times New Roman" panose="02020603050405020304" pitchFamily="18" charset="0"/>
                  </a:rPr>
                  <a:t> </a:t>
                </a:r>
              </a:p>
              <a:p>
                <a:pPr algn="just"/>
                <a:endParaRPr lang="en-US" dirty="0">
                  <a:solidFill>
                    <a:schemeClr val="tx1"/>
                  </a:solidFill>
                  <a:latin typeface="Times New Roman" panose="020206030504050203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cs typeface="Times New Roman" panose="02020603050405020304" pitchFamily="18" charset="0"/>
                  </a:rPr>
                  <a:t>In other words,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𝐴</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𝐷</m:t>
                        </m:r>
                      </m:e>
                    </m:d>
                  </m:oMath>
                </a14:m>
                <a:r>
                  <a:rPr lang="en-US" dirty="0">
                    <a:solidFill>
                      <a:schemeClr val="tx1"/>
                    </a:solidFill>
                    <a:latin typeface="Times New Roman" panose="02020603050405020304" pitchFamily="18" charset="0"/>
                    <a:cs typeface="Times New Roman" panose="02020603050405020304" pitchFamily="18" charset="0"/>
                  </a:rPr>
                  <a:t> gives us an estimation how much would be gained by splitting on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The attribute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with the highest value of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oMath>
                </a14:m>
                <a:r>
                  <a:rPr lang="en-US" dirty="0">
                    <a:solidFill>
                      <a:schemeClr val="tx1"/>
                    </a:solidFill>
                    <a:latin typeface="Times New Roman" panose="02020603050405020304" pitchFamily="18" charset="0"/>
                    <a:cs typeface="Times New Roman" panose="02020603050405020304" pitchFamily="18" charset="0"/>
                  </a:rPr>
                  <a:t> should be chosen as the splitting attribute for </a:t>
                </a:r>
                <a:r>
                  <a:rPr lang="en-US" i="1" dirty="0">
                    <a:solidFill>
                      <a:schemeClr val="tx1"/>
                    </a:solidFill>
                    <a:latin typeface="Times New Roman" panose="02020603050405020304" pitchFamily="18" charset="0"/>
                    <a:cs typeface="Times New Roman" panose="02020603050405020304" pitchFamily="18" charset="0"/>
                  </a:rPr>
                  <a:t>D</a:t>
                </a:r>
                <a:r>
                  <a:rPr lang="en-US" dirty="0">
                    <a:solidFill>
                      <a:schemeClr val="tx1"/>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823518" y="3550044"/>
                <a:ext cx="7734300" cy="3012132"/>
              </a:xfrm>
              <a:prstGeom prst="rect">
                <a:avLst/>
              </a:prstGeom>
              <a:blipFill rotWithShape="1">
                <a:blip r:embed="rId3"/>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823536" y="3550044"/>
            <a:ext cx="7734300" cy="373058"/>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9.5: </a:t>
            </a:r>
            <a:r>
              <a:rPr lang="en-US" sz="2000" b="1" dirty="0">
                <a:solidFill>
                  <a:prstClr val="black"/>
                </a:solidFill>
                <a:latin typeface="Times New Roman" pitchFamily="18" charset="0"/>
                <a:cs typeface="Times New Roman" pitchFamily="18" charset="0"/>
              </a:rPr>
              <a:t>Information Gain</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3879435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398499"/>
                <a:ext cx="8425339" cy="4607451"/>
              </a:xfrm>
            </p:spPr>
            <p:txBody>
              <a:bodyPr>
                <a:normAutofit/>
              </a:bodyPr>
              <a:lstStyle/>
              <a:p>
                <a:pPr marL="0" indent="0">
                  <a:buNone/>
                </a:pPr>
                <a:r>
                  <a:rPr lang="en-US" sz="2000" b="1" dirty="0">
                    <a:solidFill>
                      <a:srgbClr val="0B5ED7"/>
                    </a:solidFill>
                    <a:latin typeface="Times New Roman" panose="02020603050405020304" pitchFamily="18" charset="0"/>
                    <a:cs typeface="Times New Roman" panose="02020603050405020304" pitchFamily="18" charset="0"/>
                  </a:rPr>
                  <a:t>Example 9.11 : Information gain on splitting OPTH</a:t>
                </a:r>
              </a:p>
              <a:p>
                <a:pPr marL="0" indent="0">
                  <a:buNone/>
                </a:pPr>
                <a:endParaRPr lang="en-US" sz="800" b="1" dirty="0">
                  <a:solidFill>
                    <a:srgbClr val="0B5ED7"/>
                  </a:solidFill>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Let us refer to the OPTH database discussed in Slide #48. </a:t>
                </a:r>
              </a:p>
              <a:p>
                <a:pPr lvl="8" algn="just"/>
                <a:endParaRPr lang="en-US" sz="600" dirty="0">
                  <a:solidFill>
                    <a:srgbClr val="0B5ED7"/>
                  </a:solidFill>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Splitting on </a:t>
                </a:r>
                <a:r>
                  <a:rPr lang="en-US" sz="2000" b="1" dirty="0">
                    <a:solidFill>
                      <a:srgbClr val="0B5ED7"/>
                    </a:solidFill>
                    <a:latin typeface="Times New Roman" panose="02020603050405020304" pitchFamily="18" charset="0"/>
                    <a:cs typeface="Times New Roman" panose="02020603050405020304" pitchFamily="18" charset="0"/>
                  </a:rPr>
                  <a:t>Age </a:t>
                </a:r>
                <a:r>
                  <a:rPr lang="en-US" sz="2000" dirty="0">
                    <a:solidFill>
                      <a:srgbClr val="0B5ED7"/>
                    </a:solidFill>
                    <a:latin typeface="Times New Roman" panose="02020603050405020304" pitchFamily="18" charset="0"/>
                    <a:cs typeface="Times New Roman" panose="02020603050405020304" pitchFamily="18" charset="0"/>
                  </a:rPr>
                  <a:t>at the root level, it would give three subsets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sSub>
                      <m:sSubPr>
                        <m:ctrlPr>
                          <a:rPr lang="en-US" sz="2000" i="1">
                            <a:solidFill>
                              <a:srgbClr val="0B5ED7"/>
                            </a:solidFill>
                            <a:latin typeface="Cambria Math" panose="02040503050406030204" pitchFamily="18" charset="0"/>
                          </a:rPr>
                        </m:ctrlPr>
                      </m:sSubPr>
                      <m:e>
                        <m:r>
                          <a:rPr lang="en-US" sz="2000" b="0" i="1" smtClean="0">
                            <a:solidFill>
                              <a:srgbClr val="0B5ED7"/>
                            </a:solidFill>
                            <a:latin typeface="Cambria Math"/>
                          </a:rPr>
                          <m:t> </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2</m:t>
                        </m:r>
                      </m:sub>
                    </m:sSub>
                  </m:oMath>
                </a14:m>
                <a:r>
                  <a:rPr lang="en-US" sz="2000"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3</m:t>
                        </m:r>
                      </m:sub>
                    </m:sSub>
                  </m:oMath>
                </a14:m>
                <a:r>
                  <a:rPr lang="en-US" sz="2000" dirty="0">
                    <a:solidFill>
                      <a:srgbClr val="0B5ED7"/>
                    </a:solidFill>
                    <a:latin typeface="Times New Roman" panose="02020603050405020304" pitchFamily="18" charset="0"/>
                    <a:cs typeface="Times New Roman" panose="02020603050405020304" pitchFamily="18" charset="0"/>
                  </a:rPr>
                  <a:t> as shown in the tables in the following three slides. </a:t>
                </a:r>
              </a:p>
              <a:p>
                <a:pPr lvl="8" algn="just"/>
                <a:endParaRPr lang="en-US" sz="600" dirty="0">
                  <a:solidFill>
                    <a:srgbClr val="0B5ED7"/>
                  </a:solidFill>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The entropy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b="0" i="1" smtClean="0">
                            <a:solidFill>
                              <a:srgbClr val="0B5ED7"/>
                            </a:solidFill>
                            <a:latin typeface="Cambria Math" panose="02040503050406030204" pitchFamily="18" charset="0"/>
                          </a:rPr>
                          <m:t>𝐸</m:t>
                        </m:r>
                        <m:r>
                          <a:rPr lang="en-US" sz="2000" b="0" i="1" smtClean="0">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b="0" i="1" smtClean="0">
                        <a:solidFill>
                          <a:srgbClr val="0B5ED7"/>
                        </a:solidFill>
                        <a:latin typeface="Cambria Math" panose="02040503050406030204" pitchFamily="18" charset="0"/>
                      </a:rPr>
                      <m:t>),</m:t>
                    </m:r>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𝐸</m:t>
                        </m:r>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2</m:t>
                        </m:r>
                      </m:sub>
                    </m:sSub>
                    <m:r>
                      <a:rPr lang="en-US" sz="2000" i="1">
                        <a:solidFill>
                          <a:srgbClr val="0B5ED7"/>
                        </a:solidFill>
                        <a:latin typeface="Cambria Math" panose="02040503050406030204" pitchFamily="18" charset="0"/>
                      </a:rPr>
                      <m:t>)</m:t>
                    </m:r>
                  </m:oMath>
                </a14:m>
                <a:r>
                  <a:rPr lang="en-US" sz="2000"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𝐸</m:t>
                        </m:r>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3</m:t>
                        </m:r>
                      </m:sub>
                    </m:sSub>
                    <m:r>
                      <a:rPr lang="en-US" sz="2000" i="1">
                        <a:solidFill>
                          <a:srgbClr val="0B5ED7"/>
                        </a:solidFill>
                        <a:latin typeface="Cambria Math" panose="02040503050406030204" pitchFamily="18" charset="0"/>
                      </a:rPr>
                      <m:t>)</m:t>
                    </m:r>
                  </m:oMath>
                </a14:m>
                <a:r>
                  <a:rPr lang="en-US" sz="2000" dirty="0">
                    <a:solidFill>
                      <a:srgbClr val="0B5ED7"/>
                    </a:solidFill>
                    <a:latin typeface="Times New Roman" panose="02020603050405020304" pitchFamily="18" charset="0"/>
                    <a:cs typeface="Times New Roman" panose="02020603050405020304" pitchFamily="18" charset="0"/>
                  </a:rPr>
                  <a:t> of training sets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2</m:t>
                        </m:r>
                      </m:sub>
                    </m:sSub>
                  </m:oMath>
                </a14:m>
                <a:r>
                  <a:rPr lang="en-US" sz="2000"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3</m:t>
                        </m:r>
                      </m:sub>
                    </m:sSub>
                  </m:oMath>
                </a14:m>
                <a:r>
                  <a:rPr lang="en-US" sz="2000" dirty="0">
                    <a:solidFill>
                      <a:srgbClr val="0B5ED7"/>
                    </a:solidFill>
                    <a:latin typeface="Times New Roman" panose="02020603050405020304" pitchFamily="18" charset="0"/>
                    <a:cs typeface="Times New Roman" panose="02020603050405020304" pitchFamily="18" charset="0"/>
                  </a:rPr>
                  <a:t> and corresponding weighted entropy </a:t>
                </a:r>
                <a14:m>
                  <m:oMath xmlns:m="http://schemas.openxmlformats.org/officeDocument/2006/math">
                    <m:sSub>
                      <m:sSubPr>
                        <m:ctrlPr>
                          <a:rPr lang="en-US" sz="2000" i="1" smtClean="0">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𝐸</m:t>
                        </m:r>
                      </m:e>
                      <m:sub>
                        <m:r>
                          <a:rPr lang="en-US" sz="2000" b="0" i="1" smtClean="0">
                            <a:solidFill>
                              <a:srgbClr val="0B5ED7"/>
                            </a:solidFill>
                            <a:latin typeface="Cambria Math" panose="02040503050406030204" pitchFamily="18" charset="0"/>
                          </a:rPr>
                          <m:t>𝐴𝑔𝑒</m:t>
                        </m:r>
                      </m:sub>
                    </m:sSub>
                    <m:sSub>
                      <m:sSubPr>
                        <m:ctrlPr>
                          <a:rPr lang="en-US" sz="2000" i="1" smtClean="0">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oMath>
                </a14:m>
                <a:r>
                  <a:rPr lang="en-US" sz="2000"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𝐸</m:t>
                        </m:r>
                      </m:e>
                      <m:sub>
                        <m:r>
                          <a:rPr lang="en-US" sz="2000" i="1">
                            <a:solidFill>
                              <a:srgbClr val="0B5ED7"/>
                            </a:solidFill>
                            <a:latin typeface="Cambria Math" panose="02040503050406030204" pitchFamily="18" charset="0"/>
                          </a:rPr>
                          <m:t>𝐴𝑔𝑒</m:t>
                        </m:r>
                      </m:sub>
                    </m:sSub>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2</m:t>
                        </m:r>
                      </m:sub>
                    </m:sSub>
                    <m:r>
                      <a:rPr lang="en-US" sz="2000" i="1">
                        <a:solidFill>
                          <a:srgbClr val="0B5ED7"/>
                        </a:solidFill>
                        <a:latin typeface="Cambria Math" panose="02040503050406030204" pitchFamily="18" charset="0"/>
                      </a:rPr>
                      <m:t>)</m:t>
                    </m:r>
                  </m:oMath>
                </a14:m>
                <a:r>
                  <a:rPr lang="en-US" sz="2000"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𝐸</m:t>
                        </m:r>
                      </m:e>
                      <m:sub>
                        <m:r>
                          <a:rPr lang="en-US" sz="2000" i="1">
                            <a:solidFill>
                              <a:srgbClr val="0B5ED7"/>
                            </a:solidFill>
                            <a:latin typeface="Cambria Math" panose="02040503050406030204" pitchFamily="18" charset="0"/>
                          </a:rPr>
                          <m:t>𝐴𝑔𝑒</m:t>
                        </m:r>
                      </m:sub>
                    </m:sSub>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3</m:t>
                        </m:r>
                      </m:sub>
                    </m:sSub>
                    <m:r>
                      <a:rPr lang="en-US" sz="2000" i="1">
                        <a:solidFill>
                          <a:srgbClr val="0B5ED7"/>
                        </a:solidFill>
                        <a:latin typeface="Cambria Math" panose="02040503050406030204" pitchFamily="18" charset="0"/>
                      </a:rPr>
                      <m:t>)</m:t>
                    </m:r>
                  </m:oMath>
                </a14:m>
                <a:r>
                  <a:rPr lang="en-US" sz="2000" dirty="0">
                    <a:solidFill>
                      <a:srgbClr val="0B5ED7"/>
                    </a:solidFill>
                    <a:latin typeface="Times New Roman" panose="02020603050405020304" pitchFamily="18" charset="0"/>
                    <a:cs typeface="Times New Roman" panose="02020603050405020304" pitchFamily="18" charset="0"/>
                  </a:rPr>
                  <a:t> are also shown alongside. </a:t>
                </a:r>
              </a:p>
              <a:p>
                <a:pPr lvl="8" algn="just"/>
                <a:endParaRPr lang="en-US" sz="600" dirty="0">
                  <a:solidFill>
                    <a:srgbClr val="0B5ED7"/>
                  </a:solidFill>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The Information gain </a:t>
                </a:r>
                <a14:m>
                  <m:oMath xmlns:m="http://schemas.openxmlformats.org/officeDocument/2006/math">
                    <m:r>
                      <a:rPr lang="en-US" sz="2000" i="1" smtClean="0">
                        <a:solidFill>
                          <a:srgbClr val="0B5ED7"/>
                        </a:solidFill>
                        <a:latin typeface="Cambria Math" panose="02040503050406030204" pitchFamily="18" charset="0"/>
                        <a:ea typeface="Cambria Math" panose="02040503050406030204" pitchFamily="18" charset="0"/>
                      </a:rPr>
                      <m:t>𝛼</m:t>
                    </m:r>
                    <m:r>
                      <a:rPr lang="en-US" sz="2000" b="0" i="1" smtClean="0">
                        <a:solidFill>
                          <a:srgbClr val="0B5ED7"/>
                        </a:solidFill>
                        <a:latin typeface="Cambria Math" panose="02040503050406030204" pitchFamily="18" charset="0"/>
                        <a:ea typeface="Cambria Math" panose="02040503050406030204" pitchFamily="18" charset="0"/>
                      </a:rPr>
                      <m:t> (</m:t>
                    </m:r>
                    <m:r>
                      <a:rPr lang="en-US" sz="2000" b="0" i="1" smtClean="0">
                        <a:solidFill>
                          <a:srgbClr val="0B5ED7"/>
                        </a:solidFill>
                        <a:latin typeface="Cambria Math" panose="02040503050406030204" pitchFamily="18" charset="0"/>
                        <a:ea typeface="Cambria Math" panose="02040503050406030204" pitchFamily="18" charset="0"/>
                      </a:rPr>
                      <m:t>𝐴𝑔𝑒</m:t>
                    </m:r>
                    <m:r>
                      <a:rPr lang="en-US" sz="2000" b="0" i="1" smtClean="0">
                        <a:solidFill>
                          <a:srgbClr val="0B5ED7"/>
                        </a:solidFill>
                        <a:latin typeface="Cambria Math" panose="02040503050406030204" pitchFamily="18" charset="0"/>
                        <a:ea typeface="Cambria Math" panose="02040503050406030204" pitchFamily="18" charset="0"/>
                      </a:rPr>
                      <m:t>, </m:t>
                    </m:r>
                    <m:r>
                      <a:rPr lang="en-US" sz="2000" b="0" i="1" smtClean="0">
                        <a:solidFill>
                          <a:srgbClr val="0B5ED7"/>
                        </a:solidFill>
                        <a:latin typeface="Cambria Math" panose="02040503050406030204" pitchFamily="18" charset="0"/>
                        <a:ea typeface="Cambria Math" panose="02040503050406030204" pitchFamily="18" charset="0"/>
                      </a:rPr>
                      <m:t>𝑂𝑃𝑇𝐻</m:t>
                    </m:r>
                    <m:r>
                      <a:rPr lang="en-US" sz="2000" b="0" i="1" smtClean="0">
                        <a:solidFill>
                          <a:srgbClr val="0B5ED7"/>
                        </a:solidFill>
                        <a:latin typeface="Cambria Math" panose="02040503050406030204" pitchFamily="18" charset="0"/>
                        <a:ea typeface="Cambria Math" panose="02040503050406030204" pitchFamily="18" charset="0"/>
                      </a:rPr>
                      <m:t>)</m:t>
                    </m:r>
                  </m:oMath>
                </a14:m>
                <a:r>
                  <a:rPr lang="en-US" sz="2000" dirty="0">
                    <a:solidFill>
                      <a:srgbClr val="0B5ED7"/>
                    </a:solidFill>
                    <a:latin typeface="Times New Roman" panose="02020603050405020304" pitchFamily="18" charset="0"/>
                    <a:cs typeface="Times New Roman" panose="02020603050405020304" pitchFamily="18" charset="0"/>
                  </a:rPr>
                  <a:t> is then can be calculated as </a:t>
                </a:r>
                <a:r>
                  <a:rPr lang="en-US" sz="2000" b="1" dirty="0">
                    <a:solidFill>
                      <a:srgbClr val="CC3300"/>
                    </a:solidFill>
                    <a:latin typeface="Times New Roman" panose="02020603050405020304" pitchFamily="18" charset="0"/>
                    <a:cs typeface="Times New Roman" panose="02020603050405020304" pitchFamily="18" charset="0"/>
                  </a:rPr>
                  <a:t>0.0394</a:t>
                </a:r>
                <a:r>
                  <a:rPr lang="en-US" sz="2000" dirty="0">
                    <a:latin typeface="Times New Roman" panose="02020603050405020304" pitchFamily="18" charset="0"/>
                    <a:cs typeface="Times New Roman" panose="02020603050405020304" pitchFamily="18" charset="0"/>
                  </a:rPr>
                  <a:t>.</a:t>
                </a:r>
              </a:p>
              <a:p>
                <a:pPr lvl="7" algn="just"/>
                <a:endParaRPr lang="en-US" sz="800" dirty="0">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Recall that entropy of OPTH data set, we have calculated as </a:t>
                </a:r>
                <a:r>
                  <a:rPr lang="en-US" sz="2000" i="1" dirty="0">
                    <a:solidFill>
                      <a:srgbClr val="0B5ED7"/>
                    </a:solidFill>
                    <a:latin typeface="Times New Roman" panose="02020603050405020304" pitchFamily="18" charset="0"/>
                    <a:cs typeface="Times New Roman" panose="02020603050405020304" pitchFamily="18" charset="0"/>
                  </a:rPr>
                  <a:t>E(OPTH) = </a:t>
                </a:r>
                <a:r>
                  <a:rPr lang="en-US" sz="2000" b="1" dirty="0">
                    <a:solidFill>
                      <a:srgbClr val="CC3300"/>
                    </a:solidFill>
                    <a:latin typeface="Times New Roman" panose="02020603050405020304" pitchFamily="18" charset="0"/>
                    <a:cs typeface="Times New Roman" panose="02020603050405020304" pitchFamily="18" charset="0"/>
                  </a:rPr>
                  <a:t>1.3261 </a:t>
                </a:r>
              </a:p>
              <a:p>
                <a:pPr marL="0" indent="0" algn="just">
                  <a:buNone/>
                </a:pPr>
                <a:r>
                  <a:rPr lang="en-US" sz="1800" i="1" dirty="0">
                    <a:latin typeface="Times New Roman" panose="02020603050405020304" pitchFamily="18" charset="0"/>
                    <a:cs typeface="Times New Roman" panose="02020603050405020304" pitchFamily="18" charset="0"/>
                  </a:rPr>
                  <a:t>     </a:t>
                </a:r>
                <a:r>
                  <a:rPr lang="en-US" sz="1800" i="1" dirty="0">
                    <a:solidFill>
                      <a:srgbClr val="0B5ED7"/>
                    </a:solidFill>
                    <a:latin typeface="Times New Roman" panose="02020603050405020304" pitchFamily="18" charset="0"/>
                    <a:cs typeface="Times New Roman" panose="02020603050405020304" pitchFamily="18" charset="0"/>
                  </a:rPr>
                  <a:t>(see Slide #49)</a:t>
                </a: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80" y="1398494"/>
                <a:ext cx="8425339" cy="4607451"/>
              </a:xfrm>
              <a:blipFill rotWithShape="1">
                <a:blip r:embed="rId2"/>
                <a:stretch>
                  <a:fillRect l="-796" t="-661" r="-724"/>
                </a:stretch>
              </a:blipFill>
            </p:spPr>
            <p:txBody>
              <a:bodyPr/>
              <a:lstStyle/>
              <a:p>
                <a:r>
                  <a:rPr lang="en-IN">
                    <a:noFill/>
                  </a:rPr>
                  <a:t> </a:t>
                </a:r>
              </a:p>
            </p:txBody>
          </p:sp>
        </mc:Fallback>
      </mc:AlternateContent>
      <p:sp>
        <p:nvSpPr>
          <p:cNvPr id="4" name="Date Placeholder 3"/>
          <p:cNvSpPr>
            <a:spLocks noGrp="1"/>
          </p:cNvSpPr>
          <p:nvPr>
            <p:ph type="dt" sz="half" idx="10"/>
          </p:nvPr>
        </p:nvSpPr>
        <p:spPr>
          <a:xfrm>
            <a:off x="468096" y="6449376"/>
            <a:ext cx="2184347" cy="408624"/>
          </a:xfrm>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59</a:t>
            </a:fld>
            <a:endParaRPr lang="en-IN" dirty="0">
              <a:solidFill>
                <a:srgbClr val="04617B">
                  <a:shade val="90000"/>
                </a:srgbClr>
              </a:solidFill>
            </a:endParaRPr>
          </a:p>
        </p:txBody>
      </p:sp>
      <p:sp>
        <p:nvSpPr>
          <p:cNvPr id="8" name="Title 1"/>
          <p:cNvSpPr>
            <a:spLocks noGrp="1"/>
          </p:cNvSpPr>
          <p:nvPr>
            <p:ph type="title"/>
          </p:nvPr>
        </p:nvSpPr>
        <p:spPr>
          <a:xfrm>
            <a:off x="373280" y="263146"/>
            <a:ext cx="8425339" cy="802594"/>
          </a:xfrm>
        </p:spPr>
        <p:txBody>
          <a:bodyPr>
            <a:normAutofit/>
          </a:bodyPr>
          <a:lstStyle/>
          <a:p>
            <a:r>
              <a:rPr lang="en-US" sz="4000" dirty="0">
                <a:solidFill>
                  <a:srgbClr val="A50021"/>
                </a:solidFill>
                <a:latin typeface="Times New Roman" pitchFamily="18" charset="0"/>
                <a:cs typeface="Times New Roman" pitchFamily="18" charset="0"/>
              </a:rPr>
              <a:t>Information Gain Calculation</a:t>
            </a:r>
          </a:p>
        </p:txBody>
      </p:sp>
    </p:spTree>
    <p:extLst>
      <p:ext uri="{BB962C8B-B14F-4D97-AF65-F5344CB8AC3E}">
        <p14:creationId xmlns:p14="http://schemas.microsoft.com/office/powerpoint/2010/main" val="1236616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a:cs typeface="Times New Roman" pitchFamily="18" charset="0"/>
              </a:rPr>
              <a:t>Decision tree helps us to classify data.</a:t>
            </a:r>
          </a:p>
          <a:p>
            <a:pPr lvl="8"/>
            <a:endParaRPr lang="en-US" sz="800" dirty="0">
              <a:cs typeface="Times New Roman" pitchFamily="18" charset="0"/>
            </a:endParaRPr>
          </a:p>
          <a:p>
            <a:pPr lvl="1"/>
            <a:r>
              <a:rPr lang="en-US" sz="1800" dirty="0">
                <a:cs typeface="Times New Roman" pitchFamily="18" charset="0"/>
              </a:rPr>
              <a:t>Internal nodes are some attribute</a:t>
            </a:r>
          </a:p>
          <a:p>
            <a:pPr lvl="8"/>
            <a:endParaRPr lang="en-US" sz="800" dirty="0">
              <a:cs typeface="Times New Roman" pitchFamily="18" charset="0"/>
            </a:endParaRPr>
          </a:p>
          <a:p>
            <a:pPr lvl="1"/>
            <a:r>
              <a:rPr lang="en-US" sz="1800" dirty="0">
                <a:cs typeface="Times New Roman" pitchFamily="18" charset="0"/>
              </a:rPr>
              <a:t>Edges are the values of attributes</a:t>
            </a:r>
          </a:p>
          <a:p>
            <a:pPr lvl="8"/>
            <a:endParaRPr lang="en-US" sz="800" dirty="0">
              <a:cs typeface="Times New Roman" pitchFamily="18" charset="0"/>
            </a:endParaRPr>
          </a:p>
          <a:p>
            <a:pPr lvl="1"/>
            <a:r>
              <a:rPr lang="en-US" sz="1800" dirty="0">
                <a:cs typeface="Times New Roman" pitchFamily="18" charset="0"/>
              </a:rPr>
              <a:t>External nodes are the outcome of classification</a:t>
            </a:r>
          </a:p>
          <a:p>
            <a:endParaRPr lang="en-US" sz="2000" dirty="0">
              <a:cs typeface="Times New Roman" pitchFamily="18" charset="0"/>
            </a:endParaRPr>
          </a:p>
          <a:p>
            <a:r>
              <a:rPr lang="en-US" sz="2000" dirty="0">
                <a:cs typeface="Times New Roman" pitchFamily="18" charset="0"/>
              </a:rPr>
              <a:t>Such a classification is, in fact, made by posing questions starting from the root node to each terminal node.</a:t>
            </a:r>
          </a:p>
          <a:p>
            <a:endParaRPr lang="en-US" sz="2000" dirty="0">
              <a:cs typeface="Times New Roman" pitchFamily="18" charset="0"/>
            </a:endParaRPr>
          </a:p>
          <a:p>
            <a:endParaRPr lang="en-US" sz="2000" dirty="0">
              <a:cs typeface="Times New Roman" pitchFamily="18" charset="0"/>
            </a:endParaRPr>
          </a:p>
          <a:p>
            <a:endParaRPr lang="en-US" sz="2000" dirty="0">
              <a:cs typeface="Times New Roman" pitchFamily="18" charset="0"/>
            </a:endParaRP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 </a:t>
            </a:r>
            <a:endParaRPr lang="en-US" sz="300" b="1" dirty="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6</a:t>
            </a:fld>
            <a:endParaRPr lang="en-IN" dirty="0">
              <a:solidFill>
                <a:srgbClr val="04617B">
                  <a:shade val="90000"/>
                </a:srgbClr>
              </a:solidFill>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3517" y="4789170"/>
            <a:ext cx="3718355" cy="145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68686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8856" y="1237862"/>
                <a:ext cx="8425339" cy="5112327"/>
              </a:xfrm>
            </p:spPr>
            <p:txBody>
              <a:bodyPr>
                <a:normAutofit/>
              </a:bodyPr>
              <a:lstStyle/>
              <a:p>
                <a:pPr marL="0" indent="0">
                  <a:buNone/>
                </a:pPr>
                <a:r>
                  <a:rPr lang="en-US" sz="2000" b="1" dirty="0">
                    <a:solidFill>
                      <a:srgbClr val="0B5ED7"/>
                    </a:solidFill>
                    <a:latin typeface="Times New Roman" panose="02020603050405020304" pitchFamily="18" charset="0"/>
                    <a:cs typeface="Times New Roman" panose="02020603050405020304" pitchFamily="18" charset="0"/>
                  </a:rPr>
                  <a:t>Example 9.11 : Information gain on splitting OPTH</a:t>
                </a:r>
              </a:p>
              <a:p>
                <a:pPr algn="just"/>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solidFill>
                      <a:srgbClr val="0B5ED7"/>
                    </a:solidFill>
                    <a:latin typeface="Times New Roman" panose="02020603050405020304" pitchFamily="18" charset="0"/>
                    <a:cs typeface="Times New Roman" panose="02020603050405020304" pitchFamily="18" charset="0"/>
                  </a:rPr>
                  <a:t>     </a:t>
                </a:r>
              </a:p>
              <a:p>
                <a:pPr marL="0" indent="0" algn="just">
                  <a:buNone/>
                </a:pPr>
                <a:r>
                  <a:rPr lang="en-US" sz="1800" dirty="0">
                    <a:solidFill>
                      <a:srgbClr val="0B5ED7"/>
                    </a:solidFill>
                    <a:latin typeface="Times New Roman" panose="02020603050405020304" pitchFamily="18" charset="0"/>
                    <a:cs typeface="Times New Roman" panose="02020603050405020304" pitchFamily="18" charset="0"/>
                  </a:rPr>
                  <a:t>    Training set: </a:t>
                </a:r>
                <a14:m>
                  <m:oMath xmlns:m="http://schemas.openxmlformats.org/officeDocument/2006/math">
                    <m:sSub>
                      <m:sSubPr>
                        <m:ctrlPr>
                          <a:rPr lang="en-US" sz="1800" i="1">
                            <a:solidFill>
                              <a:srgbClr val="0B5ED7"/>
                            </a:solidFill>
                            <a:latin typeface="Cambria Math" panose="02040503050406030204" pitchFamily="18" charset="0"/>
                          </a:rPr>
                        </m:ctrlPr>
                      </m:sSubPr>
                      <m:e>
                        <m:r>
                          <a:rPr lang="en-US" sz="1800" i="1">
                            <a:solidFill>
                              <a:srgbClr val="0B5ED7"/>
                            </a:solidFill>
                            <a:latin typeface="Cambria Math" panose="02040503050406030204" pitchFamily="18" charset="0"/>
                          </a:rPr>
                          <m:t>𝐷</m:t>
                        </m:r>
                      </m:e>
                      <m:sub>
                        <m:r>
                          <a:rPr lang="en-US" sz="1800" i="1">
                            <a:solidFill>
                              <a:srgbClr val="0B5ED7"/>
                            </a:solidFill>
                            <a:latin typeface="Cambria Math" panose="02040503050406030204" pitchFamily="18" charset="0"/>
                          </a:rPr>
                          <m:t>1</m:t>
                        </m:r>
                      </m:sub>
                    </m:sSub>
                  </m:oMath>
                </a14:m>
                <a:r>
                  <a:rPr lang="en-US" sz="1800" dirty="0">
                    <a:solidFill>
                      <a:srgbClr val="0B5ED7"/>
                    </a:solidFill>
                    <a:latin typeface="Times New Roman" panose="02020603050405020304" pitchFamily="18" charset="0"/>
                    <a:cs typeface="Times New Roman" panose="02020603050405020304" pitchFamily="18" charset="0"/>
                  </a:rPr>
                  <a:t>(Age =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8838" y="1237862"/>
                <a:ext cx="8425339" cy="5112327"/>
              </a:xfrm>
              <a:blipFill rotWithShape="1">
                <a:blip r:embed="rId2"/>
                <a:stretch>
                  <a:fillRect l="-796" t="-596"/>
                </a:stretch>
              </a:blipFill>
            </p:spPr>
            <p:txBody>
              <a:bodyPr/>
              <a:lstStyle/>
              <a:p>
                <a:r>
                  <a:rPr lang="en-IN">
                    <a:noFill/>
                  </a:rPr>
                  <a:t> </a:t>
                </a:r>
              </a:p>
            </p:txBody>
          </p:sp>
        </mc:Fallback>
      </mc:AlternateContent>
      <p:sp>
        <p:nvSpPr>
          <p:cNvPr id="4" name="Date Placeholder 3"/>
          <p:cNvSpPr>
            <a:spLocks noGrp="1"/>
          </p:cNvSpPr>
          <p:nvPr>
            <p:ph type="dt" sz="half" idx="10"/>
          </p:nvPr>
        </p:nvSpPr>
        <p:spPr>
          <a:xfrm>
            <a:off x="468096" y="6449376"/>
            <a:ext cx="2184347" cy="408624"/>
          </a:xfrm>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60</a:t>
            </a:fld>
            <a:endParaRPr lang="en-IN" dirty="0">
              <a:solidFill>
                <a:srgbClr val="04617B">
                  <a:shade val="90000"/>
                </a:srgb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325579889"/>
              </p:ext>
            </p:extLst>
          </p:nvPr>
        </p:nvGraphicFramePr>
        <p:xfrm>
          <a:off x="829299" y="2779813"/>
          <a:ext cx="4872131" cy="3291840"/>
        </p:xfrm>
        <a:graphic>
          <a:graphicData uri="http://schemas.openxmlformats.org/drawingml/2006/table">
            <a:tbl>
              <a:tblPr firstRow="1" bandRow="1">
                <a:tableStyleId>{2D5ABB26-0587-4C30-8999-92F81FD0307C}</a:tableStyleId>
              </a:tblPr>
              <a:tblGrid>
                <a:gridCol w="581852">
                  <a:extLst>
                    <a:ext uri="{9D8B030D-6E8A-4147-A177-3AD203B41FA5}">
                      <a16:colId xmlns:a16="http://schemas.microsoft.com/office/drawing/2014/main" val="20000"/>
                    </a:ext>
                  </a:extLst>
                </a:gridCol>
                <a:gridCol w="1148183">
                  <a:extLst>
                    <a:ext uri="{9D8B030D-6E8A-4147-A177-3AD203B41FA5}">
                      <a16:colId xmlns:a16="http://schemas.microsoft.com/office/drawing/2014/main" val="20001"/>
                    </a:ext>
                  </a:extLst>
                </a:gridCol>
                <a:gridCol w="1392964">
                  <a:extLst>
                    <a:ext uri="{9D8B030D-6E8A-4147-A177-3AD203B41FA5}">
                      <a16:colId xmlns:a16="http://schemas.microsoft.com/office/drawing/2014/main" val="20002"/>
                    </a:ext>
                  </a:extLst>
                </a:gridCol>
                <a:gridCol w="1042587">
                  <a:extLst>
                    <a:ext uri="{9D8B030D-6E8A-4147-A177-3AD203B41FA5}">
                      <a16:colId xmlns:a16="http://schemas.microsoft.com/office/drawing/2014/main" val="20003"/>
                    </a:ext>
                  </a:extLst>
                </a:gridCol>
                <a:gridCol w="706545">
                  <a:extLst>
                    <a:ext uri="{9D8B030D-6E8A-4147-A177-3AD203B41FA5}">
                      <a16:colId xmlns:a16="http://schemas.microsoft.com/office/drawing/2014/main" val="20004"/>
                    </a:ext>
                  </a:extLst>
                </a:gridCol>
              </a:tblGrid>
              <a:tr h="358344">
                <a:tc>
                  <a:txBody>
                    <a:bodyPr/>
                    <a:lstStyle/>
                    <a:p>
                      <a:r>
                        <a:rPr lang="en-US" dirty="0">
                          <a:solidFill>
                            <a:srgbClr val="0B5ED7"/>
                          </a:solidFill>
                          <a:latin typeface="Times New Roman" panose="02020603050405020304" pitchFamily="18" charset="0"/>
                          <a:cs typeface="Times New Roman" panose="02020603050405020304" pitchFamily="18" charset="0"/>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rgbClr val="0B5ED7"/>
                          </a:solidFill>
                          <a:latin typeface="Times New Roman" panose="02020603050405020304" pitchFamily="18" charset="0"/>
                          <a:cs typeface="Times New Roman" panose="02020603050405020304" pitchFamily="18" charset="0"/>
                        </a:rPr>
                        <a:t>Eye-sight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rgbClr val="0B5ED7"/>
                          </a:solidFill>
                          <a:latin typeface="Times New Roman" panose="02020603050405020304" pitchFamily="18" charset="0"/>
                          <a:cs typeface="Times New Roman" panose="02020603050405020304" pitchFamily="18" charset="0"/>
                        </a:rPr>
                        <a:t>Astigmatism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rgbClr val="0B5ED7"/>
                          </a:solidFill>
                          <a:latin typeface="Times New Roman" panose="02020603050405020304" pitchFamily="18" charset="0"/>
                          <a:cs typeface="Times New Roman" panose="02020603050405020304" pitchFamily="18" charset="0"/>
                        </a:rPr>
                        <a:t>Use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rgbClr val="0B5ED7"/>
                          </a:solidFill>
                          <a:latin typeface="Times New Roman" panose="02020603050405020304" pitchFamily="18" charset="0"/>
                          <a:cs typeface="Times New Roman" panose="02020603050405020304" pitchFamily="18" charset="0"/>
                        </a:rPr>
                        <a:t>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
        <p:nvSpPr>
          <p:cNvPr id="8" name="Title 1"/>
          <p:cNvSpPr>
            <a:spLocks noGrp="1"/>
          </p:cNvSpPr>
          <p:nvPr>
            <p:ph type="title"/>
          </p:nvPr>
        </p:nvSpPr>
        <p:spPr>
          <a:xfrm>
            <a:off x="373280" y="91024"/>
            <a:ext cx="8425339" cy="802594"/>
          </a:xfrm>
        </p:spPr>
        <p:txBody>
          <a:bodyPr>
            <a:normAutofit/>
          </a:bodyPr>
          <a:lstStyle/>
          <a:p>
            <a:r>
              <a:rPr lang="en-US" sz="4000" dirty="0">
                <a:solidFill>
                  <a:srgbClr val="A50021"/>
                </a:solidFill>
                <a:latin typeface="Times New Roman" pitchFamily="18" charset="0"/>
                <a:cs typeface="Times New Roman" pitchFamily="18" charset="0"/>
              </a:rPr>
              <a:t>Information Gain Calculation</a:t>
            </a:r>
          </a:p>
        </p:txBody>
      </p:sp>
      <mc:AlternateContent xmlns:mc="http://schemas.openxmlformats.org/markup-compatibility/2006" xmlns:a14="http://schemas.microsoft.com/office/drawing/2010/main">
        <mc:Choice Requires="a14">
          <p:sp>
            <p:nvSpPr>
              <p:cNvPr id="2" name="Rectangle 1"/>
              <p:cNvSpPr/>
              <p:nvPr/>
            </p:nvSpPr>
            <p:spPr>
              <a:xfrm>
                <a:off x="5798734" y="3691933"/>
                <a:ext cx="3382619" cy="1547027"/>
              </a:xfrm>
              <a:prstGeom prst="rect">
                <a:avLst/>
              </a:prstGeom>
            </p:spPr>
            <p:txBody>
              <a:bodyPr wrap="square">
                <a:spAutoFit/>
              </a:bodyPr>
              <a:lstStyle/>
              <a:p>
                <a:pPr algn="just"/>
                <a14:m>
                  <m:oMath xmlns:m="http://schemas.openxmlformats.org/officeDocument/2006/math">
                    <m:sSub>
                      <m:sSubPr>
                        <m:ctrlPr>
                          <a:rPr lang="en-US" i="1" smtClean="0">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1</m:t>
                        </m:r>
                      </m:sub>
                    </m:sSub>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a:t>
                </a:r>
              </a:p>
              <a:p>
                <a:pPr marL="1252728" lvl="4" indent="0" algn="just">
                  <a:buNone/>
                </a:pP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4</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4</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 </a:t>
                </a:r>
                <a:r>
                  <a:rPr lang="en-US" b="1" dirty="0">
                    <a:solidFill>
                      <a:srgbClr val="0B5ED7"/>
                    </a:solidFill>
                    <a:latin typeface="Times New Roman" panose="02020603050405020304" pitchFamily="18" charset="0"/>
                    <a:cs typeface="Times New Roman" panose="02020603050405020304" pitchFamily="18" charset="0"/>
                  </a:rPr>
                  <a:t>= 1.5</a:t>
                </a:r>
              </a:p>
              <a:p>
                <a:pPr marL="1252728" lvl="4" indent="0" algn="just">
                  <a:buNone/>
                </a:pPr>
                <a:endParaRPr lang="en-US" dirty="0">
                  <a:solidFill>
                    <a:srgbClr val="0B5ED7"/>
                  </a:solidFill>
                  <a:latin typeface="Times New Roman" panose="02020603050405020304" pitchFamily="18" charset="0"/>
                  <a:cs typeface="Times New Roman" panose="02020603050405020304" pitchFamily="18" charset="0"/>
                </a:endParaRPr>
              </a:p>
              <a:p>
                <a:pPr marL="0" lvl="4" algn="just">
                  <a:buNone/>
                </a:pP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1</m:t>
                        </m:r>
                      </m:sub>
                    </m:sSub>
                    <m:r>
                      <a:rPr lang="en-US" i="1">
                        <a:solidFill>
                          <a:srgbClr val="0B5ED7"/>
                        </a:solidFill>
                        <a:latin typeface="Cambria Math" panose="02040503050406030204" pitchFamily="18" charset="0"/>
                      </a:rPr>
                      <m:t>)= </m:t>
                    </m:r>
                  </m:oMath>
                </a14:m>
                <a:r>
                  <a:rPr lang="en-US" i="1"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Times New Roman" panose="02020603050405020304" pitchFamily="18" charset="0"/>
                    <a:cs typeface="Times New Roman" panose="02020603050405020304" pitchFamily="18" charset="0"/>
                  </a:rPr>
                  <a:t> </a:t>
                </a:r>
                <a:r>
                  <a:rPr lang="en-US" dirty="0">
                    <a:solidFill>
                      <a:srgbClr val="0B5ED7"/>
                    </a:solidFill>
                    <a:latin typeface="Times New Roman" panose="02020603050405020304" pitchFamily="18" charset="0"/>
                    <a:cs typeface="Times New Roman" panose="02020603050405020304" pitchFamily="18" charset="0"/>
                  </a:rPr>
                  <a:t>× 1.5 </a:t>
                </a:r>
                <a:r>
                  <a:rPr lang="en-US" b="1" dirty="0">
                    <a:solidFill>
                      <a:srgbClr val="0B5ED7"/>
                    </a:solidFill>
                    <a:latin typeface="Times New Roman" panose="02020603050405020304" pitchFamily="18" charset="0"/>
                    <a:cs typeface="Times New Roman" panose="02020603050405020304" pitchFamily="18" charset="0"/>
                  </a:rPr>
                  <a:t>= 0.5000</a:t>
                </a:r>
              </a:p>
            </p:txBody>
          </p:sp>
        </mc:Choice>
        <mc:Fallback xmlns="">
          <p:sp>
            <p:nvSpPr>
              <p:cNvPr id="2" name="Rectangle 1"/>
              <p:cNvSpPr>
                <a:spLocks noRot="1" noChangeAspect="1" noMove="1" noResize="1" noEditPoints="1" noAdjustHandles="1" noChangeArrowheads="1" noChangeShapeType="1" noTextEdit="1"/>
              </p:cNvSpPr>
              <p:nvPr/>
            </p:nvSpPr>
            <p:spPr>
              <a:xfrm>
                <a:off x="5798715" y="3691897"/>
                <a:ext cx="3382619" cy="1547027"/>
              </a:xfrm>
              <a:prstGeom prst="rect">
                <a:avLst/>
              </a:prstGeom>
              <a:blipFill rotWithShape="1">
                <a:blip r:embed="rId3"/>
                <a:stretch>
                  <a:fillRect b="-1581"/>
                </a:stretch>
              </a:blipFill>
            </p:spPr>
            <p:txBody>
              <a:bodyPr/>
              <a:lstStyle/>
              <a:p>
                <a:r>
                  <a:rPr lang="en-IN">
                    <a:noFill/>
                  </a:rPr>
                  <a:t> </a:t>
                </a:r>
              </a:p>
            </p:txBody>
          </p:sp>
        </mc:Fallback>
      </mc:AlternateContent>
    </p:spTree>
    <p:extLst>
      <p:ext uri="{BB962C8B-B14F-4D97-AF65-F5344CB8AC3E}">
        <p14:creationId xmlns:p14="http://schemas.microsoft.com/office/powerpoint/2010/main" val="18719360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058759983"/>
              </p:ext>
            </p:extLst>
          </p:nvPr>
        </p:nvGraphicFramePr>
        <p:xfrm>
          <a:off x="684131" y="1865378"/>
          <a:ext cx="5406614" cy="3337560"/>
        </p:xfrm>
        <a:graphic>
          <a:graphicData uri="http://schemas.openxmlformats.org/drawingml/2006/table">
            <a:tbl>
              <a:tblPr firstRow="1" bandRow="1">
                <a:tableStyleId>{2D5ABB26-0587-4C30-8999-92F81FD0307C}</a:tableStyleId>
              </a:tblPr>
              <a:tblGrid>
                <a:gridCol w="630202">
                  <a:extLst>
                    <a:ext uri="{9D8B030D-6E8A-4147-A177-3AD203B41FA5}">
                      <a16:colId xmlns:a16="http://schemas.microsoft.com/office/drawing/2014/main" val="20000"/>
                    </a:ext>
                  </a:extLst>
                </a:gridCol>
                <a:gridCol w="1238291">
                  <a:extLst>
                    <a:ext uri="{9D8B030D-6E8A-4147-A177-3AD203B41FA5}">
                      <a16:colId xmlns:a16="http://schemas.microsoft.com/office/drawing/2014/main" val="20001"/>
                    </a:ext>
                  </a:extLst>
                </a:gridCol>
                <a:gridCol w="1547863">
                  <a:extLst>
                    <a:ext uri="{9D8B030D-6E8A-4147-A177-3AD203B41FA5}">
                      <a16:colId xmlns:a16="http://schemas.microsoft.com/office/drawing/2014/main" val="20002"/>
                    </a:ext>
                  </a:extLst>
                </a:gridCol>
                <a:gridCol w="1163420">
                  <a:extLst>
                    <a:ext uri="{9D8B030D-6E8A-4147-A177-3AD203B41FA5}">
                      <a16:colId xmlns:a16="http://schemas.microsoft.com/office/drawing/2014/main" val="20003"/>
                    </a:ext>
                  </a:extLst>
                </a:gridCol>
                <a:gridCol w="826838">
                  <a:extLst>
                    <a:ext uri="{9D8B030D-6E8A-4147-A177-3AD203B41FA5}">
                      <a16:colId xmlns:a16="http://schemas.microsoft.com/office/drawing/2014/main" val="20004"/>
                    </a:ext>
                  </a:extLst>
                </a:gridCol>
              </a:tblGrid>
              <a:tr h="370840">
                <a:tc>
                  <a:txBody>
                    <a:bodyPr/>
                    <a:lstStyle/>
                    <a:p>
                      <a:r>
                        <a:rPr lang="en-US" dirty="0">
                          <a:solidFill>
                            <a:srgbClr val="0B5ED7"/>
                          </a:solidFill>
                          <a:latin typeface="Times New Roman" panose="02020603050405020304" pitchFamily="18" charset="0"/>
                          <a:cs typeface="Times New Roman" panose="02020603050405020304" pitchFamily="18" charset="0"/>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Eye-sight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Astigmatism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Use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61</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575656" y="1331483"/>
                <a:ext cx="5838716" cy="369332"/>
              </a:xfrm>
              <a:prstGeom prst="rect">
                <a:avLst/>
              </a:prstGeom>
            </p:spPr>
            <p:txBody>
              <a:bodyPr wrap="square">
                <a:spAutoFit/>
              </a:bodyPr>
              <a:lstStyle/>
              <a:p>
                <a:pPr algn="just"/>
                <a:r>
                  <a:rPr lang="en-US" dirty="0">
                    <a:solidFill>
                      <a:srgbClr val="0B5ED7"/>
                    </a:solidFill>
                    <a:latin typeface="Times New Roman" panose="02020603050405020304" pitchFamily="18" charset="0"/>
                    <a:cs typeface="Times New Roman" panose="02020603050405020304" pitchFamily="18" charset="0"/>
                  </a:rPr>
                  <a:t>Training set: </a:t>
                </a: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𝐷</m:t>
                        </m:r>
                      </m:e>
                      <m:sub>
                        <m:r>
                          <a:rPr lang="en-US" b="0" i="1" smtClean="0">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(Age = 2)</a:t>
                </a:r>
              </a:p>
            </p:txBody>
          </p:sp>
        </mc:Choice>
        <mc:Fallback xmlns="">
          <p:sp>
            <p:nvSpPr>
              <p:cNvPr id="7" name="Rectangle 6"/>
              <p:cNvSpPr>
                <a:spLocks noRot="1" noChangeAspect="1" noMove="1" noResize="1" noEditPoints="1" noAdjustHandles="1" noChangeArrowheads="1" noChangeShapeType="1" noTextEdit="1"/>
              </p:cNvSpPr>
              <p:nvPr/>
            </p:nvSpPr>
            <p:spPr>
              <a:xfrm>
                <a:off x="575656" y="1331483"/>
                <a:ext cx="5838716" cy="369332"/>
              </a:xfrm>
              <a:prstGeom prst="rect">
                <a:avLst/>
              </a:prstGeom>
              <a:blipFill rotWithShape="1">
                <a:blip r:embed="rId2"/>
                <a:stretch>
                  <a:fillRect l="-835" t="-8197" b="-24590"/>
                </a:stretch>
              </a:blipFill>
            </p:spPr>
            <p:txBody>
              <a:bodyPr/>
              <a:lstStyle/>
              <a:p>
                <a:r>
                  <a:rPr lang="en-IN">
                    <a:noFill/>
                  </a:rPr>
                  <a:t> </a:t>
                </a:r>
              </a:p>
            </p:txBody>
          </p:sp>
        </mc:Fallback>
      </mc:AlternateContent>
      <p:sp>
        <p:nvSpPr>
          <p:cNvPr id="8" name="Title 1"/>
          <p:cNvSpPr>
            <a:spLocks noGrp="1"/>
          </p:cNvSpPr>
          <p:nvPr>
            <p:ph type="title"/>
          </p:nvPr>
        </p:nvSpPr>
        <p:spPr>
          <a:xfrm>
            <a:off x="373280" y="91024"/>
            <a:ext cx="8425339" cy="802594"/>
          </a:xfrm>
        </p:spPr>
        <p:txBody>
          <a:bodyPr>
            <a:normAutofit/>
          </a:bodyPr>
          <a:lstStyle/>
          <a:p>
            <a:r>
              <a:rPr lang="en-US" sz="4000" dirty="0">
                <a:solidFill>
                  <a:srgbClr val="A50021"/>
                </a:solidFill>
                <a:latin typeface="Times New Roman" pitchFamily="18" charset="0"/>
                <a:cs typeface="Times New Roman" pitchFamily="18" charset="0"/>
              </a:rPr>
              <a:t>Calculating Information Gain</a:t>
            </a:r>
          </a:p>
        </p:txBody>
      </p:sp>
      <mc:AlternateContent xmlns:mc="http://schemas.openxmlformats.org/markup-compatibility/2006" xmlns:a14="http://schemas.microsoft.com/office/drawing/2010/main">
        <mc:Choice Requires="a14">
          <p:sp>
            <p:nvSpPr>
              <p:cNvPr id="2" name="Rectangle 1"/>
              <p:cNvSpPr/>
              <p:nvPr/>
            </p:nvSpPr>
            <p:spPr>
              <a:xfrm>
                <a:off x="2756773" y="5312639"/>
                <a:ext cx="6334004" cy="1435521"/>
              </a:xfrm>
              <a:prstGeom prst="rect">
                <a:avLst/>
              </a:prstGeom>
            </p:spPr>
            <p:txBody>
              <a:bodyPr wrap="square">
                <a:spAutoFit/>
              </a:bodyPr>
              <a:lstStyle/>
              <a:p>
                <a:pPr algn="just">
                  <a:buClr>
                    <a:schemeClr val="tx2">
                      <a:lumMod val="60000"/>
                      <a:lumOff val="40000"/>
                    </a:schemeClr>
                  </a:buClr>
                </a:pPr>
                <a14:m>
                  <m:oMath xmlns:m="http://schemas.openxmlformats.org/officeDocument/2006/math">
                    <m:sSub>
                      <m:sSubPr>
                        <m:ctrlPr>
                          <a:rPr lang="en-US" i="1" smtClean="0">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2</m:t>
                        </m:r>
                      </m:sub>
                    </m:sSub>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a:solidFill>
                      <a:srgbClr val="0B5ED7"/>
                    </a:solidFill>
                  </a:rPr>
                  <a:t>) </a:t>
                </a: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5</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Cambria Math" panose="02040503050406030204" pitchFamily="18" charset="0"/>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5</m:t>
                        </m:r>
                      </m:num>
                      <m:den>
                        <m:r>
                          <a:rPr lang="en-US" i="1">
                            <a:solidFill>
                              <a:srgbClr val="0B5ED7"/>
                            </a:solidFill>
                            <a:latin typeface="Cambria Math" panose="02040503050406030204" pitchFamily="18" charset="0"/>
                          </a:rPr>
                          <m:t>8</m:t>
                        </m:r>
                      </m:den>
                    </m:f>
                  </m:oMath>
                </a14:m>
                <a:r>
                  <a:rPr lang="en-US" dirty="0">
                    <a:solidFill>
                      <a:srgbClr val="0B5ED7"/>
                    </a:solidFill>
                    <a:latin typeface="Cambria Math" panose="02040503050406030204" pitchFamily="18" charset="0"/>
                  </a:rPr>
                  <a:t>) </a:t>
                </a:r>
              </a:p>
              <a:p>
                <a:pPr lvl="2" algn="just">
                  <a:buClr>
                    <a:schemeClr val="tx2">
                      <a:lumMod val="60000"/>
                      <a:lumOff val="40000"/>
                    </a:schemeClr>
                  </a:buClr>
                </a:pPr>
                <a:r>
                  <a:rPr lang="en-US" dirty="0">
                    <a:solidFill>
                      <a:srgbClr val="0B5ED7"/>
                    </a:solidFill>
                    <a:latin typeface="Cambria Math" panose="02040503050406030204" pitchFamily="18" charset="0"/>
                  </a:rPr>
                  <a:t> </a:t>
                </a:r>
                <a:r>
                  <a:rPr lang="en-US" b="1" dirty="0">
                    <a:solidFill>
                      <a:srgbClr val="0B5ED7"/>
                    </a:solidFill>
                    <a:latin typeface="Cambria Math" panose="02040503050406030204" pitchFamily="18" charset="0"/>
                  </a:rPr>
                  <a:t>= 1.2988</a:t>
                </a:r>
              </a:p>
              <a:p>
                <a:pPr lvl="2" algn="just">
                  <a:buClr>
                    <a:schemeClr val="tx2">
                      <a:lumMod val="60000"/>
                      <a:lumOff val="40000"/>
                    </a:schemeClr>
                  </a:buClr>
                </a:pPr>
                <a:endParaRPr lang="en-US" dirty="0">
                  <a:solidFill>
                    <a:srgbClr val="0B5ED7"/>
                  </a:solidFill>
                  <a:latin typeface="Cambria Math" panose="02040503050406030204" pitchFamily="18" charset="0"/>
                </a:endParaRPr>
              </a:p>
              <a:p>
                <a:pPr marL="64008" algn="just">
                  <a:buClr>
                    <a:schemeClr val="tx2">
                      <a:lumMod val="60000"/>
                      <a:lumOff val="40000"/>
                    </a:schemeClr>
                  </a:buClr>
                </a:pP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2</m:t>
                        </m:r>
                      </m:sub>
                    </m:sSub>
                    <m:r>
                      <a:rPr lang="en-US" i="1">
                        <a:solidFill>
                          <a:srgbClr val="0B5ED7"/>
                        </a:solidFill>
                        <a:latin typeface="Cambria Math" panose="02040503050406030204" pitchFamily="18" charset="0"/>
                      </a:rPr>
                      <m:t>)= </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Cambria Math" panose="02040503050406030204" pitchFamily="18" charset="0"/>
                  </a:rPr>
                  <a:t> </a:t>
                </a:r>
                <a:r>
                  <a:rPr lang="en-US" dirty="0">
                    <a:solidFill>
                      <a:srgbClr val="0B5ED7"/>
                    </a:solidFill>
                    <a:latin typeface="Cambria Math" panose="02040503050406030204" pitchFamily="18" charset="0"/>
                  </a:rPr>
                  <a:t>× 1.2988 </a:t>
                </a:r>
                <a:r>
                  <a:rPr lang="en-US" b="1" dirty="0">
                    <a:solidFill>
                      <a:srgbClr val="0B5ED7"/>
                    </a:solidFill>
                    <a:latin typeface="Cambria Math" panose="02040503050406030204" pitchFamily="18" charset="0"/>
                  </a:rPr>
                  <a:t>= 0.4329</a:t>
                </a:r>
              </a:p>
            </p:txBody>
          </p:sp>
        </mc:Choice>
        <mc:Fallback xmlns="">
          <p:sp>
            <p:nvSpPr>
              <p:cNvPr id="2" name="Rectangle 1"/>
              <p:cNvSpPr>
                <a:spLocks noRot="1" noChangeAspect="1" noMove="1" noResize="1" noEditPoints="1" noAdjustHandles="1" noChangeArrowheads="1" noChangeShapeType="1" noTextEdit="1"/>
              </p:cNvSpPr>
              <p:nvPr/>
            </p:nvSpPr>
            <p:spPr>
              <a:xfrm>
                <a:off x="2756773" y="5312603"/>
                <a:ext cx="6334004" cy="1435521"/>
              </a:xfrm>
              <a:prstGeom prst="rect">
                <a:avLst/>
              </a:prstGeom>
              <a:blipFill rotWithShape="1">
                <a:blip r:embed="rId3"/>
                <a:stretch>
                  <a:fillRect b="-847"/>
                </a:stretch>
              </a:blipFill>
            </p:spPr>
            <p:txBody>
              <a:bodyPr/>
              <a:lstStyle/>
              <a:p>
                <a:r>
                  <a:rPr lang="en-IN">
                    <a:noFill/>
                  </a:rPr>
                  <a:t> </a:t>
                </a:r>
              </a:p>
            </p:txBody>
          </p:sp>
        </mc:Fallback>
      </mc:AlternateContent>
    </p:spTree>
    <p:extLst>
      <p:ext uri="{BB962C8B-B14F-4D97-AF65-F5344CB8AC3E}">
        <p14:creationId xmlns:p14="http://schemas.microsoft.com/office/powerpoint/2010/main" val="12560620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598117211"/>
              </p:ext>
            </p:extLst>
          </p:nvPr>
        </p:nvGraphicFramePr>
        <p:xfrm>
          <a:off x="562880" y="2061189"/>
          <a:ext cx="4998024" cy="3337560"/>
        </p:xfrm>
        <a:graphic>
          <a:graphicData uri="http://schemas.openxmlformats.org/drawingml/2006/table">
            <a:tbl>
              <a:tblPr firstRow="1" bandRow="1">
                <a:tableStyleId>{2D5ABB26-0587-4C30-8999-92F81FD0307C}</a:tableStyleId>
              </a:tblPr>
              <a:tblGrid>
                <a:gridCol w="592282">
                  <a:extLst>
                    <a:ext uri="{9D8B030D-6E8A-4147-A177-3AD203B41FA5}">
                      <a16:colId xmlns:a16="http://schemas.microsoft.com/office/drawing/2014/main" val="20000"/>
                    </a:ext>
                  </a:extLst>
                </a:gridCol>
                <a:gridCol w="1163782">
                  <a:extLst>
                    <a:ext uri="{9D8B030D-6E8A-4147-A177-3AD203B41FA5}">
                      <a16:colId xmlns:a16="http://schemas.microsoft.com/office/drawing/2014/main" val="20001"/>
                    </a:ext>
                  </a:extLst>
                </a:gridCol>
                <a:gridCol w="1454727">
                  <a:extLst>
                    <a:ext uri="{9D8B030D-6E8A-4147-A177-3AD203B41FA5}">
                      <a16:colId xmlns:a16="http://schemas.microsoft.com/office/drawing/2014/main" val="20002"/>
                    </a:ext>
                  </a:extLst>
                </a:gridCol>
                <a:gridCol w="1012770">
                  <a:extLst>
                    <a:ext uri="{9D8B030D-6E8A-4147-A177-3AD203B41FA5}">
                      <a16:colId xmlns:a16="http://schemas.microsoft.com/office/drawing/2014/main" val="20003"/>
                    </a:ext>
                  </a:extLst>
                </a:gridCol>
                <a:gridCol w="774463">
                  <a:extLst>
                    <a:ext uri="{9D8B030D-6E8A-4147-A177-3AD203B41FA5}">
                      <a16:colId xmlns:a16="http://schemas.microsoft.com/office/drawing/2014/main" val="20004"/>
                    </a:ext>
                  </a:extLst>
                </a:gridCol>
              </a:tblGrid>
              <a:tr h="370840">
                <a:tc>
                  <a:txBody>
                    <a:bodyPr/>
                    <a:lstStyle/>
                    <a:p>
                      <a:r>
                        <a:rPr lang="en-US" dirty="0">
                          <a:solidFill>
                            <a:srgbClr val="0B5ED7"/>
                          </a:solidFill>
                          <a:latin typeface="Times New Roman" panose="02020603050405020304" pitchFamily="18" charset="0"/>
                          <a:cs typeface="Times New Roman" panose="02020603050405020304" pitchFamily="18" charset="0"/>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Eye-sight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Astigmatism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Use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62</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577694" y="1525093"/>
                <a:ext cx="3563593" cy="369332"/>
              </a:xfrm>
              <a:prstGeom prst="rect">
                <a:avLst/>
              </a:prstGeom>
            </p:spPr>
            <p:txBody>
              <a:bodyPr wrap="square">
                <a:spAutoFit/>
              </a:bodyPr>
              <a:lstStyle/>
              <a:p>
                <a:pPr algn="just"/>
                <a:r>
                  <a:rPr lang="en-US" dirty="0">
                    <a:solidFill>
                      <a:srgbClr val="0B5ED7"/>
                    </a:solidFill>
                    <a:latin typeface="Times New Roman" panose="02020603050405020304" pitchFamily="18" charset="0"/>
                    <a:cs typeface="Times New Roman" panose="02020603050405020304" pitchFamily="18" charset="0"/>
                  </a:rPr>
                  <a:t>Training set: </a:t>
                </a: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𝐷</m:t>
                        </m:r>
                      </m:e>
                      <m:sub>
                        <m:r>
                          <a:rPr lang="en-US" b="0" i="1" smtClean="0">
                            <a:solidFill>
                              <a:srgbClr val="0B5ED7"/>
                            </a:solidFill>
                            <a:latin typeface="Cambria Math" panose="02040503050406030204" pitchFamily="18" charset="0"/>
                          </a:rPr>
                          <m:t>3</m:t>
                        </m:r>
                      </m:sub>
                    </m:sSub>
                  </m:oMath>
                </a14:m>
                <a:r>
                  <a:rPr lang="en-US" dirty="0">
                    <a:solidFill>
                      <a:srgbClr val="0B5ED7"/>
                    </a:solidFill>
                    <a:latin typeface="Times New Roman" panose="02020603050405020304" pitchFamily="18" charset="0"/>
                    <a:cs typeface="Times New Roman" panose="02020603050405020304" pitchFamily="18" charset="0"/>
                  </a:rPr>
                  <a:t>(Age = 3)</a:t>
                </a:r>
              </a:p>
            </p:txBody>
          </p:sp>
        </mc:Choice>
        <mc:Fallback xmlns="">
          <p:sp>
            <p:nvSpPr>
              <p:cNvPr id="7" name="Rectangle 6"/>
              <p:cNvSpPr>
                <a:spLocks noRot="1" noChangeAspect="1" noMove="1" noResize="1" noEditPoints="1" noAdjustHandles="1" noChangeArrowheads="1" noChangeShapeType="1" noTextEdit="1"/>
              </p:cNvSpPr>
              <p:nvPr/>
            </p:nvSpPr>
            <p:spPr>
              <a:xfrm>
                <a:off x="577675" y="1525093"/>
                <a:ext cx="3563593" cy="369332"/>
              </a:xfrm>
              <a:prstGeom prst="rect">
                <a:avLst/>
              </a:prstGeom>
              <a:blipFill rotWithShape="1">
                <a:blip r:embed="rId2"/>
                <a:stretch>
                  <a:fillRect l="-1541" t="-8197"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005115" y="5614706"/>
                <a:ext cx="8235740" cy="369332"/>
              </a:xfrm>
              <a:prstGeom prst="rect">
                <a:avLst/>
              </a:prstGeom>
            </p:spPr>
            <p:txBody>
              <a:bodyPr wrap="square">
                <a:spAutoFit/>
              </a:bodyPr>
              <a:lstStyle/>
              <a:p>
                <a14:m>
                  <m:oMath xmlns:m="http://schemas.openxmlformats.org/officeDocument/2006/math">
                    <m:r>
                      <a:rPr lang="en-US" b="0" i="1" smtClean="0">
                        <a:solidFill>
                          <a:srgbClr val="0B5ED7"/>
                        </a:solidFill>
                        <a:latin typeface="Cambria Math" panose="02040503050406030204" pitchFamily="18" charset="0"/>
                        <a:ea typeface="Cambria Math" panose="02040503050406030204" pitchFamily="18" charset="0"/>
                      </a:rPr>
                      <m:t>𝛼</m:t>
                    </m:r>
                    <m:r>
                      <a:rPr lang="en-US" b="0" i="1" smtClean="0">
                        <a:solidFill>
                          <a:srgbClr val="0B5ED7"/>
                        </a:solidFill>
                        <a:latin typeface="Cambria Math" panose="02040503050406030204" pitchFamily="18" charset="0"/>
                        <a:ea typeface="Cambria Math" panose="02040503050406030204" pitchFamily="18" charset="0"/>
                      </a:rPr>
                      <m:t> (</m:t>
                    </m:r>
                    <m:r>
                      <a:rPr lang="en-US" b="0" i="1" smtClean="0">
                        <a:solidFill>
                          <a:srgbClr val="0B5ED7"/>
                        </a:solidFill>
                        <a:latin typeface="Cambria Math" panose="02040503050406030204" pitchFamily="18" charset="0"/>
                        <a:ea typeface="Cambria Math" panose="02040503050406030204" pitchFamily="18" charset="0"/>
                      </a:rPr>
                      <m:t>𝐴𝑔𝑒</m:t>
                    </m:r>
                    <m:r>
                      <a:rPr lang="en-US" b="0" i="1" smtClean="0">
                        <a:solidFill>
                          <a:srgbClr val="0B5ED7"/>
                        </a:solidFill>
                        <a:latin typeface="Cambria Math" panose="02040503050406030204" pitchFamily="18" charset="0"/>
                        <a:ea typeface="Cambria Math" panose="02040503050406030204" pitchFamily="18" charset="0"/>
                      </a:rPr>
                      <m:t>, </m:t>
                    </m:r>
                    <m:r>
                      <a:rPr lang="en-US" b="0" i="1" smtClean="0">
                        <a:solidFill>
                          <a:srgbClr val="0B5ED7"/>
                        </a:solidFill>
                        <a:latin typeface="Cambria Math" panose="02040503050406030204" pitchFamily="18" charset="0"/>
                        <a:ea typeface="Cambria Math" panose="02040503050406030204" pitchFamily="18" charset="0"/>
                      </a:rPr>
                      <m:t>𝐷</m:t>
                    </m:r>
                    <m:r>
                      <a:rPr lang="en-US" b="0" i="1">
                        <a:solidFill>
                          <a:srgbClr val="0B5ED7"/>
                        </a:solidFill>
                        <a:latin typeface="Cambria Math" panose="02040503050406030204" pitchFamily="18" charset="0"/>
                        <a:ea typeface="Cambria Math" panose="02040503050406030204" pitchFamily="18" charset="0"/>
                      </a:rPr>
                      <m:t>)</m:t>
                    </m:r>
                  </m:oMath>
                </a14:m>
                <a:r>
                  <a:rPr lang="en-US" i="1" dirty="0">
                    <a:solidFill>
                      <a:srgbClr val="0B5ED7"/>
                    </a:solidFill>
                    <a:latin typeface="Times New Roman" panose="02020603050405020304" pitchFamily="18" charset="0"/>
                    <a:cs typeface="Times New Roman" panose="02020603050405020304" pitchFamily="18" charset="0"/>
                  </a:rPr>
                  <a:t> = </a:t>
                </a:r>
                <a:r>
                  <a:rPr lang="en-US" dirty="0">
                    <a:solidFill>
                      <a:srgbClr val="0B5ED7"/>
                    </a:solidFill>
                    <a:latin typeface="Times New Roman" panose="02020603050405020304" pitchFamily="18" charset="0"/>
                    <a:cs typeface="Times New Roman" panose="02020603050405020304" pitchFamily="18" charset="0"/>
                  </a:rPr>
                  <a:t>1.3261 – (0.5000 + 0.4329 + 0.3504) = </a:t>
                </a:r>
                <a:r>
                  <a:rPr lang="en-US" b="1" dirty="0">
                    <a:solidFill>
                      <a:srgbClr val="CC3300"/>
                    </a:solidFill>
                    <a:latin typeface="Times New Roman" panose="02020603050405020304" pitchFamily="18" charset="0"/>
                    <a:cs typeface="Times New Roman" panose="02020603050405020304" pitchFamily="18" charset="0"/>
                  </a:rPr>
                  <a:t>0.0394</a:t>
                </a:r>
              </a:p>
            </p:txBody>
          </p:sp>
        </mc:Choice>
        <mc:Fallback xmlns="">
          <p:sp>
            <p:nvSpPr>
              <p:cNvPr id="8" name="Rectangle 7"/>
              <p:cNvSpPr>
                <a:spLocks noRot="1" noChangeAspect="1" noMove="1" noResize="1" noEditPoints="1" noAdjustHandles="1" noChangeArrowheads="1" noChangeShapeType="1" noTextEdit="1"/>
              </p:cNvSpPr>
              <p:nvPr/>
            </p:nvSpPr>
            <p:spPr>
              <a:xfrm>
                <a:off x="2005115" y="5614706"/>
                <a:ext cx="8235740" cy="369332"/>
              </a:xfrm>
              <a:prstGeom prst="rect">
                <a:avLst/>
              </a:prstGeom>
              <a:blipFill rotWithShape="1">
                <a:blip r:embed="rId3"/>
                <a:stretch>
                  <a:fillRect t="-8197" b="-24590"/>
                </a:stretch>
              </a:blipFill>
            </p:spPr>
            <p:txBody>
              <a:bodyPr/>
              <a:lstStyle/>
              <a:p>
                <a:r>
                  <a:rPr lang="en-IN">
                    <a:noFill/>
                  </a:rPr>
                  <a:t> </a:t>
                </a:r>
              </a:p>
            </p:txBody>
          </p:sp>
        </mc:Fallback>
      </mc:AlternateContent>
      <p:sp>
        <p:nvSpPr>
          <p:cNvPr id="9" name="Title 1"/>
          <p:cNvSpPr>
            <a:spLocks noGrp="1"/>
          </p:cNvSpPr>
          <p:nvPr>
            <p:ph type="title"/>
          </p:nvPr>
        </p:nvSpPr>
        <p:spPr>
          <a:xfrm>
            <a:off x="373280" y="288621"/>
            <a:ext cx="8425339" cy="802594"/>
          </a:xfrm>
        </p:spPr>
        <p:txBody>
          <a:bodyPr>
            <a:normAutofit/>
          </a:bodyPr>
          <a:lstStyle/>
          <a:p>
            <a:r>
              <a:rPr lang="en-US" sz="4000" dirty="0">
                <a:solidFill>
                  <a:srgbClr val="A50021"/>
                </a:solidFill>
                <a:latin typeface="Times New Roman" pitchFamily="18" charset="0"/>
                <a:cs typeface="Times New Roman" pitchFamily="18" charset="0"/>
              </a:rPr>
              <a:t>Calculating Information Gain</a:t>
            </a:r>
          </a:p>
        </p:txBody>
      </p:sp>
      <mc:AlternateContent xmlns:mc="http://schemas.openxmlformats.org/markup-compatibility/2006" xmlns:a14="http://schemas.microsoft.com/office/drawing/2010/main">
        <mc:Choice Requires="a14">
          <p:sp>
            <p:nvSpPr>
              <p:cNvPr id="2" name="Rectangle 1"/>
              <p:cNvSpPr/>
              <p:nvPr/>
            </p:nvSpPr>
            <p:spPr>
              <a:xfrm>
                <a:off x="5560905" y="2669439"/>
                <a:ext cx="4679950" cy="1547603"/>
              </a:xfrm>
              <a:prstGeom prst="rect">
                <a:avLst/>
              </a:prstGeom>
            </p:spPr>
            <p:txBody>
              <a:bodyPr>
                <a:spAutoFit/>
              </a:bodyPr>
              <a:lstStyle/>
              <a:p>
                <a:pPr algn="just">
                  <a:buClr>
                    <a:schemeClr val="tx2">
                      <a:lumMod val="60000"/>
                      <a:lumOff val="40000"/>
                    </a:schemeClr>
                  </a:buClr>
                </a:pPr>
                <a14:m>
                  <m:oMath xmlns:m="http://schemas.openxmlformats.org/officeDocument/2006/math">
                    <m:sSub>
                      <m:sSubPr>
                        <m:ctrlPr>
                          <a:rPr lang="en-US" i="1" smtClean="0">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3</m:t>
                        </m:r>
                      </m:sub>
                    </m:sSub>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a:t>
                </a:r>
              </a:p>
              <a:p>
                <a:pPr marL="1252728" lvl="4" algn="just">
                  <a:buClr>
                    <a:schemeClr val="tx2">
                      <a:lumMod val="60000"/>
                      <a:lumOff val="40000"/>
                    </a:schemeClr>
                  </a:buClr>
                </a:pP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6</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Cambria Math" panose="02040503050406030204" pitchFamily="18" charset="0"/>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6</m:t>
                        </m:r>
                      </m:num>
                      <m:den>
                        <m:r>
                          <a:rPr lang="en-US" i="1">
                            <a:solidFill>
                              <a:srgbClr val="0B5ED7"/>
                            </a:solidFill>
                            <a:latin typeface="Cambria Math" panose="02040503050406030204" pitchFamily="18" charset="0"/>
                          </a:rPr>
                          <m:t>8</m:t>
                        </m:r>
                      </m:den>
                    </m:f>
                  </m:oMath>
                </a14:m>
                <a:r>
                  <a:rPr lang="en-US" dirty="0">
                    <a:solidFill>
                      <a:srgbClr val="0B5ED7"/>
                    </a:solidFill>
                    <a:latin typeface="Cambria Math" panose="02040503050406030204" pitchFamily="18" charset="0"/>
                  </a:rPr>
                  <a:t>) </a:t>
                </a:r>
                <a:r>
                  <a:rPr lang="en-US" b="1" dirty="0">
                    <a:solidFill>
                      <a:srgbClr val="0B5ED7"/>
                    </a:solidFill>
                    <a:latin typeface="Cambria Math" panose="02040503050406030204" pitchFamily="18" charset="0"/>
                  </a:rPr>
                  <a:t>= 1.0613</a:t>
                </a:r>
              </a:p>
              <a:p>
                <a:pPr marL="1252728" lvl="4" algn="just">
                  <a:buClr>
                    <a:schemeClr val="tx2">
                      <a:lumMod val="60000"/>
                      <a:lumOff val="40000"/>
                    </a:schemeClr>
                  </a:buClr>
                </a:pPr>
                <a:endParaRPr lang="en-US" dirty="0">
                  <a:solidFill>
                    <a:srgbClr val="0B5ED7"/>
                  </a:solidFill>
                  <a:latin typeface="Cambria Math" panose="02040503050406030204" pitchFamily="18" charset="0"/>
                </a:endParaRPr>
              </a:p>
              <a:p>
                <a:pPr marL="0" lvl="4" algn="just">
                  <a:buClr>
                    <a:schemeClr val="tx2">
                      <a:lumMod val="60000"/>
                      <a:lumOff val="40000"/>
                    </a:schemeClr>
                  </a:buClr>
                </a:pP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3</m:t>
                        </m:r>
                      </m:sub>
                    </m:sSub>
                    <m:r>
                      <a:rPr lang="en-US" i="1">
                        <a:solidFill>
                          <a:srgbClr val="0B5ED7"/>
                        </a:solidFill>
                        <a:latin typeface="Cambria Math" panose="02040503050406030204" pitchFamily="18" charset="0"/>
                      </a:rPr>
                      <m:t>)= </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Cambria Math" panose="02040503050406030204" pitchFamily="18" charset="0"/>
                  </a:rPr>
                  <a:t> </a:t>
                </a:r>
                <a:r>
                  <a:rPr lang="en-US" dirty="0">
                    <a:solidFill>
                      <a:srgbClr val="0B5ED7"/>
                    </a:solidFill>
                    <a:latin typeface="Cambria Math" panose="02040503050406030204" pitchFamily="18" charset="0"/>
                  </a:rPr>
                  <a:t>× 1.0613 </a:t>
                </a:r>
                <a:r>
                  <a:rPr lang="en-US" b="1" dirty="0">
                    <a:solidFill>
                      <a:srgbClr val="0B5ED7"/>
                    </a:solidFill>
                    <a:latin typeface="Cambria Math" panose="02040503050406030204" pitchFamily="18" charset="0"/>
                  </a:rPr>
                  <a:t>= 0.3504</a:t>
                </a:r>
              </a:p>
            </p:txBody>
          </p:sp>
        </mc:Choice>
        <mc:Fallback xmlns="">
          <p:sp>
            <p:nvSpPr>
              <p:cNvPr id="2" name="Rectangle 1"/>
              <p:cNvSpPr>
                <a:spLocks noRot="1" noChangeAspect="1" noMove="1" noResize="1" noEditPoints="1" noAdjustHandles="1" noChangeArrowheads="1" noChangeShapeType="1" noTextEdit="1"/>
              </p:cNvSpPr>
              <p:nvPr/>
            </p:nvSpPr>
            <p:spPr>
              <a:xfrm>
                <a:off x="5560905" y="2669432"/>
                <a:ext cx="4679950" cy="1547603"/>
              </a:xfrm>
              <a:prstGeom prst="rect">
                <a:avLst/>
              </a:prstGeom>
              <a:blipFill rotWithShape="1">
                <a:blip r:embed="rId4"/>
                <a:stretch>
                  <a:fillRect b="-1181"/>
                </a:stretch>
              </a:blipFill>
            </p:spPr>
            <p:txBody>
              <a:bodyPr/>
              <a:lstStyle/>
              <a:p>
                <a:r>
                  <a:rPr lang="en-IN">
                    <a:noFill/>
                  </a:rPr>
                  <a:t> </a:t>
                </a:r>
              </a:p>
            </p:txBody>
          </p:sp>
        </mc:Fallback>
      </mc:AlternateContent>
    </p:spTree>
    <p:extLst>
      <p:ext uri="{BB962C8B-B14F-4D97-AF65-F5344CB8AC3E}">
        <p14:creationId xmlns:p14="http://schemas.microsoft.com/office/powerpoint/2010/main" val="17754284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63</a:t>
            </a:fld>
            <a:endParaRPr lang="en-IN" dirty="0">
              <a:solidFill>
                <a:srgbClr val="04617B">
                  <a:shade val="90000"/>
                </a:srgbClr>
              </a:solidFill>
            </a:endParaRPr>
          </a:p>
        </p:txBody>
      </p:sp>
      <p:sp>
        <p:nvSpPr>
          <p:cNvPr id="9" name="Title 1"/>
          <p:cNvSpPr>
            <a:spLocks noGrp="1"/>
          </p:cNvSpPr>
          <p:nvPr>
            <p:ph type="title"/>
          </p:nvPr>
        </p:nvSpPr>
        <p:spPr>
          <a:xfrm>
            <a:off x="373298" y="91024"/>
            <a:ext cx="8727991" cy="802594"/>
          </a:xfrm>
        </p:spPr>
        <p:txBody>
          <a:bodyPr>
            <a:normAutofit/>
          </a:bodyPr>
          <a:lstStyle/>
          <a:p>
            <a:r>
              <a:rPr lang="en-US" sz="4000" dirty="0">
                <a:solidFill>
                  <a:srgbClr val="A50021"/>
                </a:solidFill>
                <a:latin typeface="Times New Roman" pitchFamily="18" charset="0"/>
                <a:cs typeface="Times New Roman" pitchFamily="18" charset="0"/>
              </a:rPr>
              <a:t>Information Gains for Different Attributes</a:t>
            </a:r>
          </a:p>
        </p:txBody>
      </p:sp>
      <mc:AlternateContent xmlns:mc="http://schemas.openxmlformats.org/markup-compatibility/2006" xmlns:a14="http://schemas.microsoft.com/office/drawing/2010/main">
        <mc:Choice Requires="a14">
          <p:sp>
            <p:nvSpPr>
              <p:cNvPr id="11" name="TextBox 10"/>
              <p:cNvSpPr txBox="1"/>
              <p:nvPr/>
            </p:nvSpPr>
            <p:spPr>
              <a:xfrm>
                <a:off x="239301" y="1262078"/>
                <a:ext cx="8861989" cy="5539978"/>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In the same way, we can calculate the information gains, when splitting the OPTH database on </a:t>
                </a:r>
                <a:r>
                  <a:rPr lang="en-US" sz="2000" dirty="0">
                    <a:solidFill>
                      <a:srgbClr val="0B5ED7"/>
                    </a:solidFill>
                    <a:latin typeface="Times New Roman" panose="02020603050405020304" pitchFamily="18" charset="0"/>
                    <a:cs typeface="Times New Roman" panose="02020603050405020304" pitchFamily="18" charset="0"/>
                  </a:rPr>
                  <a:t>Eye-sight</a:t>
                </a:r>
                <a:r>
                  <a:rPr lang="en-US" sz="2000" dirty="0">
                    <a:latin typeface="Times New Roman" panose="02020603050405020304" pitchFamily="18" charset="0"/>
                    <a:cs typeface="Times New Roman" panose="02020603050405020304" pitchFamily="18" charset="0"/>
                  </a:rPr>
                  <a:t>, </a:t>
                </a:r>
                <a:r>
                  <a:rPr lang="en-US" sz="2000" dirty="0">
                    <a:solidFill>
                      <a:srgbClr val="0B5ED7"/>
                    </a:solidFill>
                    <a:latin typeface="Times New Roman" panose="02020603050405020304" pitchFamily="18" charset="0"/>
                    <a:cs typeface="Times New Roman" panose="02020603050405020304" pitchFamily="18" charset="0"/>
                  </a:rPr>
                  <a:t>Astigmatic</a:t>
                </a:r>
                <a:r>
                  <a:rPr lang="en-US" sz="2000" dirty="0">
                    <a:latin typeface="Times New Roman" panose="02020603050405020304" pitchFamily="18" charset="0"/>
                    <a:cs typeface="Times New Roman" panose="02020603050405020304" pitchFamily="18" charset="0"/>
                  </a:rPr>
                  <a:t> and </a:t>
                </a:r>
                <a:r>
                  <a:rPr lang="en-US" sz="2000" dirty="0">
                    <a:solidFill>
                      <a:srgbClr val="0B5ED7"/>
                    </a:solidFill>
                    <a:latin typeface="Times New Roman" panose="02020603050405020304" pitchFamily="18" charset="0"/>
                    <a:cs typeface="Times New Roman" panose="02020603050405020304" pitchFamily="18" charset="0"/>
                  </a:rPr>
                  <a:t>Use Type</a:t>
                </a:r>
                <a:r>
                  <a:rPr lang="en-US" sz="2000" dirty="0">
                    <a:latin typeface="Times New Roman" panose="02020603050405020304" pitchFamily="18" charset="0"/>
                    <a:cs typeface="Times New Roman" panose="02020603050405020304" pitchFamily="18" charset="0"/>
                  </a:rPr>
                  <a:t>. The results are summarized below.</a:t>
                </a:r>
              </a:p>
              <a:p>
                <a:pPr marL="2171700" lvl="4" indent="-342900" algn="just">
                  <a:buClr>
                    <a:schemeClr val="accent3"/>
                  </a:buClr>
                  <a:buSzPct val="150000"/>
                  <a:buFont typeface="Arial" pitchFamily="34" charset="0"/>
                  <a:buChar char="•"/>
                </a:pPr>
                <a:endParaRPr lang="en-US" sz="1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a:solidFill>
                      <a:srgbClr val="0B5ED7"/>
                    </a:solidFill>
                    <a:latin typeface="Times New Roman" panose="02020603050405020304" pitchFamily="18" charset="0"/>
                    <a:cs typeface="Times New Roman" panose="02020603050405020304" pitchFamily="18" charset="0"/>
                  </a:rPr>
                  <a:t>Age</a:t>
                </a:r>
              </a:p>
              <a:p>
                <a:pPr marL="1714500" lvl="3"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14:m>
                  <m:oMathPara xmlns:m="http://schemas.openxmlformats.org/officeDocument/2006/math">
                    <m:oMathParaPr>
                      <m:jc m:val="left"/>
                    </m:oMathParaPr>
                    <m:oMath xmlns:m="http://schemas.openxmlformats.org/officeDocument/2006/math">
                      <m:r>
                        <a:rPr lang="en-US" sz="2000" b="0" i="1" smtClean="0">
                          <a:latin typeface="Cambria Math"/>
                          <a:ea typeface="Cambria Math" panose="02040503050406030204" pitchFamily="18" charset="0"/>
                          <a:cs typeface="Times New Roman" panose="02020603050405020304" pitchFamily="18" charset="0"/>
                        </a:rPr>
                        <m:t>                                        </m:t>
                      </m:r>
                      <m:r>
                        <a:rPr lang="en-US" sz="2000" i="1" smtClean="0">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𝐴𝑔𝑒</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b="0" i="1" smtClean="0">
                          <a:latin typeface="Cambria Math" panose="02040503050406030204" pitchFamily="18" charset="0"/>
                          <a:ea typeface="Cambria Math" panose="02040503050406030204" pitchFamily="18" charset="0"/>
                          <a:cs typeface="Times New Roman" panose="02020603050405020304" pitchFamily="18" charset="0"/>
                        </a:rPr>
                        <m:t>=0.0394</m:t>
                      </m:r>
                    </m:oMath>
                  </m:oMathPara>
                </a14:m>
                <a:endParaRPr lang="en-US" sz="2000" b="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a:solidFill>
                      <a:srgbClr val="0B5ED7"/>
                    </a:solidFill>
                    <a:latin typeface="Times New Roman" panose="02020603050405020304" pitchFamily="18" charset="0"/>
                    <a:cs typeface="Times New Roman" panose="02020603050405020304" pitchFamily="18" charset="0"/>
                  </a:rPr>
                  <a:t>Eye-sight</a:t>
                </a:r>
              </a:p>
              <a:p>
                <a:pPr marL="4000500" lvl="8"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𝐸𝑦𝑒</m:t>
                        </m:r>
                        <m:r>
                          <a:rPr lang="en-US" sz="2000" b="0" i="1" smtClean="0">
                            <a:latin typeface="Cambria Math"/>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𝑠𝑖𝑔h𝑡</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=0.039</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5</m:t>
                    </m:r>
                  </m:oMath>
                </a14:m>
                <a:endParaRPr lang="en-US" sz="2000" b="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a:solidFill>
                      <a:srgbClr val="0B5ED7"/>
                    </a:solidFill>
                    <a:latin typeface="Times New Roman" panose="02020603050405020304" pitchFamily="18" charset="0"/>
                    <a:cs typeface="Times New Roman" panose="02020603050405020304" pitchFamily="18" charset="0"/>
                  </a:rPr>
                  <a:t>Astigmatic</a:t>
                </a:r>
              </a:p>
              <a:p>
                <a:pPr marL="1714500" lvl="3"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en-US" sz="2000" dirty="0">
                            <a:latin typeface="Times New Roman" panose="02020603050405020304" pitchFamily="18" charset="0"/>
                            <a:cs typeface="Times New Roman" panose="02020603050405020304" pitchFamily="18" charset="0"/>
                          </a:rPr>
                          <m:t>Astigmatic</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=0.3</m:t>
                    </m:r>
                  </m:oMath>
                </a14:m>
                <a:r>
                  <a:rPr lang="en-US" sz="2000" dirty="0">
                    <a:latin typeface="Times New Roman" panose="02020603050405020304" pitchFamily="18" charset="0"/>
                    <a:ea typeface="Cambria Math" panose="02040503050406030204" pitchFamily="18" charset="0"/>
                    <a:cs typeface="Times New Roman" panose="02020603050405020304" pitchFamily="18" charset="0"/>
                  </a:rPr>
                  <a:t>770</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a:solidFill>
                      <a:srgbClr val="0B5ED7"/>
                    </a:solidFill>
                    <a:latin typeface="Times New Roman" panose="02020603050405020304" pitchFamily="18" charset="0"/>
                    <a:cs typeface="Times New Roman" panose="02020603050405020304" pitchFamily="18" charset="0"/>
                  </a:rPr>
                  <a:t>Use Type</a:t>
                </a:r>
              </a:p>
              <a:p>
                <a:pPr marL="800100" lvl="1"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en-US" sz="2000" b="0" i="0" dirty="0" smtClean="0">
                            <a:latin typeface="Times New Roman" panose="02020603050405020304" pitchFamily="18" charset="0"/>
                            <a:cs typeface="Times New Roman" panose="02020603050405020304" pitchFamily="18" charset="0"/>
                          </a:rPr>
                          <m:t>Use</m:t>
                        </m:r>
                        <m:r>
                          <m:rPr>
                            <m:nor/>
                          </m:rPr>
                          <a:rPr lang="en-US" sz="2000" b="0" i="0" dirty="0" smtClean="0">
                            <a:latin typeface="Times New Roman" panose="02020603050405020304" pitchFamily="18" charset="0"/>
                            <a:cs typeface="Times New Roman" panose="02020603050405020304" pitchFamily="18" charset="0"/>
                          </a:rPr>
                          <m:t> </m:t>
                        </m:r>
                        <m:r>
                          <m:rPr>
                            <m:nor/>
                          </m:rPr>
                          <a:rPr lang="en-US" sz="2000" b="0" i="0" dirty="0" smtClean="0">
                            <a:latin typeface="Times New Roman" panose="02020603050405020304" pitchFamily="18" charset="0"/>
                            <a:cs typeface="Times New Roman" panose="02020603050405020304" pitchFamily="18" charset="0"/>
                          </a:rPr>
                          <m:t>Type</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sz="2000" dirty="0">
                    <a:latin typeface="Times New Roman" panose="02020603050405020304" pitchFamily="18" charset="0"/>
                    <a:ea typeface="Cambria Math" panose="02040503050406030204" pitchFamily="18" charset="0"/>
                    <a:cs typeface="Times New Roman" panose="02020603050405020304" pitchFamily="18" charset="0"/>
                  </a:rPr>
                  <a:t>5488</a:t>
                </a:r>
              </a:p>
              <a:p>
                <a:pPr algn="just"/>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39282" y="1262078"/>
                <a:ext cx="8861989" cy="5539978"/>
              </a:xfrm>
              <a:prstGeom prst="rect">
                <a:avLst/>
              </a:prstGeom>
              <a:blipFill rotWithShape="1">
                <a:blip r:embed="rId2"/>
                <a:stretch>
                  <a:fillRect l="-1376" t="-2970" r="-757"/>
                </a:stretch>
              </a:blipFill>
            </p:spPr>
            <p:txBody>
              <a:bodyPr/>
              <a:lstStyle/>
              <a:p>
                <a:r>
                  <a:rPr lang="en-IN">
                    <a:noFill/>
                  </a:rPr>
                  <a:t> </a:t>
                </a:r>
              </a:p>
            </p:txBody>
          </p:sp>
        </mc:Fallback>
      </mc:AlternateContent>
    </p:spTree>
    <p:extLst>
      <p:ext uri="{BB962C8B-B14F-4D97-AF65-F5344CB8AC3E}">
        <p14:creationId xmlns:p14="http://schemas.microsoft.com/office/powerpoint/2010/main" val="11292634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64</a:t>
            </a:fld>
            <a:endParaRPr lang="en-IN" dirty="0">
              <a:solidFill>
                <a:srgbClr val="04617B">
                  <a:shade val="90000"/>
                </a:srgbClr>
              </a:solidFill>
            </a:endParaRPr>
          </a:p>
        </p:txBody>
      </p:sp>
      <p:sp>
        <p:nvSpPr>
          <p:cNvPr id="9" name="Title 1"/>
          <p:cNvSpPr>
            <a:spLocks noGrp="1"/>
          </p:cNvSpPr>
          <p:nvPr>
            <p:ph type="title"/>
          </p:nvPr>
        </p:nvSpPr>
        <p:spPr>
          <a:xfrm>
            <a:off x="373280" y="91024"/>
            <a:ext cx="8425339" cy="802594"/>
          </a:xfrm>
        </p:spPr>
        <p:txBody>
          <a:bodyPr>
            <a:normAutofit/>
          </a:bodyPr>
          <a:lstStyle/>
          <a:p>
            <a:r>
              <a:rPr lang="en-US" sz="4000" dirty="0">
                <a:solidFill>
                  <a:srgbClr val="A50021"/>
                </a:solidFill>
                <a:latin typeface="Times New Roman" pitchFamily="18" charset="0"/>
                <a:cs typeface="Times New Roman" pitchFamily="18" charset="0"/>
              </a:rPr>
              <a:t>Decision Tree Induction : ID3 Way</a:t>
            </a:r>
          </a:p>
        </p:txBody>
      </p:sp>
      <mc:AlternateContent xmlns:mc="http://schemas.openxmlformats.org/markup-compatibility/2006" xmlns:a14="http://schemas.microsoft.com/office/drawing/2010/main">
        <mc:Choice Requires="a14">
          <p:sp>
            <p:nvSpPr>
              <p:cNvPr id="11" name="TextBox 10"/>
              <p:cNvSpPr txBox="1"/>
              <p:nvPr/>
            </p:nvSpPr>
            <p:spPr>
              <a:xfrm>
                <a:off x="239301" y="1079198"/>
                <a:ext cx="8861989" cy="5447645"/>
              </a:xfrm>
              <a:prstGeom prst="rect">
                <a:avLst/>
              </a:prstGeom>
              <a:noFill/>
            </p:spPr>
            <p:txBody>
              <a:bodyPr wrap="square" rtlCol="0">
                <a:spAutoFit/>
              </a:bodyPr>
              <a:lstStyle/>
              <a:p>
                <a:pPr algn="just"/>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The ID3 strategy of attribute selection is to choose to split on the attribute that gives the greatest reduction in the weighted average entropy</a:t>
                </a:r>
              </a:p>
              <a:p>
                <a:pPr marL="3086100" lvl="6" indent="-342900" algn="just">
                  <a:buClr>
                    <a:schemeClr val="accent3"/>
                  </a:buClr>
                  <a:buSzPct val="150000"/>
                  <a:buFont typeface="Arial" pitchFamily="34" charset="0"/>
                  <a:buChar char="•"/>
                </a:pPr>
                <a:endParaRPr lang="en-US" sz="1000" dirty="0">
                  <a:latin typeface="Times New Roman" panose="02020603050405020304" pitchFamily="18" charset="0"/>
                  <a:ea typeface="Cambria Math" panose="020405030504060302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The one that maximizes the value of information gain </a:t>
                </a:r>
              </a:p>
              <a:p>
                <a:pPr marL="800100" lvl="1" indent="-342900" algn="just">
                  <a:buClr>
                    <a:schemeClr val="accent3"/>
                  </a:buClr>
                  <a:buSzPct val="150000"/>
                  <a:buFont typeface="Arial" pitchFamily="34" charset="0"/>
                  <a:buChar char="•"/>
                </a:pP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In the example with OPTH database, the larger values of information gain is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en-US" sz="2000" dirty="0">
                            <a:latin typeface="Times New Roman" panose="02020603050405020304" pitchFamily="18" charset="0"/>
                            <a:cs typeface="Times New Roman" panose="02020603050405020304" pitchFamily="18" charset="0"/>
                          </a:rPr>
                          <m:t>Use</m:t>
                        </m:r>
                        <m:r>
                          <m:rPr>
                            <m:nor/>
                          </m:rPr>
                          <a:rPr lang="en-US" sz="2000" dirty="0">
                            <a:latin typeface="Times New Roman" panose="02020603050405020304" pitchFamily="18" charset="0"/>
                            <a:cs typeface="Times New Roman" panose="02020603050405020304" pitchFamily="18" charset="0"/>
                          </a:rPr>
                          <m:t> </m:t>
                        </m:r>
                        <m:r>
                          <m:rPr>
                            <m:nor/>
                          </m:rPr>
                          <a:rPr lang="en-US" sz="2000" dirty="0">
                            <a:latin typeface="Times New Roman" panose="02020603050405020304" pitchFamily="18" charset="0"/>
                            <a:cs typeface="Times New Roman" panose="02020603050405020304" pitchFamily="18" charset="0"/>
                          </a:rPr>
                          <m:t>Type</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sz="2000" dirty="0">
                    <a:latin typeface="Times New Roman" panose="02020603050405020304" pitchFamily="18" charset="0"/>
                    <a:ea typeface="Cambria Math" panose="02040503050406030204" pitchFamily="18" charset="0"/>
                    <a:cs typeface="Times New Roman" panose="02020603050405020304" pitchFamily="18" charset="0"/>
                  </a:rPr>
                  <a:t>5488</a:t>
                </a:r>
              </a:p>
              <a:p>
                <a:pPr marL="342900" indent="-342900" algn="just">
                  <a:buClr>
                    <a:schemeClr val="accent3"/>
                  </a:buClr>
                  <a:buSzPct val="150000"/>
                  <a:buFont typeface="Arial" pitchFamily="34" charset="0"/>
                  <a:buChar char="•"/>
                </a:pPr>
                <a:endParaRPr lang="en-US" sz="800" dirty="0">
                  <a:latin typeface="Times New Roman" panose="02020603050405020304" pitchFamily="18" charset="0"/>
                  <a:ea typeface="Cambria Math" panose="020405030504060302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Hence, the attribute should be chosen for splitting is “</a:t>
                </a:r>
                <a:r>
                  <a:rPr lang="en-US" sz="2000" dirty="0">
                    <a:solidFill>
                      <a:srgbClr val="0B5ED7"/>
                    </a:solidFill>
                    <a:latin typeface="Times New Roman" panose="02020603050405020304" pitchFamily="18" charset="0"/>
                    <a:ea typeface="Cambria Math" panose="02040503050406030204" pitchFamily="18" charset="0"/>
                    <a:cs typeface="Times New Roman" panose="02020603050405020304" pitchFamily="18" charset="0"/>
                  </a:rPr>
                  <a:t>Use Type</a:t>
                </a:r>
                <a:r>
                  <a:rPr lang="en-US" sz="2000" dirty="0">
                    <a:latin typeface="Times New Roman" panose="02020603050405020304" pitchFamily="18" charset="0"/>
                    <a:ea typeface="Cambria Math" panose="02040503050406030204" pitchFamily="18" charset="0"/>
                    <a:cs typeface="Times New Roman" panose="02020603050405020304" pitchFamily="18" charset="0"/>
                  </a:rPr>
                  <a:t>”. </a:t>
                </a:r>
              </a:p>
              <a:p>
                <a:pPr marL="800100" lvl="1" indent="-342900" algn="just">
                  <a:buClr>
                    <a:schemeClr val="accent3"/>
                  </a:buClr>
                  <a:buSzPct val="150000"/>
                  <a:buFont typeface="Arial" pitchFamily="34" charset="0"/>
                  <a:buChar char="•"/>
                </a:pP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The process of splitting on nodes is repeated for each branch of the evolving decision tree, and the final tree, which would look like is shown in the following slide and calculation is left for practice.</a:t>
                </a: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39282" y="1079198"/>
                <a:ext cx="8861989" cy="5447645"/>
              </a:xfrm>
              <a:prstGeom prst="rect">
                <a:avLst/>
              </a:prstGeom>
              <a:blipFill rotWithShape="1">
                <a:blip r:embed="rId2"/>
                <a:stretch>
                  <a:fillRect l="-1376" r="-757"/>
                </a:stretch>
              </a:blipFill>
            </p:spPr>
            <p:txBody>
              <a:bodyPr/>
              <a:lstStyle/>
              <a:p>
                <a:r>
                  <a:rPr lang="en-IN">
                    <a:noFill/>
                  </a:rPr>
                  <a:t> </a:t>
                </a:r>
              </a:p>
            </p:txBody>
          </p:sp>
        </mc:Fallback>
      </mc:AlternateContent>
    </p:spTree>
    <p:extLst>
      <p:ext uri="{BB962C8B-B14F-4D97-AF65-F5344CB8AC3E}">
        <p14:creationId xmlns:p14="http://schemas.microsoft.com/office/powerpoint/2010/main" val="24272322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65</a:t>
            </a:fld>
            <a:endParaRPr lang="en-IN" dirty="0">
              <a:solidFill>
                <a:srgbClr val="04617B">
                  <a:shade val="90000"/>
                </a:srgbClr>
              </a:solidFill>
            </a:endParaRPr>
          </a:p>
        </p:txBody>
      </p:sp>
      <p:sp>
        <p:nvSpPr>
          <p:cNvPr id="9" name="Title 1"/>
          <p:cNvSpPr>
            <a:spLocks noGrp="1"/>
          </p:cNvSpPr>
          <p:nvPr>
            <p:ph type="title"/>
          </p:nvPr>
        </p:nvSpPr>
        <p:spPr>
          <a:xfrm>
            <a:off x="373280" y="-105530"/>
            <a:ext cx="8425339" cy="802594"/>
          </a:xfrm>
        </p:spPr>
        <p:txBody>
          <a:bodyPr>
            <a:normAutofit/>
          </a:bodyPr>
          <a:lstStyle/>
          <a:p>
            <a:r>
              <a:rPr lang="en-US" sz="4000" dirty="0">
                <a:solidFill>
                  <a:srgbClr val="A50021"/>
                </a:solidFill>
                <a:latin typeface="Times New Roman" pitchFamily="18" charset="0"/>
                <a:cs typeface="Times New Roman" pitchFamily="18" charset="0"/>
              </a:rPr>
              <a:t>Decision Tree Induction : ID3 Way</a:t>
            </a:r>
          </a:p>
        </p:txBody>
      </p:sp>
      <p:graphicFrame>
        <p:nvGraphicFramePr>
          <p:cNvPr id="2" name="Table 1"/>
          <p:cNvGraphicFramePr>
            <a:graphicFrameLocks noGrp="1"/>
          </p:cNvGraphicFramePr>
          <p:nvPr>
            <p:extLst>
              <p:ext uri="{D42A27DB-BD31-4B8C-83A1-F6EECF244321}">
                <p14:modId xmlns:p14="http://schemas.microsoft.com/office/powerpoint/2010/main" val="1637002820"/>
              </p:ext>
            </p:extLst>
          </p:nvPr>
        </p:nvGraphicFramePr>
        <p:xfrm>
          <a:off x="1153682" y="970662"/>
          <a:ext cx="1044425" cy="548689"/>
        </p:xfrm>
        <a:graphic>
          <a:graphicData uri="http://schemas.openxmlformats.org/drawingml/2006/table">
            <a:tbl>
              <a:tblPr firstRow="1" bandRow="1">
                <a:tableStyleId>{616DA210-FB5B-4158-B5E0-FEB733F419BA}</a:tableStyleId>
              </a:tblPr>
              <a:tblGrid>
                <a:gridCol w="208885">
                  <a:extLst>
                    <a:ext uri="{9D8B030D-6E8A-4147-A177-3AD203B41FA5}">
                      <a16:colId xmlns:a16="http://schemas.microsoft.com/office/drawing/2014/main" val="3370297100"/>
                    </a:ext>
                  </a:extLst>
                </a:gridCol>
                <a:gridCol w="208885">
                  <a:extLst>
                    <a:ext uri="{9D8B030D-6E8A-4147-A177-3AD203B41FA5}">
                      <a16:colId xmlns:a16="http://schemas.microsoft.com/office/drawing/2014/main" val="2109562090"/>
                    </a:ext>
                  </a:extLst>
                </a:gridCol>
                <a:gridCol w="208885">
                  <a:extLst>
                    <a:ext uri="{9D8B030D-6E8A-4147-A177-3AD203B41FA5}">
                      <a16:colId xmlns:a16="http://schemas.microsoft.com/office/drawing/2014/main" val="1616303892"/>
                    </a:ext>
                  </a:extLst>
                </a:gridCol>
                <a:gridCol w="208885">
                  <a:extLst>
                    <a:ext uri="{9D8B030D-6E8A-4147-A177-3AD203B41FA5}">
                      <a16:colId xmlns:a16="http://schemas.microsoft.com/office/drawing/2014/main" val="1760263187"/>
                    </a:ext>
                  </a:extLst>
                </a:gridCol>
                <a:gridCol w="208885">
                  <a:extLst>
                    <a:ext uri="{9D8B030D-6E8A-4147-A177-3AD203B41FA5}">
                      <a16:colId xmlns:a16="http://schemas.microsoft.com/office/drawing/2014/main" val="2678046275"/>
                    </a:ext>
                  </a:extLst>
                </a:gridCol>
              </a:tblGrid>
              <a:tr h="198290">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147354662"/>
                  </a:ext>
                </a:extLst>
              </a:tr>
              <a:tr h="335329">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603893516"/>
                  </a:ext>
                </a:extLst>
              </a:tr>
            </a:tbl>
          </a:graphicData>
        </a:graphic>
      </p:graphicFrame>
      <p:sp>
        <p:nvSpPr>
          <p:cNvPr id="3" name="Oval 2"/>
          <p:cNvSpPr/>
          <p:nvPr/>
        </p:nvSpPr>
        <p:spPr>
          <a:xfrm>
            <a:off x="538402" y="1854429"/>
            <a:ext cx="1119499"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latin typeface="Cambria Math" panose="02040503050406030204" pitchFamily="18" charset="0"/>
                <a:ea typeface="Cambria Math" panose="02040503050406030204" pitchFamily="18" charset="0"/>
              </a:rPr>
              <a:t>Age</a:t>
            </a:r>
          </a:p>
        </p:txBody>
      </p:sp>
      <p:sp>
        <p:nvSpPr>
          <p:cNvPr id="8" name="Oval 7"/>
          <p:cNvSpPr/>
          <p:nvPr/>
        </p:nvSpPr>
        <p:spPr>
          <a:xfrm>
            <a:off x="2186699" y="1854429"/>
            <a:ext cx="1547831"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latin typeface="Cambria Math" panose="02040503050406030204" pitchFamily="18" charset="0"/>
                <a:ea typeface="Cambria Math" panose="02040503050406030204" pitchFamily="18" charset="0"/>
              </a:rPr>
              <a:t>Eye-sight</a:t>
            </a:r>
          </a:p>
        </p:txBody>
      </p:sp>
      <p:sp>
        <p:nvSpPr>
          <p:cNvPr id="10" name="Oval 9"/>
          <p:cNvSpPr/>
          <p:nvPr/>
        </p:nvSpPr>
        <p:spPr>
          <a:xfrm>
            <a:off x="6463944" y="1854429"/>
            <a:ext cx="1796282"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latin typeface="Cambria Math" panose="02040503050406030204" pitchFamily="18" charset="0"/>
                <a:ea typeface="Cambria Math" panose="02040503050406030204" pitchFamily="18" charset="0"/>
              </a:rPr>
              <a:t>Astigmatic</a:t>
            </a:r>
          </a:p>
        </p:txBody>
      </p:sp>
      <mc:AlternateContent xmlns:mc="http://schemas.openxmlformats.org/markup-compatibility/2006" xmlns:a14="http://schemas.microsoft.com/office/drawing/2010/main">
        <mc:Choice Requires="a14">
          <p:sp>
            <p:nvSpPr>
              <p:cNvPr id="6" name="TextBox 5"/>
              <p:cNvSpPr txBox="1"/>
              <p:nvPr/>
            </p:nvSpPr>
            <p:spPr>
              <a:xfrm>
                <a:off x="4366904" y="1145128"/>
                <a:ext cx="1427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𝑂𝑃𝑇𝐻</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4366904" y="1145128"/>
                <a:ext cx="1427148" cy="369332"/>
              </a:xfrm>
              <a:prstGeom prst="rect">
                <a:avLst/>
              </a:prstGeom>
              <a:blipFill>
                <a:blip r:embed="rId2"/>
                <a:stretch>
                  <a:fillRect/>
                </a:stretch>
              </a:blipFill>
            </p:spPr>
            <p:txBody>
              <a:bodyPr/>
              <a:lstStyle/>
              <a:p>
                <a:r>
                  <a:rPr lang="en-US">
                    <a:noFill/>
                  </a:rPr>
                  <a:t> </a:t>
                </a:r>
              </a:p>
            </p:txBody>
          </p:sp>
        </mc:Fallback>
      </mc:AlternateContent>
      <p:cxnSp>
        <p:nvCxnSpPr>
          <p:cNvPr id="14" name="Straight Arrow Connector 13"/>
          <p:cNvCxnSpPr/>
          <p:nvPr/>
        </p:nvCxnSpPr>
        <p:spPr>
          <a:xfrm flipH="1">
            <a:off x="5063397" y="1459870"/>
            <a:ext cx="4273" cy="348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4302307" y="1862975"/>
            <a:ext cx="1547831"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latin typeface="Cambria Math" panose="02040503050406030204" pitchFamily="18" charset="0"/>
                <a:ea typeface="Cambria Math" panose="02040503050406030204" pitchFamily="18" charset="0"/>
              </a:rPr>
              <a:t>Use Type</a:t>
            </a:r>
          </a:p>
        </p:txBody>
      </p:sp>
      <p:cxnSp>
        <p:nvCxnSpPr>
          <p:cNvPr id="17" name="Straight Connector 16"/>
          <p:cNvCxnSpPr/>
          <p:nvPr/>
        </p:nvCxnSpPr>
        <p:spPr>
          <a:xfrm>
            <a:off x="5067662" y="2264664"/>
            <a:ext cx="0" cy="2734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119218" y="2538093"/>
            <a:ext cx="39343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119218" y="2538093"/>
            <a:ext cx="0" cy="316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062161" y="2538093"/>
            <a:ext cx="0" cy="316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23"/>
          <p:cNvGraphicFramePr>
            <a:graphicFrameLocks noGrp="1"/>
          </p:cNvGraphicFramePr>
          <p:nvPr>
            <p:extLst>
              <p:ext uri="{D42A27DB-BD31-4B8C-83A1-F6EECF244321}">
                <p14:modId xmlns:p14="http://schemas.microsoft.com/office/powerpoint/2010/main" val="1391488839"/>
              </p:ext>
            </p:extLst>
          </p:nvPr>
        </p:nvGraphicFramePr>
        <p:xfrm>
          <a:off x="1953664" y="2852611"/>
          <a:ext cx="2601120" cy="3020393"/>
        </p:xfrm>
        <a:graphic>
          <a:graphicData uri="http://schemas.openxmlformats.org/drawingml/2006/table">
            <a:tbl>
              <a:tblPr firstRow="1" bandRow="1">
                <a:tableStyleId>{5C22544A-7EE6-4342-B048-85BDC9FD1C3A}</a:tableStyleId>
              </a:tblPr>
              <a:tblGrid>
                <a:gridCol w="520224">
                  <a:extLst>
                    <a:ext uri="{9D8B030D-6E8A-4147-A177-3AD203B41FA5}">
                      <a16:colId xmlns:a16="http://schemas.microsoft.com/office/drawing/2014/main" val="28594258"/>
                    </a:ext>
                  </a:extLst>
                </a:gridCol>
                <a:gridCol w="520224">
                  <a:extLst>
                    <a:ext uri="{9D8B030D-6E8A-4147-A177-3AD203B41FA5}">
                      <a16:colId xmlns:a16="http://schemas.microsoft.com/office/drawing/2014/main" val="2108994587"/>
                    </a:ext>
                  </a:extLst>
                </a:gridCol>
                <a:gridCol w="520224">
                  <a:extLst>
                    <a:ext uri="{9D8B030D-6E8A-4147-A177-3AD203B41FA5}">
                      <a16:colId xmlns:a16="http://schemas.microsoft.com/office/drawing/2014/main" val="3967316010"/>
                    </a:ext>
                  </a:extLst>
                </a:gridCol>
                <a:gridCol w="520224">
                  <a:extLst>
                    <a:ext uri="{9D8B030D-6E8A-4147-A177-3AD203B41FA5}">
                      <a16:colId xmlns:a16="http://schemas.microsoft.com/office/drawing/2014/main" val="518188873"/>
                    </a:ext>
                  </a:extLst>
                </a:gridCol>
                <a:gridCol w="520224">
                  <a:extLst>
                    <a:ext uri="{9D8B030D-6E8A-4147-A177-3AD203B41FA5}">
                      <a16:colId xmlns:a16="http://schemas.microsoft.com/office/drawing/2014/main" val="1044100026"/>
                    </a:ext>
                  </a:extLst>
                </a:gridCol>
              </a:tblGrid>
              <a:tr h="338153">
                <a:tc>
                  <a:txBody>
                    <a:bodyPr/>
                    <a:lstStyle/>
                    <a:p>
                      <a:pPr algn="ctr"/>
                      <a:r>
                        <a:rPr lang="en-US" sz="1000" b="1" dirty="0">
                          <a:latin typeface="Cambria Math" panose="02040503050406030204" pitchFamily="18" charset="0"/>
                          <a:ea typeface="Cambria Math" panose="02040503050406030204" pitchFamily="18" charset="0"/>
                        </a:rPr>
                        <a:t>Age</a:t>
                      </a:r>
                    </a:p>
                  </a:txBody>
                  <a:tcPr anchor="ctr"/>
                </a:tc>
                <a:tc>
                  <a:txBody>
                    <a:bodyPr/>
                    <a:lstStyle/>
                    <a:p>
                      <a:pPr algn="ctr"/>
                      <a:r>
                        <a:rPr lang="en-US" sz="1000" dirty="0">
                          <a:latin typeface="Cambria Math" panose="02040503050406030204" pitchFamily="18" charset="0"/>
                          <a:ea typeface="Cambria Math" panose="02040503050406030204" pitchFamily="18" charset="0"/>
                        </a:rPr>
                        <a:t>Eye</a:t>
                      </a:r>
                    </a:p>
                  </a:txBody>
                  <a:tcPr anchor="ctr"/>
                </a:tc>
                <a:tc>
                  <a:txBody>
                    <a:bodyPr/>
                    <a:lstStyle/>
                    <a:p>
                      <a:pPr algn="ctr"/>
                      <a:r>
                        <a:rPr lang="en-US" sz="1000" dirty="0" err="1">
                          <a:latin typeface="Cambria Math" panose="02040503050406030204" pitchFamily="18" charset="0"/>
                          <a:ea typeface="Cambria Math" panose="02040503050406030204" pitchFamily="18" charset="0"/>
                        </a:rPr>
                        <a:t>Ast</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a:latin typeface="Cambria Math" panose="02040503050406030204" pitchFamily="18" charset="0"/>
                          <a:ea typeface="Cambria Math" panose="02040503050406030204" pitchFamily="18" charset="0"/>
                        </a:rPr>
                        <a:t>Use</a:t>
                      </a:r>
                    </a:p>
                  </a:txBody>
                  <a:tcPr anchor="ctr"/>
                </a:tc>
                <a:tc>
                  <a:txBody>
                    <a:bodyPr/>
                    <a:lstStyle/>
                    <a:p>
                      <a:pPr algn="ctr"/>
                      <a:r>
                        <a:rPr lang="en-US" sz="1000" dirty="0">
                          <a:latin typeface="Cambria Math" panose="02040503050406030204" pitchFamily="18" charset="0"/>
                          <a:ea typeface="Cambria Math" panose="02040503050406030204" pitchFamily="18" charset="0"/>
                        </a:rPr>
                        <a:t>Class</a:t>
                      </a:r>
                    </a:p>
                  </a:txBody>
                  <a:tcPr anchor="ctr"/>
                </a:tc>
                <a:extLst>
                  <a:ext uri="{0D108BD9-81ED-4DB2-BD59-A6C34878D82A}">
                    <a16:rowId xmlns:a16="http://schemas.microsoft.com/office/drawing/2014/main" val="4168714707"/>
                  </a:ext>
                </a:extLst>
              </a:tr>
              <a:tr h="217384">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29059622"/>
                  </a:ext>
                </a:extLst>
              </a:tr>
              <a:tr h="217384">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1239756448"/>
                  </a:ext>
                </a:extLst>
              </a:tr>
              <a:tr h="217384">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476915539"/>
                  </a:ext>
                </a:extLst>
              </a:tr>
              <a:tr h="217384">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646626105"/>
                  </a:ext>
                </a:extLst>
              </a:tr>
              <a:tr h="217384">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1453163819"/>
                  </a:ext>
                </a:extLst>
              </a:tr>
              <a:tr h="217384">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92464877"/>
                  </a:ext>
                </a:extLst>
              </a:tr>
              <a:tr h="217384">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907007120"/>
                  </a:ext>
                </a:extLst>
              </a:tr>
              <a:tr h="217384">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2438577966"/>
                  </a:ext>
                </a:extLst>
              </a:tr>
              <a:tr h="217384">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1007239201"/>
                  </a:ext>
                </a:extLst>
              </a:tr>
              <a:tr h="217384">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1185135325"/>
                  </a:ext>
                </a:extLst>
              </a:tr>
              <a:tr h="217384">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3219560655"/>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4137938562"/>
              </p:ext>
            </p:extLst>
          </p:nvPr>
        </p:nvGraphicFramePr>
        <p:xfrm>
          <a:off x="5846994" y="2852579"/>
          <a:ext cx="2413240" cy="3020388"/>
        </p:xfrm>
        <a:graphic>
          <a:graphicData uri="http://schemas.openxmlformats.org/drawingml/2006/table">
            <a:tbl>
              <a:tblPr firstRow="1" bandRow="1">
                <a:tableStyleId>{5C22544A-7EE6-4342-B048-85BDC9FD1C3A}</a:tableStyleId>
              </a:tblPr>
              <a:tblGrid>
                <a:gridCol w="482648">
                  <a:extLst>
                    <a:ext uri="{9D8B030D-6E8A-4147-A177-3AD203B41FA5}">
                      <a16:colId xmlns:a16="http://schemas.microsoft.com/office/drawing/2014/main" val="28594258"/>
                    </a:ext>
                  </a:extLst>
                </a:gridCol>
                <a:gridCol w="482648">
                  <a:extLst>
                    <a:ext uri="{9D8B030D-6E8A-4147-A177-3AD203B41FA5}">
                      <a16:colId xmlns:a16="http://schemas.microsoft.com/office/drawing/2014/main" val="2108994587"/>
                    </a:ext>
                  </a:extLst>
                </a:gridCol>
                <a:gridCol w="482648">
                  <a:extLst>
                    <a:ext uri="{9D8B030D-6E8A-4147-A177-3AD203B41FA5}">
                      <a16:colId xmlns:a16="http://schemas.microsoft.com/office/drawing/2014/main" val="3967316010"/>
                    </a:ext>
                  </a:extLst>
                </a:gridCol>
                <a:gridCol w="482648">
                  <a:extLst>
                    <a:ext uri="{9D8B030D-6E8A-4147-A177-3AD203B41FA5}">
                      <a16:colId xmlns:a16="http://schemas.microsoft.com/office/drawing/2014/main" val="518188873"/>
                    </a:ext>
                  </a:extLst>
                </a:gridCol>
                <a:gridCol w="482648">
                  <a:extLst>
                    <a:ext uri="{9D8B030D-6E8A-4147-A177-3AD203B41FA5}">
                      <a16:colId xmlns:a16="http://schemas.microsoft.com/office/drawing/2014/main" val="1044100026"/>
                    </a:ext>
                  </a:extLst>
                </a:gridCol>
              </a:tblGrid>
              <a:tr h="251699">
                <a:tc>
                  <a:txBody>
                    <a:bodyPr/>
                    <a:lstStyle/>
                    <a:p>
                      <a:pPr algn="ctr"/>
                      <a:r>
                        <a:rPr lang="en-US" sz="1000" b="1" dirty="0">
                          <a:latin typeface="Cambria Math" panose="02040503050406030204" pitchFamily="18" charset="0"/>
                          <a:ea typeface="Cambria Math" panose="02040503050406030204" pitchFamily="18" charset="0"/>
                        </a:rPr>
                        <a:t>Age</a:t>
                      </a:r>
                    </a:p>
                  </a:txBody>
                  <a:tcPr anchor="ctr"/>
                </a:tc>
                <a:tc>
                  <a:txBody>
                    <a:bodyPr/>
                    <a:lstStyle/>
                    <a:p>
                      <a:pPr algn="ctr"/>
                      <a:r>
                        <a:rPr lang="en-US" sz="1000" dirty="0">
                          <a:latin typeface="Cambria Math" panose="02040503050406030204" pitchFamily="18" charset="0"/>
                          <a:ea typeface="Cambria Math" panose="02040503050406030204" pitchFamily="18" charset="0"/>
                        </a:rPr>
                        <a:t>Eye</a:t>
                      </a:r>
                    </a:p>
                  </a:txBody>
                  <a:tcPr anchor="ctr"/>
                </a:tc>
                <a:tc>
                  <a:txBody>
                    <a:bodyPr/>
                    <a:lstStyle/>
                    <a:p>
                      <a:pPr algn="ctr"/>
                      <a:r>
                        <a:rPr lang="en-US" sz="1000" dirty="0" err="1">
                          <a:latin typeface="Cambria Math" panose="02040503050406030204" pitchFamily="18" charset="0"/>
                          <a:ea typeface="Cambria Math" panose="02040503050406030204" pitchFamily="18" charset="0"/>
                        </a:rPr>
                        <a:t>Ast</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a:latin typeface="Cambria Math" panose="02040503050406030204" pitchFamily="18" charset="0"/>
                          <a:ea typeface="Cambria Math" panose="02040503050406030204" pitchFamily="18" charset="0"/>
                        </a:rPr>
                        <a:t>Use</a:t>
                      </a:r>
                    </a:p>
                  </a:txBody>
                  <a:tcPr anchor="ctr"/>
                </a:tc>
                <a:tc>
                  <a:txBody>
                    <a:bodyPr/>
                    <a:lstStyle/>
                    <a:p>
                      <a:pPr algn="ctr"/>
                      <a:r>
                        <a:rPr lang="en-US" sz="1000" dirty="0">
                          <a:latin typeface="Cambria Math" panose="02040503050406030204" pitchFamily="18" charset="0"/>
                          <a:ea typeface="Cambria Math" panose="02040503050406030204" pitchFamily="18" charset="0"/>
                        </a:rPr>
                        <a:t>Class</a:t>
                      </a:r>
                    </a:p>
                  </a:txBody>
                  <a:tcPr anchor="ctr"/>
                </a:tc>
                <a:extLst>
                  <a:ext uri="{0D108BD9-81ED-4DB2-BD59-A6C34878D82A}">
                    <a16:rowId xmlns:a16="http://schemas.microsoft.com/office/drawing/2014/main" val="4168714707"/>
                  </a:ext>
                </a:extLst>
              </a:tr>
              <a:tr h="251699">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29059622"/>
                  </a:ext>
                </a:extLst>
              </a:tr>
              <a:tr h="251699">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extLst>
                  <a:ext uri="{0D108BD9-81ED-4DB2-BD59-A6C34878D82A}">
                    <a16:rowId xmlns:a16="http://schemas.microsoft.com/office/drawing/2014/main" val="1239756448"/>
                  </a:ext>
                </a:extLst>
              </a:tr>
              <a:tr h="251699">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476915539"/>
                  </a:ext>
                </a:extLst>
              </a:tr>
              <a:tr h="251699">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extLst>
                  <a:ext uri="{0D108BD9-81ED-4DB2-BD59-A6C34878D82A}">
                    <a16:rowId xmlns:a16="http://schemas.microsoft.com/office/drawing/2014/main" val="646626105"/>
                  </a:ext>
                </a:extLst>
              </a:tr>
              <a:tr h="251699">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1453163819"/>
                  </a:ext>
                </a:extLst>
              </a:tr>
              <a:tr h="251699">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extLst>
                  <a:ext uri="{0D108BD9-81ED-4DB2-BD59-A6C34878D82A}">
                    <a16:rowId xmlns:a16="http://schemas.microsoft.com/office/drawing/2014/main" val="92464877"/>
                  </a:ext>
                </a:extLst>
              </a:tr>
              <a:tr h="251699">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907007120"/>
                  </a:ext>
                </a:extLst>
              </a:tr>
              <a:tr h="251699">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532377126"/>
                  </a:ext>
                </a:extLst>
              </a:tr>
              <a:tr h="251699">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3828063407"/>
                  </a:ext>
                </a:extLst>
              </a:tr>
              <a:tr h="251699">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390119146"/>
                  </a:ext>
                </a:extLst>
              </a:tr>
              <a:tr h="251699">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3270870736"/>
                  </a:ext>
                </a:extLst>
              </a:tr>
            </a:tbl>
          </a:graphicData>
        </a:graphic>
      </p:graphicFrame>
      <mc:AlternateContent xmlns:mc="http://schemas.openxmlformats.org/markup-compatibility/2006" xmlns:a14="http://schemas.microsoft.com/office/drawing/2010/main">
        <mc:Choice Requires="a14">
          <p:sp>
            <p:nvSpPr>
              <p:cNvPr id="27" name="TextBox 26"/>
              <p:cNvSpPr txBox="1"/>
              <p:nvPr/>
            </p:nvSpPr>
            <p:spPr>
              <a:xfrm>
                <a:off x="1503535" y="1656003"/>
                <a:ext cx="2307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1503535" y="1656003"/>
                <a:ext cx="230737" cy="369332"/>
              </a:xfrm>
              <a:prstGeom prst="rect">
                <a:avLst/>
              </a:prstGeom>
              <a:blipFill>
                <a:blip r:embed="rId3"/>
                <a:stretch>
                  <a:fillRect r="-432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491929" y="1688430"/>
                <a:ext cx="5264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3491929" y="1688430"/>
                <a:ext cx="52647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144868" y="1688430"/>
                <a:ext cx="2307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144857" y="1688430"/>
                <a:ext cx="230737" cy="369332"/>
              </a:xfrm>
              <a:prstGeom prst="rect">
                <a:avLst/>
              </a:prstGeom>
              <a:blipFill>
                <a:blip r:embed="rId5"/>
                <a:stretch>
                  <a:fillRect r="-39474"/>
                </a:stretch>
              </a:blipFill>
            </p:spPr>
            <p:txBody>
              <a:bodyPr/>
              <a:lstStyle/>
              <a:p>
                <a:r>
                  <a:rPr lang="en-US">
                    <a:noFill/>
                  </a:rPr>
                  <a:t> </a:t>
                </a:r>
              </a:p>
            </p:txBody>
          </p:sp>
        </mc:Fallback>
      </mc:AlternateContent>
      <p:sp>
        <p:nvSpPr>
          <p:cNvPr id="30" name="TextBox 29"/>
          <p:cNvSpPr txBox="1"/>
          <p:nvPr/>
        </p:nvSpPr>
        <p:spPr>
          <a:xfrm>
            <a:off x="5731309" y="1685846"/>
            <a:ext cx="675117" cy="369332"/>
          </a:xfrm>
          <a:prstGeom prst="rect">
            <a:avLst/>
          </a:prstGeom>
          <a:noFill/>
        </p:spPr>
        <p:txBody>
          <a:bodyPr wrap="square" rtlCol="0">
            <a:spAutoFit/>
          </a:bodyPr>
          <a:lstStyle/>
          <a:p>
            <a:r>
              <a:rPr lang="en-US" dirty="0">
                <a:solidFill>
                  <a:srgbClr val="FF0000"/>
                </a:solidFill>
                <a:latin typeface="Wingdings" panose="05000000000000000000" pitchFamily="2" charset="2"/>
                <a:sym typeface="Wingdings" panose="05000000000000000000" pitchFamily="2" charset="2"/>
              </a:rPr>
              <a:t></a:t>
            </a:r>
            <a:endParaRPr lang="en-US" dirty="0">
              <a:solidFill>
                <a:srgbClr val="FF0000"/>
              </a:solidFill>
              <a:latin typeface="Wingdings" panose="05000000000000000000" pitchFamily="2" charset="2"/>
            </a:endParaRPr>
          </a:p>
        </p:txBody>
      </p:sp>
      <mc:AlternateContent xmlns:mc="http://schemas.openxmlformats.org/markup-compatibility/2006" xmlns:a14="http://schemas.microsoft.com/office/drawing/2010/main">
        <mc:Choice Requires="a14">
          <p:sp>
            <p:nvSpPr>
              <p:cNvPr id="31" name="TextBox 30"/>
              <p:cNvSpPr txBox="1"/>
              <p:nvPr/>
            </p:nvSpPr>
            <p:spPr>
              <a:xfrm>
                <a:off x="3160284" y="2570563"/>
                <a:ext cx="10662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𝐹𝑟𝑒𝑞𝑢𝑒𝑛𝑡</m:t>
                      </m:r>
                      <m:r>
                        <a:rPr lang="en-US" sz="1400" i="1" dirty="0" smtClean="0">
                          <a:latin typeface="Cambria Math" panose="02040503050406030204" pitchFamily="18" charset="0"/>
                        </a:rPr>
                        <m:t>(1)</m:t>
                      </m:r>
                    </m:oMath>
                  </m:oMathPara>
                </a14:m>
                <a:endParaRPr lang="en-US" sz="1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3160284" y="2570563"/>
                <a:ext cx="1041503" cy="215444"/>
              </a:xfrm>
              <a:prstGeom prst="rect">
                <a:avLst/>
              </a:prstGeom>
              <a:blipFill>
                <a:blip r:embed="rId6"/>
                <a:stretch>
                  <a:fillRect l="-5263" r="-5263"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7142515" y="2570563"/>
                <a:ext cx="6634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𝐿𝑒𝑠𝑠</m:t>
                      </m:r>
                      <m:r>
                        <a:rPr lang="en-US" sz="1400" i="1" dirty="0" smtClean="0">
                          <a:latin typeface="Cambria Math" panose="02040503050406030204" pitchFamily="18" charset="0"/>
                        </a:rPr>
                        <m:t>(</m:t>
                      </m:r>
                      <m:r>
                        <a:rPr lang="en-US" sz="1400" b="0" i="1" dirty="0" smtClean="0">
                          <a:latin typeface="Cambria Math" panose="02040503050406030204" pitchFamily="18" charset="0"/>
                        </a:rPr>
                        <m:t>2</m:t>
                      </m:r>
                      <m:r>
                        <a:rPr lang="en-US" sz="1400" i="1" dirty="0" smtClean="0">
                          <a:latin typeface="Cambria Math" panose="02040503050406030204" pitchFamily="18" charset="0"/>
                        </a:rPr>
                        <m:t>)</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7142515" y="2570563"/>
                <a:ext cx="648063" cy="215444"/>
              </a:xfrm>
              <a:prstGeom prst="rect">
                <a:avLst/>
              </a:prstGeom>
              <a:blipFill>
                <a:blip r:embed="rId7"/>
                <a:stretch>
                  <a:fillRect l="-5660" r="-8491"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2183446" y="2524432"/>
                <a:ext cx="78028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𝐷</m:t>
                      </m:r>
                      <m:r>
                        <a:rPr lang="en-US" sz="1400" i="1" dirty="0" smtClean="0">
                          <a:latin typeface="Cambria Math" panose="02040503050406030204" pitchFamily="18" charset="0"/>
                        </a:rPr>
                        <m:t>1</m:t>
                      </m:r>
                    </m:oMath>
                  </m:oMathPara>
                </a14:m>
                <a:endParaRPr lang="en-US" sz="1400" dirty="0"/>
              </a:p>
            </p:txBody>
          </p:sp>
        </mc:Choice>
        <mc:Fallback xmlns="">
          <p:sp>
            <p:nvSpPr>
              <p:cNvPr id="34" name="TextBox 33"/>
              <p:cNvSpPr txBox="1">
                <a:spLocks noRot="1" noChangeAspect="1" noMove="1" noResize="1" noEditPoints="1" noAdjustHandles="1" noChangeArrowheads="1" noChangeShapeType="1" noTextEdit="1"/>
              </p:cNvSpPr>
              <p:nvPr/>
            </p:nvSpPr>
            <p:spPr>
              <a:xfrm>
                <a:off x="2183446" y="2524396"/>
                <a:ext cx="780282"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187742" y="2549996"/>
                <a:ext cx="78028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𝐷</m:t>
                      </m:r>
                      <m:r>
                        <a:rPr lang="en-US" sz="1400" b="0" i="1" dirty="0" smtClean="0">
                          <a:latin typeface="Cambria Math" panose="02040503050406030204" pitchFamily="18" charset="0"/>
                        </a:rPr>
                        <m:t>2</m:t>
                      </m:r>
                    </m:oMath>
                  </m:oMathPara>
                </a14:m>
                <a:endParaRPr lang="en-US"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6187742" y="2549960"/>
                <a:ext cx="780282"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36665" y="2214970"/>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=0.0394</m:t>
                      </m:r>
                    </m:oMath>
                  </m:oMathPara>
                </a14:m>
                <a:endParaRPr lang="en-US" sz="1400" dirty="0"/>
              </a:p>
            </p:txBody>
          </p:sp>
        </mc:Choice>
        <mc:Fallback xmlns="">
          <p:sp>
            <p:nvSpPr>
              <p:cNvPr id="36" name="TextBox 35"/>
              <p:cNvSpPr txBox="1">
                <a:spLocks noRot="1" noChangeAspect="1" noMove="1" noResize="1" noEditPoints="1" noAdjustHandles="1" noChangeArrowheads="1" noChangeShapeType="1" noTextEdit="1"/>
              </p:cNvSpPr>
              <p:nvPr/>
            </p:nvSpPr>
            <p:spPr>
              <a:xfrm>
                <a:off x="436647" y="2214934"/>
                <a:ext cx="1360720"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2320321" y="2218565"/>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=0.395</m:t>
                      </m:r>
                    </m:oMath>
                  </m:oMathPara>
                </a14:m>
                <a:endParaRPr lang="en-US" sz="1400" dirty="0"/>
              </a:p>
            </p:txBody>
          </p:sp>
        </mc:Choice>
        <mc:Fallback xmlns="">
          <p:sp>
            <p:nvSpPr>
              <p:cNvPr id="37" name="TextBox 36"/>
              <p:cNvSpPr txBox="1">
                <a:spLocks noRot="1" noChangeAspect="1" noMove="1" noResize="1" noEditPoints="1" noAdjustHandles="1" noChangeArrowheads="1" noChangeShapeType="1" noTextEdit="1"/>
              </p:cNvSpPr>
              <p:nvPr/>
            </p:nvSpPr>
            <p:spPr>
              <a:xfrm>
                <a:off x="2320321" y="2218529"/>
                <a:ext cx="1360720"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904690" y="2222659"/>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=0.0394</m:t>
                      </m:r>
                    </m:oMath>
                  </m:oMathPara>
                </a14:m>
                <a:endParaRPr lang="en-US" sz="1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904681" y="2222623"/>
                <a:ext cx="1360720" cy="30777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180785" y="4015736"/>
                <a:ext cx="78275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𝐸</m:t>
                          </m:r>
                          <m:r>
                            <a:rPr lang="en-US" sz="1400" b="0" i="1" smtClean="0">
                              <a:latin typeface="Cambria Math" panose="02040503050406030204" pitchFamily="18" charset="0"/>
                            </a:rPr>
                            <m:t>(</m:t>
                          </m:r>
                          <m:r>
                            <a:rPr lang="en-US" sz="1400" b="0" i="1" smtClean="0">
                              <a:latin typeface="Cambria Math" panose="02040503050406030204" pitchFamily="18" charset="0"/>
                            </a:rPr>
                            <m:t>𝐷</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oMath>
                  </m:oMathPara>
                </a14:m>
                <a:endParaRPr lang="en-US" sz="1400" dirty="0"/>
              </a:p>
            </p:txBody>
          </p:sp>
        </mc:Choice>
        <mc:Fallback xmlns="">
          <p:sp>
            <p:nvSpPr>
              <p:cNvPr id="7" name="TextBox 6"/>
              <p:cNvSpPr txBox="1">
                <a:spLocks noRot="1" noChangeAspect="1" noMove="1" noResize="1" noEditPoints="1" noAdjustHandles="1" noChangeArrowheads="1" noChangeShapeType="1" noTextEdit="1"/>
              </p:cNvSpPr>
              <p:nvPr/>
            </p:nvSpPr>
            <p:spPr>
              <a:xfrm>
                <a:off x="1180785" y="4015736"/>
                <a:ext cx="764568" cy="215444"/>
              </a:xfrm>
              <a:prstGeom prst="rect">
                <a:avLst/>
              </a:prstGeom>
              <a:blipFill>
                <a:blip r:embed="rId13"/>
                <a:stretch>
                  <a:fillRect l="-4800" r="-4800"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338652" y="3956631"/>
                <a:ext cx="78702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𝐸</m:t>
                          </m:r>
                          <m:r>
                            <a:rPr lang="en-US" sz="1400" b="0" i="1" smtClean="0">
                              <a:latin typeface="Cambria Math" panose="02040503050406030204" pitchFamily="18" charset="0"/>
                            </a:rPr>
                            <m:t>(</m:t>
                          </m:r>
                          <m:r>
                            <a:rPr lang="en-US" sz="1400" b="0" i="1" smtClean="0">
                              <a:latin typeface="Cambria Math" panose="02040503050406030204" pitchFamily="18" charset="0"/>
                            </a:rPr>
                            <m:t>𝐷</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oMath>
                  </m:oMathPara>
                </a14:m>
                <a:endParaRPr lang="en-US"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8338653" y="3956631"/>
                <a:ext cx="768736" cy="215444"/>
              </a:xfrm>
              <a:prstGeom prst="rect">
                <a:avLst/>
              </a:prstGeom>
              <a:blipFill>
                <a:blip r:embed="rId14"/>
                <a:stretch>
                  <a:fillRect l="-4762" r="-4762"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922833" y="950884"/>
                <a:ext cx="21769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𝑬</m:t>
                      </m:r>
                      <m:d>
                        <m:dPr>
                          <m:ctrlPr>
                            <a:rPr lang="en-US" b="1" i="1" smtClean="0">
                              <a:latin typeface="Cambria Math" panose="02040503050406030204" pitchFamily="18" charset="0"/>
                            </a:rPr>
                          </m:ctrlPr>
                        </m:dPr>
                        <m:e>
                          <m:r>
                            <a:rPr lang="en-US" b="1" i="1" smtClean="0">
                              <a:latin typeface="Cambria Math" panose="02040503050406030204" pitchFamily="18" charset="0"/>
                            </a:rPr>
                            <m:t>𝑶𝑷𝑻𝑯</m:t>
                          </m:r>
                        </m:e>
                      </m:d>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𝟑𝟐𝟔𝟏</m:t>
                      </m:r>
                    </m:oMath>
                  </m:oMathPara>
                </a14:m>
                <a:endParaRPr lang="en-US"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5922815" y="950848"/>
                <a:ext cx="2126416" cy="276999"/>
              </a:xfrm>
              <a:prstGeom prst="rect">
                <a:avLst/>
              </a:prstGeom>
              <a:blipFill>
                <a:blip r:embed="rId15"/>
                <a:stretch>
                  <a:fillRect l="-2299" r="-2586" b="-6667"/>
                </a:stretch>
              </a:blipFill>
            </p:spPr>
            <p:txBody>
              <a:bodyPr/>
              <a:lstStyle/>
              <a:p>
                <a:r>
                  <a:rPr lang="en-US">
                    <a:noFill/>
                  </a:rPr>
                  <a:t> </a:t>
                </a:r>
              </a:p>
            </p:txBody>
          </p:sp>
        </mc:Fallback>
      </mc:AlternateContent>
      <p:sp>
        <p:nvSpPr>
          <p:cNvPr id="12" name="Oval 11"/>
          <p:cNvSpPr/>
          <p:nvPr/>
        </p:nvSpPr>
        <p:spPr>
          <a:xfrm>
            <a:off x="1563452" y="6048550"/>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a:solidFill>
                  <a:sysClr val="windowText" lastClr="000000"/>
                </a:solidFill>
              </a:rPr>
              <a:t>Age</a:t>
            </a:r>
          </a:p>
        </p:txBody>
      </p:sp>
      <p:sp>
        <p:nvSpPr>
          <p:cNvPr id="39" name="Oval 38"/>
          <p:cNvSpPr/>
          <p:nvPr/>
        </p:nvSpPr>
        <p:spPr>
          <a:xfrm>
            <a:off x="2764466" y="6111526"/>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a:solidFill>
                  <a:sysClr val="windowText" lastClr="000000"/>
                </a:solidFill>
              </a:rPr>
              <a:t>Eye-sight</a:t>
            </a:r>
          </a:p>
        </p:txBody>
      </p:sp>
      <p:sp>
        <p:nvSpPr>
          <p:cNvPr id="40" name="Oval 39"/>
          <p:cNvSpPr/>
          <p:nvPr/>
        </p:nvSpPr>
        <p:spPr>
          <a:xfrm>
            <a:off x="3990987" y="6120366"/>
            <a:ext cx="1104724"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a:solidFill>
                  <a:sysClr val="windowText" lastClr="000000"/>
                </a:solidFill>
              </a:rPr>
              <a:t>Astigmatic</a:t>
            </a:r>
          </a:p>
        </p:txBody>
      </p:sp>
      <p:sp>
        <p:nvSpPr>
          <p:cNvPr id="44" name="Oval 43"/>
          <p:cNvSpPr/>
          <p:nvPr/>
        </p:nvSpPr>
        <p:spPr>
          <a:xfrm>
            <a:off x="5330728" y="6124036"/>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a:solidFill>
                  <a:sysClr val="windowText" lastClr="000000"/>
                </a:solidFill>
              </a:rPr>
              <a:t>Age</a:t>
            </a:r>
          </a:p>
        </p:txBody>
      </p:sp>
      <p:sp>
        <p:nvSpPr>
          <p:cNvPr id="45" name="Oval 44"/>
          <p:cNvSpPr/>
          <p:nvPr/>
        </p:nvSpPr>
        <p:spPr>
          <a:xfrm>
            <a:off x="6531742" y="6187012"/>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a:solidFill>
                  <a:sysClr val="windowText" lastClr="000000"/>
                </a:solidFill>
              </a:rPr>
              <a:t>Eye-sight</a:t>
            </a:r>
          </a:p>
        </p:txBody>
      </p:sp>
      <p:sp>
        <p:nvSpPr>
          <p:cNvPr id="46" name="Oval 45"/>
          <p:cNvSpPr/>
          <p:nvPr/>
        </p:nvSpPr>
        <p:spPr>
          <a:xfrm>
            <a:off x="7758258" y="6195852"/>
            <a:ext cx="1104724"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a:solidFill>
                  <a:sysClr val="windowText" lastClr="000000"/>
                </a:solidFill>
              </a:rPr>
              <a:t>Astigmatic</a:t>
            </a:r>
          </a:p>
        </p:txBody>
      </p:sp>
      <p:cxnSp>
        <p:nvCxnSpPr>
          <p:cNvPr id="16" name="Straight Connector 15"/>
          <p:cNvCxnSpPr>
            <a:endCxn id="40" idx="0"/>
          </p:cNvCxnSpPr>
          <p:nvPr/>
        </p:nvCxnSpPr>
        <p:spPr>
          <a:xfrm>
            <a:off x="3254234" y="5873003"/>
            <a:ext cx="1289113" cy="247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39" idx="0"/>
          </p:cNvCxnSpPr>
          <p:nvPr/>
        </p:nvCxnSpPr>
        <p:spPr>
          <a:xfrm flipH="1">
            <a:off x="3160284" y="5873003"/>
            <a:ext cx="93940" cy="238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12" idx="0"/>
          </p:cNvCxnSpPr>
          <p:nvPr/>
        </p:nvCxnSpPr>
        <p:spPr>
          <a:xfrm flipH="1">
            <a:off x="1959270" y="5872966"/>
            <a:ext cx="1294954" cy="175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45" idx="0"/>
          </p:cNvCxnSpPr>
          <p:nvPr/>
        </p:nvCxnSpPr>
        <p:spPr>
          <a:xfrm flipH="1">
            <a:off x="6927578" y="5872966"/>
            <a:ext cx="134601" cy="314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6" idx="2"/>
            <a:endCxn id="44" idx="0"/>
          </p:cNvCxnSpPr>
          <p:nvPr/>
        </p:nvCxnSpPr>
        <p:spPr>
          <a:xfrm flipH="1">
            <a:off x="5726564" y="5873003"/>
            <a:ext cx="1327060" cy="251033"/>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46" idx="0"/>
          </p:cNvCxnSpPr>
          <p:nvPr/>
        </p:nvCxnSpPr>
        <p:spPr>
          <a:xfrm>
            <a:off x="7053613" y="5873001"/>
            <a:ext cx="1257007" cy="32285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1871907" y="5872965"/>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xmlns="">
          <p:sp>
            <p:nvSpPr>
              <p:cNvPr id="56" name="TextBox 55"/>
              <p:cNvSpPr txBox="1">
                <a:spLocks noRot="1" noChangeAspect="1" noMove="1" noResize="1" noEditPoints="1" noAdjustHandles="1" noChangeArrowheads="1" noChangeShapeType="1" noTextEdit="1"/>
              </p:cNvSpPr>
              <p:nvPr/>
            </p:nvSpPr>
            <p:spPr>
              <a:xfrm>
                <a:off x="1871892" y="5872965"/>
                <a:ext cx="161198" cy="215444"/>
              </a:xfrm>
              <a:prstGeom prst="rect">
                <a:avLst/>
              </a:prstGeom>
              <a:blipFill>
                <a:blip r:embed="rId16"/>
                <a:stretch>
                  <a:fillRect l="-11111" r="-7407"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3024147" y="5922814"/>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3024147" y="5922814"/>
                <a:ext cx="161198" cy="215444"/>
              </a:xfrm>
              <a:prstGeom prst="rect">
                <a:avLst/>
              </a:prstGeom>
              <a:blipFill>
                <a:blip r:embed="rId16"/>
                <a:stretch>
                  <a:fillRect l="-11111" r="-7407"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4492622" y="5921387"/>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4492604" y="5921387"/>
                <a:ext cx="161198" cy="215444"/>
              </a:xfrm>
              <a:prstGeom prst="rect">
                <a:avLst/>
              </a:prstGeom>
              <a:blipFill>
                <a:blip r:embed="rId16"/>
                <a:stretch>
                  <a:fillRect l="-11538" r="-11538"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5627773" y="5937056"/>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5627773" y="5937056"/>
                <a:ext cx="161198" cy="215444"/>
              </a:xfrm>
              <a:prstGeom prst="rect">
                <a:avLst/>
              </a:prstGeom>
              <a:blipFill>
                <a:blip r:embed="rId16"/>
                <a:stretch>
                  <a:fillRect l="-11111" r="-7407"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6822762" y="5969812"/>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xmlns="">
          <p:sp>
            <p:nvSpPr>
              <p:cNvPr id="60" name="TextBox 59"/>
              <p:cNvSpPr txBox="1">
                <a:spLocks noRot="1" noChangeAspect="1" noMove="1" noResize="1" noEditPoints="1" noAdjustHandles="1" noChangeArrowheads="1" noChangeShapeType="1" noTextEdit="1"/>
              </p:cNvSpPr>
              <p:nvPr/>
            </p:nvSpPr>
            <p:spPr>
              <a:xfrm>
                <a:off x="6822762" y="5969812"/>
                <a:ext cx="161198" cy="215444"/>
              </a:xfrm>
              <a:prstGeom prst="rect">
                <a:avLst/>
              </a:prstGeom>
              <a:blipFill>
                <a:blip r:embed="rId16"/>
                <a:stretch>
                  <a:fillRect l="-11111" r="-7407"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8222849" y="5985478"/>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xmlns="">
          <p:sp>
            <p:nvSpPr>
              <p:cNvPr id="61" name="TextBox 60"/>
              <p:cNvSpPr txBox="1">
                <a:spLocks noRot="1" noChangeAspect="1" noMove="1" noResize="1" noEditPoints="1" noAdjustHandles="1" noChangeArrowheads="1" noChangeShapeType="1" noTextEdit="1"/>
              </p:cNvSpPr>
              <p:nvPr/>
            </p:nvSpPr>
            <p:spPr>
              <a:xfrm>
                <a:off x="8222849" y="5985478"/>
                <a:ext cx="161198" cy="215444"/>
              </a:xfrm>
              <a:prstGeom prst="rect">
                <a:avLst/>
              </a:prstGeom>
              <a:blipFill>
                <a:blip r:embed="rId16"/>
                <a:stretch>
                  <a:fillRect l="-11538" r="-11538"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1657901" y="6342198"/>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657883" y="6342162"/>
                <a:ext cx="572217"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2861438" y="6409138"/>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3" name="TextBox 62"/>
              <p:cNvSpPr txBox="1">
                <a:spLocks noRot="1" noChangeAspect="1" noMove="1" noResize="1" noEditPoints="1" noAdjustHandles="1" noChangeArrowheads="1" noChangeShapeType="1" noTextEdit="1"/>
              </p:cNvSpPr>
              <p:nvPr/>
            </p:nvSpPr>
            <p:spPr>
              <a:xfrm>
                <a:off x="2861420" y="6409102"/>
                <a:ext cx="572217"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4244437" y="6441894"/>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4" name="TextBox 63"/>
              <p:cNvSpPr txBox="1">
                <a:spLocks noRot="1" noChangeAspect="1" noMove="1" noResize="1" noEditPoints="1" noAdjustHandles="1" noChangeArrowheads="1" noChangeShapeType="1" noTextEdit="1"/>
              </p:cNvSpPr>
              <p:nvPr/>
            </p:nvSpPr>
            <p:spPr>
              <a:xfrm>
                <a:off x="4244419" y="6441858"/>
                <a:ext cx="57221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5456514" y="6431923"/>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5" name="TextBox 64"/>
              <p:cNvSpPr txBox="1">
                <a:spLocks noRot="1" noChangeAspect="1" noMove="1" noResize="1" noEditPoints="1" noAdjustHandles="1" noChangeArrowheads="1" noChangeShapeType="1" noTextEdit="1"/>
              </p:cNvSpPr>
              <p:nvPr/>
            </p:nvSpPr>
            <p:spPr>
              <a:xfrm>
                <a:off x="5456496" y="6431887"/>
                <a:ext cx="572217"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6625864" y="6490318"/>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6" name="TextBox 65"/>
              <p:cNvSpPr txBox="1">
                <a:spLocks noRot="1" noChangeAspect="1" noMove="1" noResize="1" noEditPoints="1" noAdjustHandles="1" noChangeArrowheads="1" noChangeShapeType="1" noTextEdit="1"/>
              </p:cNvSpPr>
              <p:nvPr/>
            </p:nvSpPr>
            <p:spPr>
              <a:xfrm>
                <a:off x="6625845" y="6490282"/>
                <a:ext cx="57221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8070106" y="6490319"/>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7" name="TextBox 66"/>
              <p:cNvSpPr txBox="1">
                <a:spLocks noRot="1" noChangeAspect="1" noMove="1" noResize="1" noEditPoints="1" noAdjustHandles="1" noChangeArrowheads="1" noChangeShapeType="1" noTextEdit="1"/>
              </p:cNvSpPr>
              <p:nvPr/>
            </p:nvSpPr>
            <p:spPr>
              <a:xfrm>
                <a:off x="8070087" y="6490283"/>
                <a:ext cx="57221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6891242" y="2202726"/>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=0.3770</m:t>
                      </m:r>
                    </m:oMath>
                  </m:oMathPara>
                </a14:m>
                <a:endParaRPr lang="en-US" sz="1400" dirty="0"/>
              </a:p>
            </p:txBody>
          </p:sp>
        </mc:Choice>
        <mc:Fallback xmlns="">
          <p:sp>
            <p:nvSpPr>
              <p:cNvPr id="68" name="TextBox 67"/>
              <p:cNvSpPr txBox="1">
                <a:spLocks noRot="1" noChangeAspect="1" noMove="1" noResize="1" noEditPoints="1" noAdjustHandles="1" noChangeArrowheads="1" noChangeShapeType="1" noTextEdit="1"/>
              </p:cNvSpPr>
              <p:nvPr/>
            </p:nvSpPr>
            <p:spPr>
              <a:xfrm>
                <a:off x="6891235" y="2202690"/>
                <a:ext cx="1360720" cy="307777"/>
              </a:xfrm>
              <a:prstGeom prst="rect">
                <a:avLst/>
              </a:prstGeom>
              <a:blipFill>
                <a:blip r:embed="rId1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03158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66</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a:solidFill>
                  <a:srgbClr val="A50021"/>
                </a:solidFill>
                <a:latin typeface="Times New Roman" pitchFamily="18" charset="0"/>
                <a:cs typeface="Times New Roman" pitchFamily="18" charset="0"/>
              </a:rPr>
              <a:t>Frequency Table : Calculating </a:t>
            </a:r>
            <a:r>
              <a:rPr lang="el-GR" sz="4000" dirty="0">
                <a:solidFill>
                  <a:srgbClr val="A50021"/>
                </a:solidFill>
                <a:latin typeface="Times New Roman" pitchFamily="18" charset="0"/>
                <a:cs typeface="Times New Roman" pitchFamily="18" charset="0"/>
              </a:rPr>
              <a:t>α</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527143" y="1384455"/>
                <a:ext cx="8251115" cy="3293209"/>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Calculation of entropy for each table and hence information gain for a particular split appears tedious (at least manually)! </a:t>
                </a:r>
              </a:p>
              <a:p>
                <a:pPr marL="1257300" lvl="2" indent="-342900" algn="just">
                  <a:buClr>
                    <a:schemeClr val="accent3"/>
                  </a:buClr>
                  <a:buSzPct val="150000"/>
                  <a:buFont typeface="Arial" pitchFamily="34" charset="0"/>
                  <a:buChar char="•"/>
                </a:pPr>
                <a:endParaRPr lang="en-US" sz="1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As an alternative, we discuss </a:t>
                </a:r>
                <a:r>
                  <a:rPr lang="en-US" sz="2000" b="1" dirty="0">
                    <a:solidFill>
                      <a:srgbClr val="0B5ED7"/>
                    </a:solidFill>
                    <a:latin typeface="Times New Roman" panose="02020603050405020304" pitchFamily="18" charset="0"/>
                    <a:cs typeface="Times New Roman" panose="02020603050405020304" pitchFamily="18" charset="0"/>
                  </a:rPr>
                  <a:t>a short-cut method </a:t>
                </a:r>
                <a:r>
                  <a:rPr lang="en-US" sz="2000" dirty="0">
                    <a:latin typeface="Times New Roman" panose="02020603050405020304" pitchFamily="18" charset="0"/>
                    <a:cs typeface="Times New Roman" panose="02020603050405020304" pitchFamily="18" charset="0"/>
                  </a:rPr>
                  <a:t>of doing the same using a special data structure called </a:t>
                </a:r>
                <a:r>
                  <a:rPr lang="en-US" sz="2000" b="1" dirty="0">
                    <a:solidFill>
                      <a:srgbClr val="CC3300"/>
                    </a:solidFill>
                    <a:latin typeface="Times New Roman" panose="02020603050405020304" pitchFamily="18" charset="0"/>
                    <a:cs typeface="Times New Roman" panose="02020603050405020304" pitchFamily="18" charset="0"/>
                  </a:rPr>
                  <a:t>Frequency Table.</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b="1" dirty="0">
                    <a:solidFill>
                      <a:srgbClr val="A50021"/>
                    </a:solidFill>
                    <a:latin typeface="Times New Roman" panose="02020603050405020304" pitchFamily="18" charset="0"/>
                    <a:cs typeface="Times New Roman" panose="02020603050405020304" pitchFamily="18" charset="0"/>
                  </a:rPr>
                  <a:t>Frequency Table</a:t>
                </a:r>
                <a:r>
                  <a:rPr lang="en-US" sz="2000" dirty="0">
                    <a:latin typeface="Times New Roman" panose="02020603050405020304" pitchFamily="18" charset="0"/>
                    <a:cs typeface="Times New Roman" panose="02020603050405020304" pitchFamily="18" charset="0"/>
                  </a:rPr>
                  <a:t>: Suppose,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𝑋</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cs typeface="Times New Roman" panose="02020603050405020304" pitchFamily="18" charset="0"/>
                          </a:rPr>
                          <m:t>1</m:t>
                        </m:r>
                      </m:sub>
                    </m:sSub>
                    <m:r>
                      <a:rPr lang="en-US" sz="2000" b="0" i="1" smtClean="0">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a:cs typeface="Times New Roman" panose="02020603050405020304" pitchFamily="18" charset="0"/>
                          </a:rPr>
                          <m:t> </m:t>
                        </m:r>
                        <m:r>
                          <a:rPr lang="en-US" sz="2000" i="1">
                            <a:latin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cs typeface="Times New Roman" panose="02020603050405020304" pitchFamily="18" charset="0"/>
                          </a:rPr>
                          <m:t>2</m:t>
                        </m:r>
                      </m:sub>
                    </m:sSub>
                    <m:r>
                      <a:rPr lang="en-US" sz="2000" i="1">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a:cs typeface="Times New Roman" panose="02020603050405020304" pitchFamily="18" charset="0"/>
                      </a:rPr>
                      <m:t>, </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cs typeface="Times New Roman" panose="02020603050405020304" pitchFamily="18" charset="0"/>
                          </a:rPr>
                          <m:t>𝑛</m:t>
                        </m:r>
                      </m:sub>
                    </m:sSub>
                    <m:r>
                      <a:rPr lang="en-US" sz="2000" b="0" i="1" smtClean="0">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denotes an attribute with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𝑑𝑖𝑓𝑓𝑒𝑟𝑒𝑛𝑡</m:t>
                    </m:r>
                  </m:oMath>
                </a14:m>
                <a:r>
                  <a:rPr lang="en-US" sz="2000" dirty="0">
                    <a:latin typeface="Times New Roman" panose="02020603050405020304" pitchFamily="18" charset="0"/>
                    <a:cs typeface="Times New Roman" panose="02020603050405020304" pitchFamily="18" charset="0"/>
                  </a:rPr>
                  <a:t> attribute values in it. For a given database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𝐷</m:t>
                    </m:r>
                  </m:oMath>
                </a14:m>
                <a:r>
                  <a:rPr lang="en-US" sz="2000" dirty="0">
                    <a:latin typeface="Times New Roman" panose="02020603050405020304" pitchFamily="18" charset="0"/>
                    <a:cs typeface="Times New Roman" panose="02020603050405020304" pitchFamily="18" charset="0"/>
                  </a:rPr>
                  <a:t>, there are a set of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𝑘</m:t>
                    </m:r>
                    <m:r>
                      <a:rPr lang="en-US" sz="2000" i="1" dirty="0" smtClean="0">
                        <a:latin typeface="Cambria Math" panose="02040503050406030204" pitchFamily="18" charset="0"/>
                        <a:cs typeface="Times New Roman" panose="02020603050405020304" pitchFamily="18" charset="0"/>
                      </a:rPr>
                      <m:t> </m:t>
                    </m:r>
                    <m:r>
                      <a:rPr lang="en-US" sz="2000" i="1" dirty="0" smtClean="0">
                        <a:latin typeface="Cambria Math" panose="02040503050406030204" pitchFamily="18" charset="0"/>
                        <a:cs typeface="Times New Roman" panose="02020603050405020304" pitchFamily="18" charset="0"/>
                      </a:rPr>
                      <m:t>𝑐𝑙𝑎𝑠𝑠𝑒𝑠</m:t>
                    </m:r>
                    <m:r>
                      <a:rPr lang="en-US" sz="2000" i="1" dirty="0" smtClean="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say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𝐶</m:t>
                    </m:r>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𝑐</m:t>
                        </m:r>
                      </m:e>
                      <m:sub>
                        <m:r>
                          <a:rPr lang="en-US" sz="2000" i="1">
                            <a:latin typeface="Cambria Math" panose="02040503050406030204" pitchFamily="18" charset="0"/>
                            <a:cs typeface="Times New Roman" panose="02020603050405020304" pitchFamily="18" charset="0"/>
                          </a:rPr>
                          <m:t>1</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𝑐</m:t>
                        </m:r>
                      </m:e>
                      <m:sub>
                        <m:r>
                          <a:rPr lang="en-US" sz="2000" i="1">
                            <a:latin typeface="Cambria Math" panose="02040503050406030204" pitchFamily="18" charset="0"/>
                            <a:cs typeface="Times New Roman" panose="02020603050405020304" pitchFamily="18" charset="0"/>
                          </a:rPr>
                          <m:t>2</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𝑐</m:t>
                        </m:r>
                      </m:e>
                      <m:sub>
                        <m:r>
                          <a:rPr lang="en-US" sz="2000" b="0" i="1" smtClean="0">
                            <a:latin typeface="Cambria Math" panose="02040503050406030204" pitchFamily="18" charset="0"/>
                            <a:cs typeface="Times New Roman" panose="02020603050405020304" pitchFamily="18" charset="0"/>
                          </a:rPr>
                          <m:t>𝑘</m:t>
                        </m:r>
                      </m:sub>
                    </m:sSub>
                    <m:r>
                      <a:rPr lang="en-US" sz="2000" i="1">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Given this, a frequency table will look like as follows. </a:t>
                </a:r>
              </a:p>
              <a:p>
                <a:pPr marL="285750" indent="-285750" algn="just">
                  <a:buClr>
                    <a:schemeClr val="accent3"/>
                  </a:buClr>
                  <a:buSzPct val="150000"/>
                  <a:buFont typeface="Arial" pitchFamily="34" charset="0"/>
                  <a:buChar char="•"/>
                </a:pPr>
                <a:endParaRPr lang="en-US"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27125" y="1384419"/>
                <a:ext cx="8251115" cy="3293209"/>
              </a:xfrm>
              <a:prstGeom prst="rect">
                <a:avLst/>
              </a:prstGeom>
              <a:blipFill rotWithShape="1">
                <a:blip r:embed="rId2"/>
                <a:stretch>
                  <a:fillRect l="-1477" t="-5000" r="-739"/>
                </a:stretch>
              </a:blipFill>
            </p:spPr>
            <p:txBody>
              <a:bodyPr/>
              <a:lstStyle/>
              <a:p>
                <a:r>
                  <a:rPr lang="en-IN">
                    <a:noFill/>
                  </a:rPr>
                  <a:t> </a:t>
                </a:r>
              </a:p>
            </p:txBody>
          </p:sp>
        </mc:Fallback>
      </mc:AlternateContent>
    </p:spTree>
    <p:extLst>
      <p:ext uri="{BB962C8B-B14F-4D97-AF65-F5344CB8AC3E}">
        <p14:creationId xmlns:p14="http://schemas.microsoft.com/office/powerpoint/2010/main" val="12265417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67</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a:solidFill>
                  <a:srgbClr val="A50021"/>
                </a:solidFill>
                <a:latin typeface="Times New Roman" pitchFamily="18" charset="0"/>
                <a:cs typeface="Times New Roman" pitchFamily="18" charset="0"/>
              </a:rPr>
              <a:t>Frequency Table : Calculating </a:t>
            </a:r>
            <a:r>
              <a:rPr lang="el-GR" sz="4000" dirty="0">
                <a:solidFill>
                  <a:srgbClr val="A50021"/>
                </a:solidFill>
                <a:latin typeface="Times New Roman" pitchFamily="18" charset="0"/>
                <a:cs typeface="Times New Roman" pitchFamily="18" charset="0"/>
              </a:rPr>
              <a:t>α</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357337175"/>
                  </p:ext>
                </p:extLst>
              </p:nvPr>
            </p:nvGraphicFramePr>
            <p:xfrm>
              <a:off x="683235" y="2232594"/>
              <a:ext cx="5595660" cy="2582418"/>
            </p:xfrm>
            <a:graphic>
              <a:graphicData uri="http://schemas.openxmlformats.org/drawingml/2006/table">
                <a:tbl>
                  <a:tblPr firstRow="1" bandRow="1">
                    <a:tableStyleId>{D7AC3CCA-C797-4891-BE02-D94E43425B78}</a:tableStyleId>
                  </a:tblPr>
                  <a:tblGrid>
                    <a:gridCol w="799380">
                      <a:extLst>
                        <a:ext uri="{9D8B030D-6E8A-4147-A177-3AD203B41FA5}">
                          <a16:colId xmlns:a16="http://schemas.microsoft.com/office/drawing/2014/main" val="2854378558"/>
                        </a:ext>
                      </a:extLst>
                    </a:gridCol>
                    <a:gridCol w="799380">
                      <a:extLst>
                        <a:ext uri="{9D8B030D-6E8A-4147-A177-3AD203B41FA5}">
                          <a16:colId xmlns:a16="http://schemas.microsoft.com/office/drawing/2014/main" val="2912208585"/>
                        </a:ext>
                      </a:extLst>
                    </a:gridCol>
                    <a:gridCol w="799380">
                      <a:extLst>
                        <a:ext uri="{9D8B030D-6E8A-4147-A177-3AD203B41FA5}">
                          <a16:colId xmlns:a16="http://schemas.microsoft.com/office/drawing/2014/main" val="3999052595"/>
                        </a:ext>
                      </a:extLst>
                    </a:gridCol>
                    <a:gridCol w="799380">
                      <a:extLst>
                        <a:ext uri="{9D8B030D-6E8A-4147-A177-3AD203B41FA5}">
                          <a16:colId xmlns:a16="http://schemas.microsoft.com/office/drawing/2014/main" val="4289638809"/>
                        </a:ext>
                      </a:extLst>
                    </a:gridCol>
                    <a:gridCol w="799380">
                      <a:extLst>
                        <a:ext uri="{9D8B030D-6E8A-4147-A177-3AD203B41FA5}">
                          <a16:colId xmlns:a16="http://schemas.microsoft.com/office/drawing/2014/main" val="2027938036"/>
                        </a:ext>
                      </a:extLst>
                    </a:gridCol>
                    <a:gridCol w="799380">
                      <a:extLst>
                        <a:ext uri="{9D8B030D-6E8A-4147-A177-3AD203B41FA5}">
                          <a16:colId xmlns:a16="http://schemas.microsoft.com/office/drawing/2014/main" val="3693951463"/>
                        </a:ext>
                      </a:extLst>
                    </a:gridCol>
                    <a:gridCol w="799380">
                      <a:extLst>
                        <a:ext uri="{9D8B030D-6E8A-4147-A177-3AD203B41FA5}">
                          <a16:colId xmlns:a16="http://schemas.microsoft.com/office/drawing/2014/main" val="369771205"/>
                        </a:ext>
                      </a:extLst>
                    </a:gridCol>
                  </a:tblGrid>
                  <a:tr h="336840">
                    <a:tc>
                      <a:txBody>
                        <a:bodyPr/>
                        <a:lstStyle/>
                        <a:p>
                          <a:pPr algn="ct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1</m:t>
                                    </m:r>
                                  </m:sub>
                                </m:sSub>
                              </m:oMath>
                            </m:oMathPara>
                          </a14:m>
                          <a:endParaRPr lang="en-US" dirty="0"/>
                        </a:p>
                      </a:txBody>
                      <a:tcPr anchor="ctr">
                        <a:lnL w="12700" cap="flat" cmpd="sng" algn="ctr">
                          <a:solidFill>
                            <a:schemeClr val="tx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2</m:t>
                                    </m:r>
                                  </m:sub>
                                </m:sSub>
                              </m:oMath>
                            </m:oMathPara>
                          </a14:m>
                          <a:endParaRPr lang="en-US" dirty="0"/>
                        </a:p>
                      </a:txBody>
                      <a:tcPr anchor="ctr"/>
                    </a:tc>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𝑖</m:t>
                                    </m:r>
                                  </m:sub>
                                </m:sSub>
                              </m:oMath>
                            </m:oMathPara>
                          </a14:m>
                          <a:endParaRPr lang="en-US" dirty="0"/>
                        </a:p>
                      </a:txBody>
                      <a:tcPr anchor="ctr"/>
                    </a:tc>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𝑛</m:t>
                                    </m:r>
                                  </m:sub>
                                </m:sSub>
                              </m:oMath>
                            </m:oMathPara>
                          </a14:m>
                          <a:endParaRPr lang="en-US" dirty="0"/>
                        </a:p>
                      </a:txBody>
                      <a:tcPr anchor="ctr"/>
                    </a:tc>
                    <a:extLst>
                      <a:ext uri="{0D108BD9-81ED-4DB2-BD59-A6C34878D82A}">
                        <a16:rowId xmlns:a16="http://schemas.microsoft.com/office/drawing/2014/main" val="3236361667"/>
                      </a:ext>
                    </a:extLst>
                  </a:tr>
                  <a:tr h="336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1</m:t>
                                    </m:r>
                                  </m:sub>
                                </m:sSub>
                              </m:oMath>
                            </m:oMathPara>
                          </a14:m>
                          <a:endParaRPr 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224475162"/>
                      </a:ext>
                    </a:extLst>
                  </a:tr>
                  <a:tr h="336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2</m:t>
                                    </m:r>
                                  </m:sub>
                                </m:sSub>
                              </m:oMath>
                            </m:oMathPara>
                          </a14:m>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749340817"/>
                      </a:ext>
                    </a:extLst>
                  </a:tr>
                  <a:tr h="336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2140914422"/>
                      </a:ext>
                    </a:extLst>
                  </a:tr>
                  <a:tr h="35719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𝑗</m:t>
                                    </m:r>
                                  </m:sub>
                                </m:sSub>
                              </m:oMath>
                            </m:oMathPara>
                          </a14:m>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𝑓</m:t>
                                    </m:r>
                                  </m:e>
                                  <m:sub>
                                    <m:r>
                                      <a:rPr lang="en-US" b="0" i="1" smtClean="0">
                                        <a:latin typeface="Cambria Math" panose="02040503050406030204" pitchFamily="18" charset="0"/>
                                        <a:cs typeface="Times New Roman" panose="02020603050405020304" pitchFamily="18" charset="0"/>
                                      </a:rPr>
                                      <m:t>𝑖𝑗</m:t>
                                    </m:r>
                                  </m:sub>
                                </m:sSub>
                              </m:oMath>
                            </m:oMathPara>
                          </a14:m>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560646188"/>
                      </a:ext>
                    </a:extLst>
                  </a:tr>
                  <a:tr h="336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3841870981"/>
                      </a:ext>
                    </a:extLst>
                  </a:tr>
                  <a:tr h="336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𝑘</m:t>
                                    </m:r>
                                  </m:sub>
                                </m:sSub>
                              </m:oMath>
                            </m:oMathPara>
                          </a14:m>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156441139"/>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357337175"/>
                  </p:ext>
                </p:extLst>
              </p:nvPr>
            </p:nvGraphicFramePr>
            <p:xfrm>
              <a:off x="683235" y="2232594"/>
              <a:ext cx="5595660" cy="2582418"/>
            </p:xfrm>
            <a:graphic>
              <a:graphicData uri="http://schemas.openxmlformats.org/drawingml/2006/table">
                <a:tbl>
                  <a:tblPr firstRow="1" bandRow="1">
                    <a:tableStyleId>{D7AC3CCA-C797-4891-BE02-D94E43425B78}</a:tableStyleId>
                  </a:tblPr>
                  <a:tblGrid>
                    <a:gridCol w="799380">
                      <a:extLst>
                        <a:ext uri="{9D8B030D-6E8A-4147-A177-3AD203B41FA5}">
                          <a16:colId xmlns:a16="http://schemas.microsoft.com/office/drawing/2014/main" xmlns="" xmlns:a14="http://schemas.microsoft.com/office/drawing/2010/main" val="2854378558"/>
                        </a:ext>
                      </a:extLst>
                    </a:gridCol>
                    <a:gridCol w="799380">
                      <a:extLst>
                        <a:ext uri="{9D8B030D-6E8A-4147-A177-3AD203B41FA5}">
                          <a16:colId xmlns:a16="http://schemas.microsoft.com/office/drawing/2014/main" xmlns="" xmlns:a14="http://schemas.microsoft.com/office/drawing/2010/main" val="2912208585"/>
                        </a:ext>
                      </a:extLst>
                    </a:gridCol>
                    <a:gridCol w="799380">
                      <a:extLst>
                        <a:ext uri="{9D8B030D-6E8A-4147-A177-3AD203B41FA5}">
                          <a16:colId xmlns:a16="http://schemas.microsoft.com/office/drawing/2014/main" xmlns="" xmlns:a14="http://schemas.microsoft.com/office/drawing/2010/main" val="3999052595"/>
                        </a:ext>
                      </a:extLst>
                    </a:gridCol>
                    <a:gridCol w="799380">
                      <a:extLst>
                        <a:ext uri="{9D8B030D-6E8A-4147-A177-3AD203B41FA5}">
                          <a16:colId xmlns:a16="http://schemas.microsoft.com/office/drawing/2014/main" xmlns="" xmlns:a14="http://schemas.microsoft.com/office/drawing/2010/main" val="4289638809"/>
                        </a:ext>
                      </a:extLst>
                    </a:gridCol>
                    <a:gridCol w="799380">
                      <a:extLst>
                        <a:ext uri="{9D8B030D-6E8A-4147-A177-3AD203B41FA5}">
                          <a16:colId xmlns:a16="http://schemas.microsoft.com/office/drawing/2014/main" xmlns="" xmlns:a14="http://schemas.microsoft.com/office/drawing/2010/main" val="2027938036"/>
                        </a:ext>
                      </a:extLst>
                    </a:gridCol>
                    <a:gridCol w="799380">
                      <a:extLst>
                        <a:ext uri="{9D8B030D-6E8A-4147-A177-3AD203B41FA5}">
                          <a16:colId xmlns:a16="http://schemas.microsoft.com/office/drawing/2014/main" xmlns="" xmlns:a14="http://schemas.microsoft.com/office/drawing/2010/main" val="3693951463"/>
                        </a:ext>
                      </a:extLst>
                    </a:gridCol>
                    <a:gridCol w="799380">
                      <a:extLst>
                        <a:ext uri="{9D8B030D-6E8A-4147-A177-3AD203B41FA5}">
                          <a16:colId xmlns:a16="http://schemas.microsoft.com/office/drawing/2014/main" xmlns="" xmlns:a14="http://schemas.microsoft.com/office/drawing/2010/main" val="369771205"/>
                        </a:ext>
                      </a:extLst>
                    </a:gridCol>
                  </a:tblGrid>
                  <a:tr h="365760">
                    <a:tc>
                      <a:txBody>
                        <a:bodyPr/>
                        <a:lstStyle/>
                        <a:p>
                          <a:pPr algn="ct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hemeClr val="tx1"/>
                          </a:solidFill>
                          <a:prstDash val="solid"/>
                          <a:round/>
                          <a:headEnd type="none" w="med" len="med"/>
                          <a:tailEnd type="none" w="med" len="med"/>
                        </a:lnL>
                        <a:blipFill rotWithShape="1">
                          <a:blip r:embed="rId2"/>
                          <a:stretch>
                            <a:fillRect l="-100000" r="-501527" b="-606667"/>
                          </a:stretch>
                        </a:blipFill>
                      </a:tcPr>
                    </a:tc>
                    <a:tc>
                      <a:txBody>
                        <a:bodyPr/>
                        <a:lstStyle/>
                        <a:p>
                          <a:endParaRPr lang="en-US"/>
                        </a:p>
                      </a:txBody>
                      <a:tcPr anchor="ctr">
                        <a:blipFill rotWithShape="1">
                          <a:blip r:embed="rId2"/>
                          <a:stretch>
                            <a:fillRect l="-200000" r="-401527" b="-606667"/>
                          </a:stretch>
                        </a:blipFill>
                      </a:tcPr>
                    </a:tc>
                    <a:tc>
                      <a:txBody>
                        <a:bodyPr/>
                        <a:lstStyle/>
                        <a:p>
                          <a:pPr algn="ctr"/>
                          <a:endParaRPr lang="en-US" dirty="0"/>
                        </a:p>
                      </a:txBody>
                      <a:tcPr anchor="ctr"/>
                    </a:tc>
                    <a:tc>
                      <a:txBody>
                        <a:bodyPr/>
                        <a:lstStyle/>
                        <a:p>
                          <a:endParaRPr lang="en-US"/>
                        </a:p>
                      </a:txBody>
                      <a:tcPr anchor="ctr">
                        <a:blipFill rotWithShape="1">
                          <a:blip r:embed="rId2"/>
                          <a:stretch>
                            <a:fillRect l="-400763" r="-200763" b="-606667"/>
                          </a:stretch>
                        </a:blipFill>
                      </a:tcPr>
                    </a:tc>
                    <a:tc>
                      <a:txBody>
                        <a:bodyPr/>
                        <a:lstStyle/>
                        <a:p>
                          <a:pPr algn="ctr"/>
                          <a:endParaRPr lang="en-US"/>
                        </a:p>
                      </a:txBody>
                      <a:tcPr anchor="ctr"/>
                    </a:tc>
                    <a:tc>
                      <a:txBody>
                        <a:bodyPr/>
                        <a:lstStyle/>
                        <a:p>
                          <a:endParaRPr lang="en-US"/>
                        </a:p>
                      </a:txBody>
                      <a:tcPr anchor="ctr">
                        <a:blipFill rotWithShape="1">
                          <a:blip r:embed="rId2"/>
                          <a:stretch>
                            <a:fillRect l="-600763" r="-763" b="-606667"/>
                          </a:stretch>
                        </a:blipFill>
                      </a:tcPr>
                    </a:tc>
                    <a:extLst>
                      <a:ext uri="{0D108BD9-81ED-4DB2-BD59-A6C34878D82A}">
                        <a16:rowId xmlns:a16="http://schemas.microsoft.com/office/drawing/2014/main" xmlns="" xmlns:a14="http://schemas.microsoft.com/office/drawing/2010/main" val="3236361667"/>
                      </a:ext>
                    </a:extLst>
                  </a:tr>
                  <a:tr h="365760">
                    <a:tc>
                      <a:txBody>
                        <a:bodyPr/>
                        <a:lstStyle/>
                        <a:p>
                          <a:endParaRPr 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rotWithShape="1">
                          <a:blip r:embed="rId2"/>
                          <a:stretch>
                            <a:fillRect t="-100000" r="-601527" b="-506667"/>
                          </a:stretch>
                        </a:blipFill>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1224475162"/>
                      </a:ext>
                    </a:extLst>
                  </a:tr>
                  <a:tr h="365760">
                    <a:tc>
                      <a:txBody>
                        <a:bodyPr/>
                        <a:lstStyle/>
                        <a:p>
                          <a:endParaRPr lang="en-US"/>
                        </a:p>
                      </a:txBody>
                      <a:tcPr anchor="ctr">
                        <a:blipFill rotWithShape="1">
                          <a:blip r:embed="rId2"/>
                          <a:stretch>
                            <a:fillRect t="-200000" r="-601527" b="-406667"/>
                          </a:stretch>
                        </a:blipFill>
                      </a:tcP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749340817"/>
                      </a:ext>
                    </a:extLst>
                  </a:tr>
                  <a:tr h="36576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2140914422"/>
                      </a:ext>
                    </a:extLst>
                  </a:tr>
                  <a:tr h="387858">
                    <a:tc>
                      <a:txBody>
                        <a:bodyPr/>
                        <a:lstStyle/>
                        <a:p>
                          <a:endParaRPr lang="en-US"/>
                        </a:p>
                      </a:txBody>
                      <a:tcPr anchor="ctr">
                        <a:blipFill rotWithShape="1">
                          <a:blip r:embed="rId2"/>
                          <a:stretch>
                            <a:fillRect t="-375000" r="-601527" b="-187500"/>
                          </a:stretch>
                        </a:blipFill>
                      </a:tcP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endParaRPr lang="en-US"/>
                        </a:p>
                      </a:txBody>
                      <a:tcPr anchor="ctr">
                        <a:blipFill rotWithShape="1">
                          <a:blip r:embed="rId2"/>
                          <a:stretch>
                            <a:fillRect l="-400763" t="-375000" r="-200763" b="-187500"/>
                          </a:stretch>
                        </a:blipFill>
                      </a:tcP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560646188"/>
                      </a:ext>
                    </a:extLst>
                  </a:tr>
                  <a:tr h="36576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3841870981"/>
                      </a:ext>
                    </a:extLst>
                  </a:tr>
                  <a:tr h="365760">
                    <a:tc>
                      <a:txBody>
                        <a:bodyPr/>
                        <a:lstStyle/>
                        <a:p>
                          <a:endParaRPr lang="en-US"/>
                        </a:p>
                      </a:txBody>
                      <a:tcPr anchor="ctr">
                        <a:blipFill rotWithShape="1">
                          <a:blip r:embed="rId2"/>
                          <a:stretch>
                            <a:fillRect t="-606667" r="-601527"/>
                          </a:stretch>
                        </a:blipFill>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1156441139"/>
                      </a:ext>
                    </a:extLst>
                  </a:tr>
                </a:tbl>
              </a:graphicData>
            </a:graphic>
          </p:graphicFrame>
        </mc:Fallback>
      </mc:AlternateContent>
      <p:cxnSp>
        <p:nvCxnSpPr>
          <p:cNvPr id="7" name="Straight Connector 6"/>
          <p:cNvCxnSpPr/>
          <p:nvPr/>
        </p:nvCxnSpPr>
        <p:spPr>
          <a:xfrm>
            <a:off x="1085405" y="3434848"/>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p:cNvCxnSpPr/>
          <p:nvPr/>
        </p:nvCxnSpPr>
        <p:spPr>
          <a:xfrm>
            <a:off x="1059768" y="4195357"/>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p:cNvCxnSpPr/>
          <p:nvPr/>
        </p:nvCxnSpPr>
        <p:spPr>
          <a:xfrm flipV="1">
            <a:off x="3291641" y="2372749"/>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p:nvPr/>
        </p:nvCxnSpPr>
        <p:spPr>
          <a:xfrm flipV="1">
            <a:off x="4888300" y="2388413"/>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flipV="1">
            <a:off x="3298779" y="2755886"/>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flipV="1">
            <a:off x="3291640" y="3114773"/>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flipV="1">
            <a:off x="3291639" y="3490933"/>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p:cNvCxnSpPr/>
          <p:nvPr/>
        </p:nvCxnSpPr>
        <p:spPr>
          <a:xfrm flipV="1">
            <a:off x="3291638" y="3849262"/>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p:cNvCxnSpPr/>
          <p:nvPr/>
        </p:nvCxnSpPr>
        <p:spPr>
          <a:xfrm flipV="1">
            <a:off x="3298779" y="4260652"/>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p:cNvCxnSpPr/>
          <p:nvPr/>
        </p:nvCxnSpPr>
        <p:spPr>
          <a:xfrm flipV="1">
            <a:off x="3291637" y="4636812"/>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p:cNvCxnSpPr/>
          <p:nvPr/>
        </p:nvCxnSpPr>
        <p:spPr>
          <a:xfrm flipV="1">
            <a:off x="4888300" y="2760384"/>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p:cNvCxnSpPr/>
          <p:nvPr/>
        </p:nvCxnSpPr>
        <p:spPr>
          <a:xfrm flipV="1">
            <a:off x="4888300" y="3132355"/>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p:cNvCxnSpPr/>
          <p:nvPr/>
        </p:nvCxnSpPr>
        <p:spPr>
          <a:xfrm flipV="1">
            <a:off x="4877152" y="3499480"/>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p:cNvCxnSpPr/>
          <p:nvPr/>
        </p:nvCxnSpPr>
        <p:spPr>
          <a:xfrm flipV="1">
            <a:off x="4888300" y="3876297"/>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p:cNvCxnSpPr/>
          <p:nvPr/>
        </p:nvCxnSpPr>
        <p:spPr>
          <a:xfrm flipV="1">
            <a:off x="4888300" y="4269198"/>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p:cNvCxnSpPr/>
          <p:nvPr/>
        </p:nvCxnSpPr>
        <p:spPr>
          <a:xfrm flipV="1">
            <a:off x="4888300" y="4636461"/>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p:cNvCxnSpPr/>
          <p:nvPr/>
        </p:nvCxnSpPr>
        <p:spPr>
          <a:xfrm>
            <a:off x="1863072" y="3428939"/>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p:cNvCxnSpPr/>
          <p:nvPr/>
        </p:nvCxnSpPr>
        <p:spPr>
          <a:xfrm>
            <a:off x="2674926" y="3428939"/>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p:cNvCxnSpPr/>
          <p:nvPr/>
        </p:nvCxnSpPr>
        <p:spPr>
          <a:xfrm>
            <a:off x="4247348" y="3392429"/>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a:off x="5852537" y="3432425"/>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1863072" y="4167696"/>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a:off x="2674926" y="4195357"/>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4247348" y="4142322"/>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5853961" y="4182317"/>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TextBox 34"/>
          <p:cNvSpPr txBox="1"/>
          <p:nvPr/>
        </p:nvSpPr>
        <p:spPr>
          <a:xfrm rot="16200000">
            <a:off x="8873" y="3495233"/>
            <a:ext cx="948233" cy="378116"/>
          </a:xfrm>
          <a:prstGeom prst="rect">
            <a:avLst/>
          </a:prstGeom>
          <a:noFill/>
        </p:spPr>
        <p:txBody>
          <a:bodyPr wrap="square" rtlCol="0">
            <a:spAutoFit/>
          </a:bodyPr>
          <a:lstStyle/>
          <a:p>
            <a:r>
              <a:rPr lang="en-US" dirty="0"/>
              <a:t>Class</a:t>
            </a:r>
          </a:p>
        </p:txBody>
      </p:sp>
      <mc:AlternateContent xmlns:mc="http://schemas.openxmlformats.org/markup-compatibility/2006" xmlns:a14="http://schemas.microsoft.com/office/drawing/2010/main">
        <mc:Choice Requires="a14">
          <p:sp>
            <p:nvSpPr>
              <p:cNvPr id="36" name="TextBox 35"/>
              <p:cNvSpPr txBox="1"/>
              <p:nvPr/>
            </p:nvSpPr>
            <p:spPr>
              <a:xfrm>
                <a:off x="3079570" y="1925794"/>
                <a:ext cx="11120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𝑋</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3079570" y="1925794"/>
                <a:ext cx="1112058" cy="369332"/>
              </a:xfrm>
              <a:prstGeom prst="rect">
                <a:avLst/>
              </a:prstGeom>
              <a:blipFill rotWithShape="1">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6490579" y="2764433"/>
                <a:ext cx="3119194" cy="204517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Number of rows = Number of classes</a:t>
                </a:r>
              </a:p>
              <a:p>
                <a:pPr marL="1200150" lvl="2" indent="-285750">
                  <a:buFont typeface="Arial" panose="020B0604020202020204" pitchFamily="34" charset="0"/>
                  <a:buChar char="•"/>
                </a:pPr>
                <a:endParaRPr lang="en-US" sz="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Number of columns = Number of attribute values</a:t>
                </a:r>
              </a:p>
              <a:p>
                <a:pPr marL="285750" indent="-285750">
                  <a:buFont typeface="Arial" panose="020B0604020202020204" pitchFamily="34" charset="0"/>
                  <a:buChar char="•"/>
                </a:pPr>
                <a:endParaRPr lang="en-US" sz="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𝑓</m:t>
                        </m:r>
                      </m:e>
                      <m:sub>
                        <m:r>
                          <a:rPr lang="en-US" i="1">
                            <a:latin typeface="Cambria Math" panose="02040503050406030204" pitchFamily="18" charset="0"/>
                            <a:cs typeface="Times New Roman" panose="02020603050405020304" pitchFamily="18" charset="0"/>
                          </a:rPr>
                          <m:t>𝑖𝑗</m:t>
                        </m:r>
                      </m:sub>
                    </m:sSub>
                  </m:oMath>
                </a14:m>
                <a:r>
                  <a:rPr lang="en-US" dirty="0">
                    <a:latin typeface="Times New Roman" panose="02020603050405020304" pitchFamily="18" charset="0"/>
                    <a:cs typeface="Times New Roman" panose="02020603050405020304" pitchFamily="18" charset="0"/>
                  </a:rPr>
                  <a:t> = Frequency of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oMath>
                </a14:m>
                <a:r>
                  <a:rPr lang="en-US" dirty="0">
                    <a:latin typeface="Times New Roman" panose="02020603050405020304" pitchFamily="18" charset="0"/>
                    <a:cs typeface="Times New Roman" panose="02020603050405020304" pitchFamily="18" charset="0"/>
                  </a:rPr>
                  <a:t> for class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𝑗</m:t>
                        </m:r>
                      </m:sub>
                    </m:sSub>
                  </m:oMath>
                </a14:m>
                <a:endParaRPr lang="en-US" dirty="0">
                  <a:latin typeface="Times New Roman" panose="02020603050405020304" pitchFamily="18" charset="0"/>
                  <a:cs typeface="Times New Roman" panose="02020603050405020304" pitchFamily="18"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6490579" y="2764432"/>
                <a:ext cx="3119194" cy="2045175"/>
              </a:xfrm>
              <a:prstGeom prst="rect">
                <a:avLst/>
              </a:prstGeom>
              <a:blipFill rotWithShape="1">
                <a:blip r:embed="rId4"/>
                <a:stretch>
                  <a:fillRect l="-1370" t="-1488" b="-238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7645" y="5100720"/>
                <a:ext cx="618715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Assume that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latin typeface="Times New Roman" panose="02020603050405020304" pitchFamily="18" charset="0"/>
                    <a:cs typeface="Times New Roman" panose="02020603050405020304" pitchFamily="18" charset="0"/>
                  </a:rPr>
                  <a:t>, the number of total instances of </a:t>
                </a:r>
                <a14:m>
                  <m:oMath xmlns:m="http://schemas.openxmlformats.org/officeDocument/2006/math">
                    <m:r>
                      <a:rPr lang="en-US" i="1" dirty="0" smtClean="0">
                        <a:latin typeface="Cambria Math" panose="02040503050406030204" pitchFamily="18" charset="0"/>
                      </a:rPr>
                      <m:t>𝐷</m:t>
                    </m:r>
                  </m:oMath>
                </a14:m>
                <a:r>
                  <a:rPr lang="en-US" dirty="0">
                    <a:latin typeface="Times New Roman" panose="02020603050405020304" pitchFamily="18" charset="0"/>
                    <a:cs typeface="Times New Roman" panose="02020603050405020304" pitchFamily="18" charset="0"/>
                  </a:rPr>
                  <a:t>.</a:t>
                </a:r>
              </a:p>
            </p:txBody>
          </p:sp>
        </mc:Choice>
        <mc:Fallback xmlns="">
          <p:sp>
            <p:nvSpPr>
              <p:cNvPr id="38" name="TextBox 37"/>
              <p:cNvSpPr txBox="1">
                <a:spLocks noRot="1" noChangeAspect="1" noMove="1" noResize="1" noEditPoints="1" noAdjustHandles="1" noChangeArrowheads="1" noChangeShapeType="1" noTextEdit="1"/>
              </p:cNvSpPr>
              <p:nvPr/>
            </p:nvSpPr>
            <p:spPr>
              <a:xfrm>
                <a:off x="667638" y="5100720"/>
                <a:ext cx="6187155" cy="369332"/>
              </a:xfrm>
              <a:prstGeom prst="rect">
                <a:avLst/>
              </a:prstGeom>
              <a:blipFill rotWithShape="1">
                <a:blip r:embed="rId5"/>
                <a:stretch>
                  <a:fillRect l="-888" t="-8333" b="-26667"/>
                </a:stretch>
              </a:blipFill>
            </p:spPr>
            <p:txBody>
              <a:bodyPr/>
              <a:lstStyle/>
              <a:p>
                <a:r>
                  <a:rPr lang="en-IN">
                    <a:noFill/>
                  </a:rPr>
                  <a:t> </a:t>
                </a:r>
              </a:p>
            </p:txBody>
          </p:sp>
        </mc:Fallback>
      </mc:AlternateContent>
    </p:spTree>
    <p:extLst>
      <p:ext uri="{BB962C8B-B14F-4D97-AF65-F5344CB8AC3E}">
        <p14:creationId xmlns:p14="http://schemas.microsoft.com/office/powerpoint/2010/main" val="39432969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68</a:t>
            </a:fld>
            <a:endParaRPr lang="en-IN" dirty="0">
              <a:solidFill>
                <a:srgbClr val="04617B">
                  <a:shade val="90000"/>
                </a:srgbClr>
              </a:solidFill>
            </a:endParaRPr>
          </a:p>
        </p:txBody>
      </p:sp>
      <p:sp>
        <p:nvSpPr>
          <p:cNvPr id="9" name="Title 1"/>
          <p:cNvSpPr>
            <a:spLocks noGrp="1"/>
          </p:cNvSpPr>
          <p:nvPr>
            <p:ph type="title"/>
          </p:nvPr>
        </p:nvSpPr>
        <p:spPr>
          <a:xfrm>
            <a:off x="468073" y="398673"/>
            <a:ext cx="8425339" cy="802594"/>
          </a:xfrm>
        </p:spPr>
        <p:txBody>
          <a:bodyPr>
            <a:normAutofit/>
          </a:bodyPr>
          <a:lstStyle/>
          <a:p>
            <a:pPr algn="just"/>
            <a:r>
              <a:rPr lang="en-US" sz="4000" dirty="0">
                <a:solidFill>
                  <a:srgbClr val="A50021"/>
                </a:solidFill>
                <a:latin typeface="Times New Roman" pitchFamily="18" charset="0"/>
                <a:cs typeface="Times New Roman" pitchFamily="18" charset="0"/>
              </a:rPr>
              <a:t>Calculation of </a:t>
            </a:r>
            <a:r>
              <a:rPr lang="el-GR" sz="4000" dirty="0">
                <a:solidFill>
                  <a:srgbClr val="A50021"/>
                </a:solidFill>
                <a:latin typeface="Times New Roman" pitchFamily="18" charset="0"/>
                <a:cs typeface="Times New Roman" pitchFamily="18" charset="0"/>
              </a:rPr>
              <a:t>α </a:t>
            </a:r>
            <a:r>
              <a:rPr lang="en-US" sz="4000" dirty="0">
                <a:solidFill>
                  <a:srgbClr val="A50021"/>
                </a:solidFill>
                <a:latin typeface="Times New Roman" pitchFamily="18" charset="0"/>
                <a:cs typeface="Times New Roman" pitchFamily="18" charset="0"/>
              </a:rPr>
              <a:t>using Frequency Table</a:t>
            </a:r>
          </a:p>
        </p:txBody>
      </p:sp>
      <p:sp>
        <p:nvSpPr>
          <p:cNvPr id="2" name="TextBox 1"/>
          <p:cNvSpPr txBox="1"/>
          <p:nvPr/>
        </p:nvSpPr>
        <p:spPr>
          <a:xfrm>
            <a:off x="265899" y="1642330"/>
            <a:ext cx="8829727" cy="3939540"/>
          </a:xfrm>
          <a:prstGeom prst="rect">
            <a:avLst/>
          </a:prstGeom>
          <a:noFill/>
        </p:spPr>
        <p:txBody>
          <a:bodyPr wrap="square" rtlCol="0">
            <a:spAutoFit/>
          </a:bodyPr>
          <a:lstStyle/>
          <a:p>
            <a:pPr algn="just"/>
            <a:r>
              <a:rPr lang="en-US" sz="2000" b="1" dirty="0">
                <a:solidFill>
                  <a:srgbClr val="0B5ED7"/>
                </a:solidFill>
                <a:latin typeface="Times New Roman" panose="02020603050405020304" pitchFamily="18" charset="0"/>
                <a:cs typeface="Times New Roman" panose="02020603050405020304" pitchFamily="18" charset="0"/>
              </a:rPr>
              <a:t>Example 9.12 :     OTPH  Dataset</a:t>
            </a:r>
          </a:p>
          <a:p>
            <a:pPr algn="just"/>
            <a:endParaRPr lang="en-US" sz="1000" b="1" dirty="0">
              <a:solidFill>
                <a:srgbClr val="0B5ED7"/>
              </a:solidFill>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With reference to OPTH dataset, and for the attribute Age, the frequency table would look like</a:t>
            </a: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ctr"/>
            <a:r>
              <a:rPr lang="en-US" dirty="0">
                <a:solidFill>
                  <a:srgbClr val="0B5ED7"/>
                </a:solidFill>
                <a:latin typeface="Times New Roman" panose="02020603050405020304" pitchFamily="18" charset="0"/>
                <a:cs typeface="Times New Roman" panose="02020603050405020304" pitchFamily="18" charset="0"/>
              </a:rPr>
              <a:t>Column Sums</a:t>
            </a:r>
          </a:p>
          <a:p>
            <a:pPr algn="just"/>
            <a:endParaRPr lang="en-US"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260806897"/>
              </p:ext>
            </p:extLst>
          </p:nvPr>
        </p:nvGraphicFramePr>
        <p:xfrm>
          <a:off x="1722082" y="2855648"/>
          <a:ext cx="6240990" cy="2123440"/>
        </p:xfrm>
        <a:graphic>
          <a:graphicData uri="http://schemas.openxmlformats.org/drawingml/2006/table">
            <a:tbl>
              <a:tblPr firstRow="1" bandRow="1">
                <a:tableStyleId>{D7AC3CCA-C797-4891-BE02-D94E43425B78}</a:tableStyleId>
              </a:tblPr>
              <a:tblGrid>
                <a:gridCol w="1248198">
                  <a:extLst>
                    <a:ext uri="{9D8B030D-6E8A-4147-A177-3AD203B41FA5}">
                      <a16:colId xmlns:a16="http://schemas.microsoft.com/office/drawing/2014/main" val="3315055877"/>
                    </a:ext>
                  </a:extLst>
                </a:gridCol>
                <a:gridCol w="1248198">
                  <a:extLst>
                    <a:ext uri="{9D8B030D-6E8A-4147-A177-3AD203B41FA5}">
                      <a16:colId xmlns:a16="http://schemas.microsoft.com/office/drawing/2014/main" val="4050518436"/>
                    </a:ext>
                  </a:extLst>
                </a:gridCol>
                <a:gridCol w="1248198">
                  <a:extLst>
                    <a:ext uri="{9D8B030D-6E8A-4147-A177-3AD203B41FA5}">
                      <a16:colId xmlns:a16="http://schemas.microsoft.com/office/drawing/2014/main" val="1010066667"/>
                    </a:ext>
                  </a:extLst>
                </a:gridCol>
                <a:gridCol w="1248198">
                  <a:extLst>
                    <a:ext uri="{9D8B030D-6E8A-4147-A177-3AD203B41FA5}">
                      <a16:colId xmlns:a16="http://schemas.microsoft.com/office/drawing/2014/main" val="3797031970"/>
                    </a:ext>
                  </a:extLst>
                </a:gridCol>
                <a:gridCol w="1248198">
                  <a:extLst>
                    <a:ext uri="{9D8B030D-6E8A-4147-A177-3AD203B41FA5}">
                      <a16:colId xmlns:a16="http://schemas.microsoft.com/office/drawing/2014/main" val="1995378665"/>
                    </a:ext>
                  </a:extLst>
                </a:gridCol>
              </a:tblGrid>
              <a:tr h="370840">
                <a:tc>
                  <a:txBody>
                    <a:bodyPr/>
                    <a:lstStyle/>
                    <a:p>
                      <a:pPr algn="ctr"/>
                      <a:endParaRPr lang="en-US" dirty="0">
                        <a:solidFill>
                          <a:srgbClr val="0B5ED7"/>
                        </a:solidFill>
                        <a:latin typeface="Cambria Math" panose="02040503050406030204" pitchFamily="18" charset="0"/>
                        <a:ea typeface="Cambria Math" panose="020405030504060302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B5ED7"/>
                          </a:solidFill>
                          <a:latin typeface="Cambria Math" panose="02040503050406030204" pitchFamily="18" charset="0"/>
                          <a:ea typeface="Cambria Math" panose="02040503050406030204" pitchFamily="18" charset="0"/>
                        </a:rPr>
                        <a:t>Age=1</a:t>
                      </a:r>
                    </a:p>
                  </a:txBody>
                  <a:tcPr anchor="ctr">
                    <a:lnL w="12700" cap="flat" cmpd="sng" algn="ctr">
                      <a:solidFill>
                        <a:schemeClr val="tx1"/>
                      </a:solidFill>
                      <a:prstDash val="solid"/>
                      <a:round/>
                      <a:headEnd type="none" w="med" len="med"/>
                      <a:tailEnd type="none" w="med" len="med"/>
                    </a:lnL>
                  </a:tcPr>
                </a:tc>
                <a:tc>
                  <a:txBody>
                    <a:bodyPr/>
                    <a:lstStyle/>
                    <a:p>
                      <a:pPr algn="ctr"/>
                      <a:r>
                        <a:rPr lang="en-US" dirty="0">
                          <a:solidFill>
                            <a:srgbClr val="0B5ED7"/>
                          </a:solidFill>
                          <a:latin typeface="Cambria Math" panose="02040503050406030204" pitchFamily="18" charset="0"/>
                          <a:ea typeface="Cambria Math" panose="02040503050406030204" pitchFamily="18" charset="0"/>
                        </a:rPr>
                        <a:t>Age=2</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Age=3</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Row Sum</a:t>
                      </a:r>
                    </a:p>
                  </a:txBody>
                  <a:tcPr anchor="ctr"/>
                </a:tc>
                <a:extLst>
                  <a:ext uri="{0D108BD9-81ED-4DB2-BD59-A6C34878D82A}">
                    <a16:rowId xmlns:a16="http://schemas.microsoft.com/office/drawing/2014/main" val="3163089307"/>
                  </a:ext>
                </a:extLst>
              </a:tr>
              <a:tr h="370840">
                <a:tc>
                  <a:txBody>
                    <a:bodyPr/>
                    <a:lstStyle/>
                    <a:p>
                      <a:pPr algn="ctr"/>
                      <a:r>
                        <a:rPr lang="en-US" dirty="0">
                          <a:solidFill>
                            <a:srgbClr val="0B5ED7"/>
                          </a:solidFill>
                          <a:latin typeface="Cambria Math" panose="02040503050406030204" pitchFamily="18" charset="0"/>
                          <a:ea typeface="Cambria Math" panose="02040503050406030204" pitchFamily="18" charset="0"/>
                        </a:rPr>
                        <a:t>Class 1</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a:solidFill>
                            <a:srgbClr val="0B5ED7"/>
                          </a:solidFill>
                          <a:latin typeface="Cambria Math" panose="02040503050406030204" pitchFamily="18" charset="0"/>
                          <a:ea typeface="Cambria Math" panose="02040503050406030204" pitchFamily="18" charset="0"/>
                        </a:rPr>
                        <a:t>2</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1</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1</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4</a:t>
                      </a:r>
                    </a:p>
                  </a:txBody>
                  <a:tcPr anchor="ctr"/>
                </a:tc>
                <a:extLst>
                  <a:ext uri="{0D108BD9-81ED-4DB2-BD59-A6C34878D82A}">
                    <a16:rowId xmlns:a16="http://schemas.microsoft.com/office/drawing/2014/main" val="573910629"/>
                  </a:ext>
                </a:extLst>
              </a:tr>
              <a:tr h="370840">
                <a:tc>
                  <a:txBody>
                    <a:bodyPr/>
                    <a:lstStyle/>
                    <a:p>
                      <a:pPr algn="ctr"/>
                      <a:r>
                        <a:rPr lang="en-US" dirty="0">
                          <a:solidFill>
                            <a:srgbClr val="0B5ED7"/>
                          </a:solidFill>
                          <a:latin typeface="Cambria Math" panose="02040503050406030204" pitchFamily="18" charset="0"/>
                          <a:ea typeface="Cambria Math" panose="02040503050406030204" pitchFamily="18" charset="0"/>
                        </a:rPr>
                        <a:t>Class 2</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2</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2</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1</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5</a:t>
                      </a:r>
                    </a:p>
                  </a:txBody>
                  <a:tcPr anchor="ctr"/>
                </a:tc>
                <a:extLst>
                  <a:ext uri="{0D108BD9-81ED-4DB2-BD59-A6C34878D82A}">
                    <a16:rowId xmlns:a16="http://schemas.microsoft.com/office/drawing/2014/main" val="3165541633"/>
                  </a:ext>
                </a:extLst>
              </a:tr>
              <a:tr h="370840">
                <a:tc>
                  <a:txBody>
                    <a:bodyPr/>
                    <a:lstStyle/>
                    <a:p>
                      <a:pPr algn="ctr"/>
                      <a:r>
                        <a:rPr lang="en-US" dirty="0">
                          <a:solidFill>
                            <a:srgbClr val="0B5ED7"/>
                          </a:solidFill>
                          <a:latin typeface="Cambria Math" panose="02040503050406030204" pitchFamily="18" charset="0"/>
                          <a:ea typeface="Cambria Math" panose="02040503050406030204" pitchFamily="18" charset="0"/>
                        </a:rPr>
                        <a:t>Class 3</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4</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5</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6</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15</a:t>
                      </a:r>
                    </a:p>
                  </a:txBody>
                  <a:tcPr anchor="ctr"/>
                </a:tc>
                <a:extLst>
                  <a:ext uri="{0D108BD9-81ED-4DB2-BD59-A6C34878D82A}">
                    <a16:rowId xmlns:a16="http://schemas.microsoft.com/office/drawing/2014/main" val="1653058446"/>
                  </a:ext>
                </a:extLst>
              </a:tr>
              <a:tr h="370840">
                <a:tc>
                  <a:txBody>
                    <a:bodyPr/>
                    <a:lstStyle/>
                    <a:p>
                      <a:pPr algn="ctr"/>
                      <a:r>
                        <a:rPr lang="en-US" dirty="0">
                          <a:solidFill>
                            <a:srgbClr val="0B5ED7"/>
                          </a:solidFill>
                          <a:latin typeface="Cambria Math" panose="02040503050406030204" pitchFamily="18" charset="0"/>
                          <a:ea typeface="Cambria Math" panose="02040503050406030204" pitchFamily="18" charset="0"/>
                        </a:rPr>
                        <a:t>Column</a:t>
                      </a:r>
                      <a:r>
                        <a:rPr lang="en-US" baseline="0" dirty="0">
                          <a:solidFill>
                            <a:srgbClr val="0B5ED7"/>
                          </a:solidFill>
                          <a:latin typeface="Cambria Math" panose="02040503050406030204" pitchFamily="18" charset="0"/>
                          <a:ea typeface="Cambria Math" panose="02040503050406030204" pitchFamily="18" charset="0"/>
                        </a:rPr>
                        <a:t> Sum</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8</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8</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8</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24</a:t>
                      </a:r>
                    </a:p>
                  </a:txBody>
                  <a:tcPr anchor="ctr"/>
                </a:tc>
                <a:extLst>
                  <a:ext uri="{0D108BD9-81ED-4DB2-BD59-A6C34878D82A}">
                    <a16:rowId xmlns:a16="http://schemas.microsoft.com/office/drawing/2014/main" val="2488553876"/>
                  </a:ext>
                </a:extLst>
              </a:tr>
            </a:tbl>
          </a:graphicData>
        </a:graphic>
      </p:graphicFrame>
      <p:sp>
        <p:nvSpPr>
          <p:cNvPr id="8" name="TextBox 7"/>
          <p:cNvSpPr txBox="1"/>
          <p:nvPr/>
        </p:nvSpPr>
        <p:spPr>
          <a:xfrm>
            <a:off x="7995344" y="3786491"/>
            <a:ext cx="1273324" cy="369332"/>
          </a:xfrm>
          <a:prstGeom prst="rect">
            <a:avLst/>
          </a:prstGeom>
          <a:noFill/>
        </p:spPr>
        <p:txBody>
          <a:bodyPr wrap="square" rtlCol="0">
            <a:spAutoFit/>
          </a:bodyPr>
          <a:lstStyle/>
          <a:p>
            <a:r>
              <a:rPr lang="en-US" dirty="0">
                <a:solidFill>
                  <a:srgbClr val="0B5ED7"/>
                </a:solidFill>
                <a:latin typeface="Cambria Math" panose="02040503050406030204" pitchFamily="18" charset="0"/>
                <a:ea typeface="Cambria Math" panose="02040503050406030204" pitchFamily="18" charset="0"/>
              </a:rPr>
              <a:t>N=24</a:t>
            </a:r>
          </a:p>
        </p:txBody>
      </p:sp>
    </p:spTree>
    <p:extLst>
      <p:ext uri="{BB962C8B-B14F-4D97-AF65-F5344CB8AC3E}">
        <p14:creationId xmlns:p14="http://schemas.microsoft.com/office/powerpoint/2010/main" val="14233084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69</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pPr algn="just"/>
            <a:r>
              <a:rPr lang="en-US" sz="4000" dirty="0">
                <a:solidFill>
                  <a:srgbClr val="A50021"/>
                </a:solidFill>
                <a:latin typeface="Times New Roman" pitchFamily="18" charset="0"/>
                <a:cs typeface="Times New Roman" pitchFamily="18" charset="0"/>
              </a:rPr>
              <a:t>Calculation of </a:t>
            </a:r>
            <a:r>
              <a:rPr lang="el-GR" sz="4000" dirty="0">
                <a:solidFill>
                  <a:srgbClr val="A50021"/>
                </a:solidFill>
                <a:latin typeface="Times New Roman" pitchFamily="18" charset="0"/>
                <a:cs typeface="Times New Roman" pitchFamily="18" charset="0"/>
              </a:rPr>
              <a:t>α </a:t>
            </a:r>
            <a:r>
              <a:rPr lang="en-US" sz="4000" dirty="0">
                <a:solidFill>
                  <a:srgbClr val="A50021"/>
                </a:solidFill>
                <a:latin typeface="Times New Roman" pitchFamily="18" charset="0"/>
                <a:cs typeface="Times New Roman" pitchFamily="18" charset="0"/>
              </a:rPr>
              <a:t>using Frequency Table</a:t>
            </a:r>
          </a:p>
        </p:txBody>
      </p:sp>
      <mc:AlternateContent xmlns:mc="http://schemas.openxmlformats.org/markup-compatibility/2006" xmlns:a14="http://schemas.microsoft.com/office/drawing/2010/main">
        <mc:Choice Requires="a14">
          <p:sp>
            <p:nvSpPr>
              <p:cNvPr id="2" name="TextBox 1"/>
              <p:cNvSpPr txBox="1"/>
              <p:nvPr/>
            </p:nvSpPr>
            <p:spPr>
              <a:xfrm>
                <a:off x="398050" y="1201271"/>
                <a:ext cx="8466269" cy="5328575"/>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The weighted average entropy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𝐸</m:t>
                        </m:r>
                      </m:e>
                      <m:sub>
                        <m:r>
                          <a:rPr lang="en-US" sz="2000" i="1">
                            <a:latin typeface="Cambria Math" panose="02040503050406030204" pitchFamily="18" charset="0"/>
                            <a:cs typeface="Times New Roman" panose="02020603050405020304" pitchFamily="18" charset="0"/>
                          </a:rPr>
                          <m:t>𝑋</m:t>
                        </m:r>
                      </m:sub>
                    </m:sSub>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𝐷</m:t>
                    </m:r>
                    <m:r>
                      <a:rPr lang="en-US" sz="2000" i="1">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then can be calculated from the frequency table following the </a:t>
                </a:r>
              </a:p>
              <a:p>
                <a:pPr marL="342900" indent="-342900" algn="just">
                  <a:buClr>
                    <a:schemeClr val="accent3"/>
                  </a:buClr>
                  <a:buSzPct val="150000"/>
                  <a:buFont typeface="Arial" pitchFamily="34" charset="0"/>
                  <a:buChar char="•"/>
                </a:pPr>
                <a:endParaRPr lang="en-US" sz="800" dirty="0">
                  <a:latin typeface="Times New Roman" panose="020206030504050203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Calculate </a:t>
                </a:r>
                <a14:m>
                  <m:oMath xmlns:m="http://schemas.openxmlformats.org/officeDocument/2006/math">
                    <m:r>
                      <a:rPr lang="en-US" sz="2000" i="1">
                        <a:latin typeface="Cambria Math" panose="02040503050406030204" pitchFamily="18" charset="0"/>
                        <a:cs typeface="Times New Roman" panose="02020603050405020304" pitchFamily="18" charset="0"/>
                      </a:rPr>
                      <m:t>𝑉</m:t>
                    </m:r>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func>
                      <m:funcPr>
                        <m:ctrlPr>
                          <a:rPr lang="en-US" sz="2000" i="1">
                            <a:latin typeface="Cambria Math" panose="02040503050406030204" pitchFamily="18" charset="0"/>
                            <a:cs typeface="Times New Roman" panose="02020603050405020304" pitchFamily="18" charset="0"/>
                          </a:rPr>
                        </m:ctrlPr>
                      </m:funcPr>
                      <m:fName>
                        <m:sSub>
                          <m:sSubPr>
                            <m:ctrlPr>
                              <a:rPr lang="en-US" sz="2000" i="1">
                                <a:latin typeface="Cambria Math" panose="02040503050406030204" pitchFamily="18" charset="0"/>
                                <a:cs typeface="Times New Roman" panose="02020603050405020304" pitchFamily="18" charset="0"/>
                              </a:rPr>
                            </m:ctrlPr>
                          </m:sSubPr>
                          <m:e>
                            <m:r>
                              <m:rPr>
                                <m:sty m:val="p"/>
                              </m:rPr>
                              <a:rPr lang="en-US" sz="2000">
                                <a:latin typeface="Cambria Math" panose="02040503050406030204" pitchFamily="18" charset="0"/>
                                <a:cs typeface="Times New Roman" panose="02020603050405020304" pitchFamily="18" charset="0"/>
                              </a:rPr>
                              <m:t>log</m:t>
                            </m:r>
                          </m:e>
                          <m:sub>
                            <m:r>
                              <a:rPr lang="en-US" sz="2000" i="1">
                                <a:latin typeface="Cambria Math" panose="02040503050406030204" pitchFamily="18" charset="0"/>
                                <a:cs typeface="Times New Roman" panose="02020603050405020304" pitchFamily="18" charset="0"/>
                              </a:rPr>
                              <m:t>2</m:t>
                            </m:r>
                          </m:sub>
                        </m:sSub>
                      </m:fName>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e>
                    </m:func>
                    <m:r>
                      <a:rPr lang="en-US" sz="2000" i="1">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for all </a:t>
                </a:r>
                <a14:m>
                  <m:oMath xmlns:m="http://schemas.openxmlformats.org/officeDocument/2006/math">
                    <m:r>
                      <a:rPr lang="en-US" sz="2000" i="1" dirty="0">
                        <a:latin typeface="Cambria Math" panose="02040503050406030204" pitchFamily="18" charset="0"/>
                        <a:cs typeface="Times New Roman" panose="02020603050405020304" pitchFamily="18" charset="0"/>
                      </a:rPr>
                      <m:t>𝑖</m:t>
                    </m:r>
                    <m:r>
                      <a:rPr lang="en-US" sz="2000" i="1" dirty="0">
                        <a:latin typeface="Cambria Math" panose="02040503050406030204" pitchFamily="18" charset="0"/>
                        <a:cs typeface="Times New Roman" panose="02020603050405020304" pitchFamily="18" charset="0"/>
                      </a:rPr>
                      <m:t>=1,2,…, </m:t>
                    </m:r>
                    <m:r>
                      <a:rPr lang="en-US" sz="2000" i="1" dirty="0">
                        <a:latin typeface="Cambria Math" panose="02040503050406030204" pitchFamily="18" charset="0"/>
                        <a:cs typeface="Times New Roman" panose="02020603050405020304" pitchFamily="18" charset="0"/>
                      </a:rPr>
                      <m:t>𝑘</m:t>
                    </m:r>
                  </m:oMath>
                </a14:m>
                <a:endParaRPr lang="en-US" sz="2000" dirty="0">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       (Entry Sum)</a:t>
                </a:r>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dirty="0">
                        <a:latin typeface="Cambria Math" panose="02040503050406030204" pitchFamily="18" charset="0"/>
                        <a:cs typeface="Times New Roman" panose="02020603050405020304" pitchFamily="18" charset="0"/>
                      </a:rPr>
                      <m:t>𝑗</m:t>
                    </m:r>
                    <m:r>
                      <a:rPr lang="en-US" sz="2000" i="1" dirty="0">
                        <a:latin typeface="Cambria Math" panose="02040503050406030204" pitchFamily="18" charset="0"/>
                        <a:cs typeface="Times New Roman" panose="02020603050405020304" pitchFamily="18" charset="0"/>
                      </a:rPr>
                      <m:t>=1, 2,…, </m:t>
                    </m:r>
                    <m:r>
                      <a:rPr lang="en-US" sz="2000" i="1" dirty="0">
                        <a:latin typeface="Cambria Math" panose="02040503050406030204" pitchFamily="18" charset="0"/>
                        <a:cs typeface="Times New Roman" panose="02020603050405020304" pitchFamily="18" charset="0"/>
                      </a:rPr>
                      <m:t>𝑛</m:t>
                    </m:r>
                    <m:r>
                      <a:rPr lang="en-US" sz="2000" i="1" dirty="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𝑣</m:t>
                        </m:r>
                      </m:e>
                      <m:sub>
                        <m:r>
                          <a:rPr lang="en-US" sz="2000" i="1">
                            <a:latin typeface="Cambria Math" panose="02040503050406030204" pitchFamily="18" charset="0"/>
                            <a:cs typeface="Times New Roman" panose="02020603050405020304" pitchFamily="18" charset="0"/>
                          </a:rPr>
                          <m:t>𝑖𝑗</m:t>
                        </m:r>
                      </m:sub>
                    </m:sSub>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algn="just">
                  <a:buClr>
                    <a:schemeClr val="accent3"/>
                  </a:buClr>
                  <a:buSzPct val="150000"/>
                </a:pPr>
                <a:endParaRPr lang="en-US" sz="800" dirty="0">
                  <a:latin typeface="Times New Roman" panose="020206030504050203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Calculate </a:t>
                </a:r>
                <a14:m>
                  <m:oMath xmlns:m="http://schemas.openxmlformats.org/officeDocument/2006/math">
                    <m:r>
                      <a:rPr lang="en-US" sz="2000" i="1" dirty="0">
                        <a:latin typeface="Cambria Math" panose="02040503050406030204" pitchFamily="18" charset="0"/>
                        <a:cs typeface="Times New Roman" panose="02020603050405020304" pitchFamily="18" charset="0"/>
                      </a:rPr>
                      <m:t>𝑆</m:t>
                    </m:r>
                    <m:r>
                      <a:rPr lang="en-US" sz="2000" i="1" dirty="0">
                        <a:latin typeface="Cambria Math" panose="02040503050406030204" pitchFamily="18" charset="0"/>
                        <a:cs typeface="Times New Roman" panose="02020603050405020304" pitchFamily="18" charset="0"/>
                      </a:rPr>
                      <m:t>=</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𝑠</m:t>
                        </m:r>
                      </m:e>
                      <m:sub>
                        <m:r>
                          <a:rPr lang="en-US" sz="2000" i="1" dirty="0">
                            <a:latin typeface="Cambria Math" panose="02040503050406030204" pitchFamily="18" charset="0"/>
                            <a:cs typeface="Times New Roman" panose="02020603050405020304" pitchFamily="18" charset="0"/>
                          </a:rPr>
                          <m:t>𝑖</m:t>
                        </m:r>
                      </m:sub>
                    </m:sSub>
                    <m:func>
                      <m:funcPr>
                        <m:ctrlPr>
                          <a:rPr lang="en-US" sz="2000" i="1" dirty="0">
                            <a:latin typeface="Cambria Math" panose="02040503050406030204" pitchFamily="18" charset="0"/>
                            <a:cs typeface="Times New Roman" panose="02020603050405020304" pitchFamily="18" charset="0"/>
                          </a:rPr>
                        </m:ctrlPr>
                      </m:funcPr>
                      <m:fName>
                        <m:sSub>
                          <m:sSubPr>
                            <m:ctrlPr>
                              <a:rPr lang="en-US" sz="2000" i="1" dirty="0">
                                <a:latin typeface="Cambria Math" panose="02040503050406030204" pitchFamily="18" charset="0"/>
                                <a:cs typeface="Times New Roman" panose="02020603050405020304" pitchFamily="18" charset="0"/>
                              </a:rPr>
                            </m:ctrlPr>
                          </m:sSubPr>
                          <m:e>
                            <m:r>
                              <m:rPr>
                                <m:sty m:val="p"/>
                              </m:rPr>
                              <a:rPr lang="en-US" sz="2000" dirty="0">
                                <a:latin typeface="Cambria Math" panose="02040503050406030204" pitchFamily="18" charset="0"/>
                                <a:cs typeface="Times New Roman" panose="02020603050405020304" pitchFamily="18" charset="0"/>
                              </a:rPr>
                              <m:t>log</m:t>
                            </m:r>
                          </m:e>
                          <m:sub>
                            <m:r>
                              <a:rPr lang="en-US" sz="2000" i="1" dirty="0">
                                <a:latin typeface="Cambria Math" panose="02040503050406030204" pitchFamily="18" charset="0"/>
                                <a:cs typeface="Times New Roman" panose="02020603050405020304" pitchFamily="18" charset="0"/>
                              </a:rPr>
                              <m:t>2</m:t>
                            </m:r>
                          </m:sub>
                        </m:sSub>
                      </m:fName>
                      <m:e>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𝑠</m:t>
                            </m:r>
                          </m:e>
                          <m:sub>
                            <m:r>
                              <a:rPr lang="en-US" sz="2000" i="1" dirty="0">
                                <a:latin typeface="Cambria Math" panose="02040503050406030204" pitchFamily="18" charset="0"/>
                                <a:cs typeface="Times New Roman" panose="02020603050405020304" pitchFamily="18" charset="0"/>
                              </a:rPr>
                              <m:t>𝑖</m:t>
                            </m:r>
                          </m:sub>
                        </m:sSub>
                      </m:e>
                    </m:func>
                  </m:oMath>
                </a14:m>
                <a:r>
                  <a:rPr lang="en-US" sz="2000" dirty="0">
                    <a:latin typeface="Times New Roman" panose="02020603050405020304" pitchFamily="18" charset="0"/>
                    <a:cs typeface="Times New Roman" panose="02020603050405020304" pitchFamily="18" charset="0"/>
                  </a:rPr>
                  <a:t>         for all </a:t>
                </a:r>
                <a14:m>
                  <m:oMath xmlns:m="http://schemas.openxmlformats.org/officeDocument/2006/math">
                    <m:r>
                      <a:rPr lang="en-US" sz="2000" i="1" dirty="0">
                        <a:latin typeface="Cambria Math" panose="02040503050406030204" pitchFamily="18" charset="0"/>
                        <a:cs typeface="Times New Roman" panose="02020603050405020304" pitchFamily="18" charset="0"/>
                      </a:rPr>
                      <m:t>𝑖</m:t>
                    </m:r>
                    <m:r>
                      <a:rPr lang="en-US" sz="2000" i="1" dirty="0">
                        <a:latin typeface="Cambria Math" panose="02040503050406030204" pitchFamily="18" charset="0"/>
                        <a:cs typeface="Times New Roman" panose="02020603050405020304" pitchFamily="18" charset="0"/>
                      </a:rPr>
                      <m:t>=1, 2,…,</m:t>
                    </m:r>
                    <m:r>
                      <a:rPr lang="en-US" sz="2000" i="1" dirty="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(Column Sum)</a:t>
                </a:r>
                <a:r>
                  <a:rPr lang="en-US" sz="2000" dirty="0">
                    <a:latin typeface="Times New Roman" panose="02020603050405020304" pitchFamily="18" charset="0"/>
                    <a:cs typeface="Times New Roman" panose="02020603050405020304" pitchFamily="18" charset="0"/>
                  </a:rPr>
                  <a:t>	              in the row of column sum</a:t>
                </a:r>
              </a:p>
              <a:p>
                <a:pPr algn="just">
                  <a:buClr>
                    <a:schemeClr val="accent3"/>
                  </a:buClr>
                  <a:buSzPct val="150000"/>
                </a:pPr>
                <a:endParaRPr lang="en-US" sz="1000" dirty="0">
                  <a:latin typeface="Times New Roman" panose="02020603050405020304" pitchFamily="18" charset="0"/>
                  <a:cs typeface="Times New Roman" panose="02020603050405020304" pitchFamily="18" charset="0"/>
                </a:endParaRPr>
              </a:p>
              <a:p>
                <a:pPr algn="just">
                  <a:buClr>
                    <a:schemeClr val="accent3"/>
                  </a:buClr>
                  <a:buSzPct val="150000"/>
                </a:pPr>
                <a:endParaRPr lang="en-US" sz="800" dirty="0">
                  <a:latin typeface="Times New Roman" panose="020206030504050203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Calculate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𝐸</m:t>
                        </m:r>
                      </m:e>
                      <m:sub>
                        <m:r>
                          <a:rPr lang="en-US" sz="2000" i="1">
                            <a:latin typeface="Cambria Math" panose="02040503050406030204" pitchFamily="18" charset="0"/>
                            <a:cs typeface="Times New Roman" panose="02020603050405020304" pitchFamily="18" charset="0"/>
                          </a:rPr>
                          <m:t>𝑋</m:t>
                        </m:r>
                      </m:sub>
                    </m:sSub>
                    <m:d>
                      <m:dPr>
                        <m:ctrlPr>
                          <a:rPr lang="en-US" sz="2000" i="1">
                            <a:latin typeface="Cambria Math" panose="02040503050406030204" pitchFamily="18" charset="0"/>
                            <a:cs typeface="Times New Roman" panose="02020603050405020304" pitchFamily="18" charset="0"/>
                          </a:rPr>
                        </m:ctrlPr>
                      </m:dPr>
                      <m:e>
                        <m:r>
                          <a:rPr lang="en-US" sz="2000" i="1">
                            <a:latin typeface="Cambria Math" panose="02040503050406030204" pitchFamily="18" charset="0"/>
                            <a:cs typeface="Times New Roman" panose="02020603050405020304" pitchFamily="18" charset="0"/>
                          </a:rPr>
                          <m:t>𝐷</m:t>
                        </m:r>
                      </m:e>
                    </m:d>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𝑉</m:t>
                    </m:r>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𝑆</m:t>
                    </m:r>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𝑁</m:t>
                    </m:r>
                  </m:oMath>
                </a14:m>
                <a:endParaRPr lang="en-US" sz="2000" dirty="0">
                  <a:latin typeface="Times New Roman" panose="02020603050405020304" pitchFamily="18" charset="0"/>
                  <a:cs typeface="Times New Roman" panose="02020603050405020304" pitchFamily="18" charset="0"/>
                </a:endParaRPr>
              </a:p>
              <a:p>
                <a:pPr algn="just"/>
                <a:endParaRPr lang="en-US" u="sng" dirty="0">
                  <a:latin typeface="Times New Roman" panose="02020603050405020304" pitchFamily="18" charset="0"/>
                  <a:cs typeface="Times New Roman" panose="02020603050405020304" pitchFamily="18" charset="0"/>
                </a:endParaRPr>
              </a:p>
              <a:p>
                <a:pPr algn="just"/>
                <a:r>
                  <a:rPr lang="en-US" b="1" dirty="0">
                    <a:solidFill>
                      <a:srgbClr val="0B5ED7"/>
                    </a:solidFill>
                    <a:latin typeface="Times New Roman" panose="02020603050405020304" pitchFamily="18" charset="0"/>
                    <a:cs typeface="Times New Roman" panose="02020603050405020304" pitchFamily="18" charset="0"/>
                  </a:rPr>
                  <a:t>Example 9.13:     OTPH  Dataset</a:t>
                </a:r>
              </a:p>
              <a:p>
                <a:pPr algn="just"/>
                <a:r>
                  <a:rPr lang="en-US" dirty="0">
                    <a:solidFill>
                      <a:srgbClr val="0B5ED7"/>
                    </a:solidFill>
                    <a:latin typeface="Times New Roman" panose="02020603050405020304" pitchFamily="18" charset="0"/>
                    <a:cs typeface="Times New Roman" panose="02020603050405020304" pitchFamily="18" charset="0"/>
                  </a:rPr>
                  <a:t>For the frequency table in </a:t>
                </a:r>
                <a:r>
                  <a:rPr lang="en-US" b="1" dirty="0">
                    <a:solidFill>
                      <a:srgbClr val="0B5ED7"/>
                    </a:solidFill>
                    <a:latin typeface="Times New Roman" panose="02020603050405020304" pitchFamily="18" charset="0"/>
                    <a:cs typeface="Times New Roman" panose="02020603050405020304" pitchFamily="18" charset="0"/>
                  </a:rPr>
                  <a:t>Example 9.12</a:t>
                </a:r>
                <a:r>
                  <a:rPr lang="en-US" dirty="0">
                    <a:solidFill>
                      <a:srgbClr val="0B5ED7"/>
                    </a:solidFill>
                    <a:latin typeface="Times New Roman" panose="02020603050405020304" pitchFamily="18" charset="0"/>
                    <a:cs typeface="Times New Roman" panose="02020603050405020304" pitchFamily="18" charset="0"/>
                  </a:rPr>
                  <a:t>, we have</a:t>
                </a:r>
              </a:p>
              <a:p>
                <a:pPr algn="just"/>
                <a:endParaRPr lang="en-US" dirty="0">
                  <a:solidFill>
                    <a:srgbClr val="0B5ED7"/>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0" i="1" smtClean="0">
                          <a:solidFill>
                            <a:srgbClr val="0B5ED7"/>
                          </a:solidFill>
                          <a:latin typeface="Cambria Math" panose="02040503050406030204" pitchFamily="18" charset="0"/>
                          <a:cs typeface="Times New Roman" panose="02020603050405020304" pitchFamily="18" charset="0"/>
                        </a:rPr>
                        <m:t>𝑉</m:t>
                      </m:r>
                      <m:r>
                        <a:rPr lang="en-US" b="0" i="1" smtClean="0">
                          <a:solidFill>
                            <a:srgbClr val="0B5ED7"/>
                          </a:solidFill>
                          <a:latin typeface="Cambria Math" panose="02040503050406030204" pitchFamily="18" charset="0"/>
                          <a:cs typeface="Times New Roman" panose="02020603050405020304" pitchFamily="18" charset="0"/>
                        </a:rPr>
                        <m:t>=2</m:t>
                      </m:r>
                      <m:func>
                        <m:funcPr>
                          <m:ctrlPr>
                            <a:rPr lang="en-US" b="0" i="1" smtClean="0">
                              <a:solidFill>
                                <a:srgbClr val="0B5ED7"/>
                              </a:solidFill>
                              <a:latin typeface="Cambria Math" panose="02040503050406030204" pitchFamily="18" charset="0"/>
                              <a:cs typeface="Times New Roman" panose="02020603050405020304" pitchFamily="18" charset="0"/>
                            </a:rPr>
                          </m:ctrlPr>
                        </m:funcPr>
                        <m:fName>
                          <m:r>
                            <m:rPr>
                              <m:sty m:val="p"/>
                            </m:rPr>
                            <a:rPr lang="en-US" b="0" i="0" smtClean="0">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2 </m:t>
                          </m:r>
                        </m:e>
                      </m:func>
                      <m:r>
                        <a:rPr lang="en-US" b="0" i="1" smtClean="0">
                          <a:solidFill>
                            <a:srgbClr val="0B5ED7"/>
                          </a:solidFill>
                          <a:latin typeface="Cambria Math" panose="02040503050406030204" pitchFamily="18" charset="0"/>
                          <a:cs typeface="Times New Roman" panose="02020603050405020304" pitchFamily="18" charset="0"/>
                        </a:rPr>
                        <m:t>+1</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1</m:t>
                          </m:r>
                          <m:r>
                            <a:rPr lang="en-US" i="1">
                              <a:solidFill>
                                <a:srgbClr val="0B5ED7"/>
                              </a:solidFill>
                              <a:latin typeface="Cambria Math" panose="02040503050406030204" pitchFamily="18" charset="0"/>
                              <a:cs typeface="Times New Roman" panose="02020603050405020304" pitchFamily="18" charset="0"/>
                            </a:rPr>
                            <m:t> </m:t>
                          </m:r>
                        </m:e>
                      </m:func>
                      <m:r>
                        <a:rPr lang="en-US" b="0" i="0" smtClean="0">
                          <a:solidFill>
                            <a:srgbClr val="0B5ED7"/>
                          </a:solidFill>
                          <a:latin typeface="Cambria Math" panose="02040503050406030204" pitchFamily="18" charset="0"/>
                          <a:cs typeface="Times New Roman" panose="02020603050405020304" pitchFamily="18" charset="0"/>
                        </a:rPr>
                        <m:t>+</m:t>
                      </m:r>
                      <m:r>
                        <a:rPr lang="en-US" b="0" i="1" smtClean="0">
                          <a:solidFill>
                            <a:srgbClr val="0B5ED7"/>
                          </a:solidFill>
                          <a:latin typeface="Cambria Math" panose="02040503050406030204" pitchFamily="18" charset="0"/>
                          <a:cs typeface="Times New Roman" panose="02020603050405020304" pitchFamily="18" charset="0"/>
                        </a:rPr>
                        <m:t>1</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1</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m:t>
                      </m:r>
                      <m:r>
                        <a:rPr lang="en-US" i="1">
                          <a:solidFill>
                            <a:srgbClr val="0B5ED7"/>
                          </a:solidFill>
                          <a:latin typeface="Cambria Math" panose="02040503050406030204" pitchFamily="18" charset="0"/>
                          <a:cs typeface="Times New Roman" panose="02020603050405020304" pitchFamily="18" charset="0"/>
                        </a:rPr>
                        <m:t>2</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2 </m:t>
                          </m:r>
                        </m:e>
                      </m:func>
                      <m:r>
                        <a:rPr lang="en-US" b="0" i="1" smtClean="0">
                          <a:solidFill>
                            <a:srgbClr val="0B5ED7"/>
                          </a:solidFill>
                          <a:latin typeface="Cambria Math" panose="02040503050406030204" pitchFamily="18" charset="0"/>
                          <a:cs typeface="Times New Roman" panose="02020603050405020304" pitchFamily="18" charset="0"/>
                        </a:rPr>
                        <m:t>+</m:t>
                      </m:r>
                      <m:r>
                        <a:rPr lang="en-US" i="1">
                          <a:solidFill>
                            <a:srgbClr val="0B5ED7"/>
                          </a:solidFill>
                          <a:latin typeface="Cambria Math" panose="02040503050406030204" pitchFamily="18" charset="0"/>
                          <a:cs typeface="Times New Roman" panose="02020603050405020304" pitchFamily="18" charset="0"/>
                        </a:rPr>
                        <m:t>2</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2 </m:t>
                          </m:r>
                        </m:e>
                      </m:func>
                      <m:r>
                        <a:rPr lang="en-US" b="0" i="1" smtClean="0">
                          <a:solidFill>
                            <a:srgbClr val="0B5ED7"/>
                          </a:solidFill>
                          <a:latin typeface="Cambria Math" panose="02040503050406030204" pitchFamily="18" charset="0"/>
                          <a:cs typeface="Times New Roman" panose="02020603050405020304" pitchFamily="18" charset="0"/>
                        </a:rPr>
                        <m:t>+1</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1</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+4</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4</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+5</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5</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+6</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6</m:t>
                          </m:r>
                          <m:r>
                            <a:rPr lang="en-US" i="1">
                              <a:solidFill>
                                <a:srgbClr val="0B5ED7"/>
                              </a:solidFill>
                              <a:latin typeface="Cambria Math" panose="02040503050406030204" pitchFamily="18" charset="0"/>
                              <a:cs typeface="Times New Roman" panose="02020603050405020304" pitchFamily="18" charset="0"/>
                            </a:rPr>
                            <m:t> </m:t>
                          </m:r>
                        </m:e>
                      </m:func>
                    </m:oMath>
                  </m:oMathPara>
                </a14:m>
                <a:endParaRPr lang="en-US" i="1" dirty="0">
                  <a:solidFill>
                    <a:srgbClr val="0B5ED7"/>
                  </a:solidFill>
                  <a:latin typeface="Cambria Math"/>
                  <a:cs typeface="Times New Roman" panose="02020603050405020304" pitchFamily="18" charset="0"/>
                </a:endParaRPr>
              </a:p>
              <a:p>
                <a:r>
                  <a:rPr lang="en-US" b="0" dirty="0">
                    <a:solidFill>
                      <a:srgbClr val="0B5ED7"/>
                    </a:solidFill>
                    <a:cs typeface="Times New Roman" panose="02020603050405020304" pitchFamily="18" charset="0"/>
                  </a:rPr>
                  <a:t>     </a:t>
                </a:r>
                <a14:m>
                  <m:oMath xmlns:m="http://schemas.openxmlformats.org/officeDocument/2006/math">
                    <m:r>
                      <a:rPr lang="en-US" b="0" i="1" smtClean="0">
                        <a:solidFill>
                          <a:srgbClr val="0B5ED7"/>
                        </a:solidFill>
                        <a:latin typeface="Cambria Math" panose="02040503050406030204" pitchFamily="18" charset="0"/>
                        <a:cs typeface="Times New Roman" panose="02020603050405020304" pitchFamily="18" charset="0"/>
                      </a:rPr>
                      <m:t>𝑆</m:t>
                    </m:r>
                    <m:r>
                      <a:rPr lang="en-US" b="0" i="1" smtClean="0">
                        <a:solidFill>
                          <a:srgbClr val="0B5ED7"/>
                        </a:solidFill>
                        <a:latin typeface="Cambria Math" panose="02040503050406030204" pitchFamily="18" charset="0"/>
                        <a:cs typeface="Times New Roman" panose="02020603050405020304" pitchFamily="18" charset="0"/>
                      </a:rPr>
                      <m:t>=8</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8</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+8</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8</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+8</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8</m:t>
                        </m:r>
                        <m:r>
                          <a:rPr lang="en-US" i="1">
                            <a:solidFill>
                              <a:srgbClr val="0B5ED7"/>
                            </a:solidFill>
                            <a:latin typeface="Cambria Math" panose="02040503050406030204" pitchFamily="18" charset="0"/>
                            <a:cs typeface="Times New Roman" panose="02020603050405020304" pitchFamily="18" charset="0"/>
                          </a:rPr>
                          <m:t> </m:t>
                        </m:r>
                      </m:e>
                    </m:func>
                  </m:oMath>
                </a14:m>
                <a:endParaRPr lang="en-US" dirty="0">
                  <a:solidFill>
                    <a:srgbClr val="0B5ED7"/>
                  </a:solidFill>
                  <a:latin typeface="Times New Roman" panose="02020603050405020304" pitchFamily="18" charset="0"/>
                  <a:cs typeface="Times New Roman" panose="02020603050405020304" pitchFamily="18" charset="0"/>
                </a:endParaRPr>
              </a:p>
              <a:p>
                <a:endParaRPr lang="en-US" sz="800" dirty="0">
                  <a:solidFill>
                    <a:srgbClr val="0B5ED7"/>
                  </a:solidFill>
                  <a:latin typeface="Times New Roman" panose="02020603050405020304" pitchFamily="18" charset="0"/>
                  <a:cs typeface="Times New Roman" panose="02020603050405020304" pitchFamily="18" charset="0"/>
                </a:endParaRPr>
              </a:p>
              <a:p>
                <a:r>
                  <a:rPr lang="en-US" dirty="0">
                    <a:solidFill>
                      <a:srgbClr val="0B5ED7"/>
                    </a:solidFill>
                    <a:cs typeface="Times New Roman" panose="02020603050405020304" pitchFamily="18" charset="0"/>
                  </a:rPr>
                  <a:t>    </a:t>
                </a:r>
                <a14:m>
                  <m:oMath xmlns:m="http://schemas.openxmlformats.org/officeDocument/2006/math">
                    <m:sSub>
                      <m:sSubPr>
                        <m:ctrlPr>
                          <a:rPr lang="en-US" b="1" i="1" smtClean="0">
                            <a:solidFill>
                              <a:srgbClr val="0B5ED7"/>
                            </a:solidFill>
                            <a:latin typeface="Cambria Math" panose="02040503050406030204" pitchFamily="18" charset="0"/>
                            <a:cs typeface="Times New Roman" panose="02020603050405020304" pitchFamily="18" charset="0"/>
                          </a:rPr>
                        </m:ctrlPr>
                      </m:sSubPr>
                      <m:e>
                        <m:r>
                          <a:rPr lang="en-US" b="1" i="1" smtClean="0">
                            <a:solidFill>
                              <a:srgbClr val="0B5ED7"/>
                            </a:solidFill>
                            <a:latin typeface="Cambria Math" panose="02040503050406030204" pitchFamily="18" charset="0"/>
                            <a:cs typeface="Times New Roman" panose="02020603050405020304" pitchFamily="18" charset="0"/>
                          </a:rPr>
                          <m:t>𝑬</m:t>
                        </m:r>
                      </m:e>
                      <m:sub>
                        <m:r>
                          <a:rPr lang="en-US" b="1" i="1" smtClean="0">
                            <a:solidFill>
                              <a:srgbClr val="0B5ED7"/>
                            </a:solidFill>
                            <a:latin typeface="Cambria Math" panose="02040503050406030204" pitchFamily="18" charset="0"/>
                            <a:cs typeface="Times New Roman" panose="02020603050405020304" pitchFamily="18" charset="0"/>
                          </a:rPr>
                          <m:t>𝑨𝒈𝒆</m:t>
                        </m:r>
                      </m:sub>
                    </m:sSub>
                    <m:d>
                      <m:dPr>
                        <m:ctrlPr>
                          <a:rPr lang="en-US" b="1" i="1" smtClean="0">
                            <a:solidFill>
                              <a:srgbClr val="0B5ED7"/>
                            </a:solidFill>
                            <a:latin typeface="Cambria Math" panose="02040503050406030204" pitchFamily="18" charset="0"/>
                            <a:cs typeface="Times New Roman" panose="02020603050405020304" pitchFamily="18" charset="0"/>
                          </a:rPr>
                        </m:ctrlPr>
                      </m:dPr>
                      <m:e>
                        <m:r>
                          <a:rPr lang="en-US" b="1" i="1" smtClean="0">
                            <a:solidFill>
                              <a:srgbClr val="0B5ED7"/>
                            </a:solidFill>
                            <a:latin typeface="Cambria Math" panose="02040503050406030204" pitchFamily="18" charset="0"/>
                            <a:cs typeface="Times New Roman" panose="02020603050405020304" pitchFamily="18" charset="0"/>
                          </a:rPr>
                          <m:t>𝑶𝑷𝑻𝑯</m:t>
                        </m:r>
                      </m:e>
                    </m:d>
                    <m:r>
                      <a:rPr lang="en-US" b="1" i="1" smtClean="0">
                        <a:solidFill>
                          <a:srgbClr val="0B5ED7"/>
                        </a:solidFill>
                        <a:latin typeface="Cambria Math" panose="02040503050406030204" pitchFamily="18" charset="0"/>
                        <a:cs typeface="Times New Roman" panose="02020603050405020304" pitchFamily="18" charset="0"/>
                      </a:rPr>
                      <m:t>=</m:t>
                    </m:r>
                    <m:r>
                      <a:rPr lang="en-US" b="1" i="1" smtClean="0">
                        <a:solidFill>
                          <a:srgbClr val="0B5ED7"/>
                        </a:solidFill>
                        <a:latin typeface="Cambria Math" panose="02040503050406030204" pitchFamily="18" charset="0"/>
                        <a:cs typeface="Times New Roman" panose="02020603050405020304" pitchFamily="18" charset="0"/>
                      </a:rPr>
                      <m:t>𝟏</m:t>
                    </m:r>
                    <m:r>
                      <a:rPr lang="en-US" b="1" i="1" smtClean="0">
                        <a:solidFill>
                          <a:srgbClr val="0B5ED7"/>
                        </a:solidFill>
                        <a:latin typeface="Cambria Math" panose="02040503050406030204" pitchFamily="18" charset="0"/>
                        <a:cs typeface="Times New Roman" panose="02020603050405020304" pitchFamily="18" charset="0"/>
                      </a:rPr>
                      <m:t>.</m:t>
                    </m:r>
                    <m:r>
                      <a:rPr lang="en-US" b="1" i="1" smtClean="0">
                        <a:solidFill>
                          <a:srgbClr val="0B5ED7"/>
                        </a:solidFill>
                        <a:latin typeface="Cambria Math" panose="02040503050406030204" pitchFamily="18" charset="0"/>
                        <a:cs typeface="Times New Roman" panose="02020603050405020304" pitchFamily="18" charset="0"/>
                      </a:rPr>
                      <m:t>𝟐𝟖𝟔𝟕</m:t>
                    </m:r>
                  </m:oMath>
                </a14:m>
                <a:endParaRPr lang="en-US" b="1" i="1"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98032" y="1201267"/>
                <a:ext cx="8466269" cy="5328575"/>
              </a:xfrm>
              <a:prstGeom prst="rect">
                <a:avLst/>
              </a:prstGeom>
              <a:blipFill rotWithShape="1">
                <a:blip r:embed="rId2"/>
                <a:stretch>
                  <a:fillRect l="-1440" t="-3089" r="-792"/>
                </a:stretch>
              </a:blipFill>
            </p:spPr>
            <p:txBody>
              <a:bodyPr/>
              <a:lstStyle/>
              <a:p>
                <a:r>
                  <a:rPr lang="en-IN">
                    <a:noFill/>
                  </a:rPr>
                  <a:t> </a:t>
                </a:r>
              </a:p>
            </p:txBody>
          </p:sp>
        </mc:Fallback>
      </mc:AlternateContent>
    </p:spTree>
    <p:extLst>
      <p:ext uri="{BB962C8B-B14F-4D97-AF65-F5344CB8AC3E}">
        <p14:creationId xmlns:p14="http://schemas.microsoft.com/office/powerpoint/2010/main" val="848835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760220"/>
            <a:ext cx="8501751" cy="4389120"/>
          </a:xfrm>
        </p:spPr>
        <p:txBody>
          <a:bodyPr>
            <a:noAutofit/>
          </a:bodyPr>
          <a:lstStyle/>
          <a:p>
            <a:pPr marL="0" indent="0">
              <a:buNone/>
            </a:pPr>
            <a:r>
              <a:rPr lang="en-US" sz="2000" b="1" dirty="0">
                <a:solidFill>
                  <a:srgbClr val="0B5ED7"/>
                </a:solidFill>
                <a:cs typeface="Times New Roman" pitchFamily="18" charset="0"/>
              </a:rPr>
              <a:t>Example 9.3 : Vertebrate Classification</a:t>
            </a: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r>
              <a:rPr lang="en-US" sz="2000" dirty="0">
                <a:solidFill>
                  <a:srgbClr val="0B5ED7"/>
                </a:solidFill>
                <a:cs typeface="Times New Roman" pitchFamily="18" charset="0"/>
              </a:rPr>
              <a:t>   What are the class label of </a:t>
            </a:r>
            <a:r>
              <a:rPr lang="en-US" sz="2000" dirty="0">
                <a:solidFill>
                  <a:srgbClr val="A50021"/>
                </a:solidFill>
                <a:cs typeface="Times New Roman" pitchFamily="18" charset="0"/>
              </a:rPr>
              <a:t>Dragon</a:t>
            </a:r>
            <a:r>
              <a:rPr lang="en-US" sz="2000" dirty="0">
                <a:solidFill>
                  <a:srgbClr val="0B5ED7"/>
                </a:solidFill>
                <a:cs typeface="Times New Roman" pitchFamily="18" charset="0"/>
              </a:rPr>
              <a:t> and </a:t>
            </a:r>
            <a:r>
              <a:rPr lang="en-US" sz="2000" dirty="0">
                <a:solidFill>
                  <a:srgbClr val="A50021"/>
                </a:solidFill>
                <a:cs typeface="Times New Roman" pitchFamily="18" charset="0"/>
              </a:rPr>
              <a:t>Shark</a:t>
            </a:r>
            <a:r>
              <a:rPr lang="en-US" sz="2000" dirty="0">
                <a:solidFill>
                  <a:srgbClr val="0B5ED7"/>
                </a:solidFill>
                <a:cs typeface="Times New Roman" pitchFamily="18" charset="0"/>
              </a:rPr>
              <a:t>?</a:t>
            </a:r>
          </a:p>
          <a:p>
            <a:endParaRPr lang="en-US" sz="2000" dirty="0">
              <a:solidFill>
                <a:srgbClr val="0B5ED7"/>
              </a:solidFill>
              <a:cs typeface="Times New Roman" pitchFamily="18" charset="0"/>
            </a:endParaRPr>
          </a:p>
          <a:p>
            <a:endParaRPr lang="en-US" sz="2000" dirty="0">
              <a:cs typeface="Times New Roman" pitchFamily="18" charset="0"/>
            </a:endParaRPr>
          </a:p>
          <a:p>
            <a:endParaRPr lang="en-US" sz="2000" dirty="0">
              <a:cs typeface="Times New Roman" pitchFamily="18" charset="0"/>
            </a:endParaRP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 </a:t>
            </a:r>
            <a:endParaRPr lang="en-US" sz="300" b="1" dirty="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7</a:t>
            </a:fld>
            <a:endParaRPr lang="en-IN" dirty="0">
              <a:solidFill>
                <a:srgbClr val="04617B">
                  <a:shade val="90000"/>
                </a:srgb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698457830"/>
              </p:ext>
            </p:extLst>
          </p:nvPr>
        </p:nvGraphicFramePr>
        <p:xfrm>
          <a:off x="746771" y="2336514"/>
          <a:ext cx="7741921" cy="3096514"/>
        </p:xfrm>
        <a:graphic>
          <a:graphicData uri="http://schemas.openxmlformats.org/drawingml/2006/table">
            <a:tbl>
              <a:tblPr firstRow="1" firstCol="1" bandRow="1">
                <a:tableStyleId>{5C22544A-7EE6-4342-B048-85BDC9FD1C3A}</a:tableStyleId>
              </a:tblPr>
              <a:tblGrid>
                <a:gridCol w="97536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69342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gridCol w="800100">
                  <a:extLst>
                    <a:ext uri="{9D8B030D-6E8A-4147-A177-3AD203B41FA5}">
                      <a16:colId xmlns:a16="http://schemas.microsoft.com/office/drawing/2014/main" val="20004"/>
                    </a:ext>
                  </a:extLst>
                </a:gridCol>
                <a:gridCol w="731520">
                  <a:extLst>
                    <a:ext uri="{9D8B030D-6E8A-4147-A177-3AD203B41FA5}">
                      <a16:colId xmlns:a16="http://schemas.microsoft.com/office/drawing/2014/main" val="20005"/>
                    </a:ext>
                  </a:extLst>
                </a:gridCol>
                <a:gridCol w="647701">
                  <a:extLst>
                    <a:ext uri="{9D8B030D-6E8A-4147-A177-3AD203B41FA5}">
                      <a16:colId xmlns:a16="http://schemas.microsoft.com/office/drawing/2014/main" val="20006"/>
                    </a:ext>
                  </a:extLst>
                </a:gridCol>
                <a:gridCol w="876300">
                  <a:extLst>
                    <a:ext uri="{9D8B030D-6E8A-4147-A177-3AD203B41FA5}">
                      <a16:colId xmlns:a16="http://schemas.microsoft.com/office/drawing/2014/main" val="20007"/>
                    </a:ext>
                  </a:extLst>
                </a:gridCol>
                <a:gridCol w="1074420">
                  <a:extLst>
                    <a:ext uri="{9D8B030D-6E8A-4147-A177-3AD203B41FA5}">
                      <a16:colId xmlns:a16="http://schemas.microsoft.com/office/drawing/2014/main" val="20008"/>
                    </a:ext>
                  </a:extLst>
                </a:gridCol>
              </a:tblGrid>
              <a:tr h="0">
                <a:tc>
                  <a:txBody>
                    <a:bodyPr/>
                    <a:lstStyle/>
                    <a:p>
                      <a:pPr>
                        <a:lnSpc>
                          <a:spcPct val="115000"/>
                        </a:lnSpc>
                        <a:spcAft>
                          <a:spcPts val="0"/>
                        </a:spcAft>
                      </a:pPr>
                      <a:r>
                        <a:rPr lang="en-IN" sz="1100" dirty="0">
                          <a:effectLst/>
                        </a:rPr>
                        <a:t>Name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Body Temperature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Skin Cover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Gives Birth</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dirty="0">
                          <a:effectLst/>
                        </a:rPr>
                        <a:t>Aquatic Creature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Aerial Creature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Has Legs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Hibernates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Class</a:t>
                      </a:r>
                      <a:endParaRPr lang="en-IN" sz="110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a:lnSpc>
                          <a:spcPct val="115000"/>
                        </a:lnSpc>
                        <a:spcAft>
                          <a:spcPts val="0"/>
                        </a:spcAft>
                      </a:pPr>
                      <a:r>
                        <a:rPr lang="en-IN" sz="1100">
                          <a:effectLst/>
                        </a:rPr>
                        <a:t>Human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hair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0">
                <a:tc>
                  <a:txBody>
                    <a:bodyPr/>
                    <a:lstStyle/>
                    <a:p>
                      <a:pPr>
                        <a:lnSpc>
                          <a:spcPct val="115000"/>
                        </a:lnSpc>
                        <a:spcAft>
                          <a:spcPts val="0"/>
                        </a:spcAft>
                      </a:pPr>
                      <a:r>
                        <a:rPr lang="en-IN" sz="1100">
                          <a:effectLst/>
                        </a:rPr>
                        <a:t>Python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Reptile</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0">
                <a:tc>
                  <a:txBody>
                    <a:bodyPr/>
                    <a:lstStyle/>
                    <a:p>
                      <a:pPr>
                        <a:lnSpc>
                          <a:spcPct val="115000"/>
                        </a:lnSpc>
                        <a:spcAft>
                          <a:spcPts val="0"/>
                        </a:spcAft>
                      </a:pPr>
                      <a:r>
                        <a:rPr lang="en-IN" sz="1100">
                          <a:effectLst/>
                        </a:rPr>
                        <a:t>Salmon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Fish</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0">
                <a:tc>
                  <a:txBody>
                    <a:bodyPr/>
                    <a:lstStyle/>
                    <a:p>
                      <a:pPr>
                        <a:lnSpc>
                          <a:spcPct val="115000"/>
                        </a:lnSpc>
                        <a:spcAft>
                          <a:spcPts val="0"/>
                        </a:spcAft>
                      </a:pPr>
                      <a:r>
                        <a:rPr lang="en-IN" sz="1100">
                          <a:effectLst/>
                        </a:rPr>
                        <a:t>Whale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hair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r h="0">
                <a:tc>
                  <a:txBody>
                    <a:bodyPr/>
                    <a:lstStyle/>
                    <a:p>
                      <a:pPr>
                        <a:lnSpc>
                          <a:spcPct val="115000"/>
                        </a:lnSpc>
                        <a:spcAft>
                          <a:spcPts val="0"/>
                        </a:spcAft>
                      </a:pPr>
                      <a:r>
                        <a:rPr lang="en-IN" sz="1100">
                          <a:effectLst/>
                        </a:rPr>
                        <a:t>Frog</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none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Amphibian</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r h="0">
                <a:tc>
                  <a:txBody>
                    <a:bodyPr/>
                    <a:lstStyle/>
                    <a:p>
                      <a:pPr>
                        <a:lnSpc>
                          <a:spcPct val="115000"/>
                        </a:lnSpc>
                        <a:spcAft>
                          <a:spcPts val="0"/>
                        </a:spcAft>
                      </a:pPr>
                      <a:r>
                        <a:rPr lang="en-IN" sz="1100">
                          <a:effectLst/>
                        </a:rPr>
                        <a:t>Komodo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Reptile</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6"/>
                  </a:ext>
                </a:extLst>
              </a:tr>
              <a:tr h="0">
                <a:tc>
                  <a:txBody>
                    <a:bodyPr/>
                    <a:lstStyle/>
                    <a:p>
                      <a:pPr>
                        <a:lnSpc>
                          <a:spcPct val="115000"/>
                        </a:lnSpc>
                        <a:spcAft>
                          <a:spcPts val="0"/>
                        </a:spcAft>
                      </a:pPr>
                      <a:r>
                        <a:rPr lang="en-IN" sz="1100">
                          <a:effectLst/>
                        </a:rPr>
                        <a:t>Bat</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hair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7"/>
                  </a:ext>
                </a:extLst>
              </a:tr>
              <a:tr h="0">
                <a:tc>
                  <a:txBody>
                    <a:bodyPr/>
                    <a:lstStyle/>
                    <a:p>
                      <a:pPr>
                        <a:lnSpc>
                          <a:spcPct val="115000"/>
                        </a:lnSpc>
                        <a:spcAft>
                          <a:spcPts val="0"/>
                        </a:spcAft>
                      </a:pPr>
                      <a:r>
                        <a:rPr lang="en-IN" sz="1100">
                          <a:effectLst/>
                        </a:rPr>
                        <a:t>Pigeon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feathers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Bird</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8"/>
                  </a:ext>
                </a:extLst>
              </a:tr>
              <a:tr h="0">
                <a:tc>
                  <a:txBody>
                    <a:bodyPr/>
                    <a:lstStyle/>
                    <a:p>
                      <a:pPr>
                        <a:lnSpc>
                          <a:spcPct val="115000"/>
                        </a:lnSpc>
                        <a:spcAft>
                          <a:spcPts val="0"/>
                        </a:spcAft>
                      </a:pPr>
                      <a:r>
                        <a:rPr lang="en-IN" sz="1100">
                          <a:effectLst/>
                        </a:rPr>
                        <a:t>Cat</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fur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9"/>
                  </a:ext>
                </a:extLst>
              </a:tr>
              <a:tr h="0">
                <a:tc>
                  <a:txBody>
                    <a:bodyPr/>
                    <a:lstStyle/>
                    <a:p>
                      <a:pPr>
                        <a:lnSpc>
                          <a:spcPct val="115000"/>
                        </a:lnSpc>
                        <a:spcAft>
                          <a:spcPts val="0"/>
                        </a:spcAft>
                      </a:pPr>
                      <a:r>
                        <a:rPr lang="en-IN" sz="1100">
                          <a:effectLst/>
                        </a:rPr>
                        <a:t>Leopard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Fish</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10"/>
                  </a:ext>
                </a:extLst>
              </a:tr>
              <a:tr h="0">
                <a:tc>
                  <a:txBody>
                    <a:bodyPr/>
                    <a:lstStyle/>
                    <a:p>
                      <a:pPr>
                        <a:lnSpc>
                          <a:spcPct val="115000"/>
                        </a:lnSpc>
                        <a:spcAft>
                          <a:spcPts val="0"/>
                        </a:spcAft>
                      </a:pPr>
                      <a:r>
                        <a:rPr lang="en-IN" sz="1100">
                          <a:effectLst/>
                        </a:rPr>
                        <a:t>Turtle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Reptile</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11"/>
                  </a:ext>
                </a:extLst>
              </a:tr>
              <a:tr h="0">
                <a:tc>
                  <a:txBody>
                    <a:bodyPr/>
                    <a:lstStyle/>
                    <a:p>
                      <a:pPr>
                        <a:lnSpc>
                          <a:spcPct val="115000"/>
                        </a:lnSpc>
                        <a:spcAft>
                          <a:spcPts val="0"/>
                        </a:spcAft>
                      </a:pPr>
                      <a:r>
                        <a:rPr lang="en-IN" sz="1100">
                          <a:effectLst/>
                        </a:rPr>
                        <a:t>Penguin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feathers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Bird</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12"/>
                  </a:ext>
                </a:extLst>
              </a:tr>
              <a:tr h="0">
                <a:tc>
                  <a:txBody>
                    <a:bodyPr/>
                    <a:lstStyle/>
                    <a:p>
                      <a:pPr>
                        <a:lnSpc>
                          <a:spcPct val="115000"/>
                        </a:lnSpc>
                        <a:spcAft>
                          <a:spcPts val="0"/>
                        </a:spcAft>
                      </a:pPr>
                      <a:r>
                        <a:rPr lang="en-IN" sz="1100">
                          <a:effectLst/>
                        </a:rPr>
                        <a:t>Porcupine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quills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13"/>
                  </a:ext>
                </a:extLst>
              </a:tr>
              <a:tr h="0">
                <a:tc>
                  <a:txBody>
                    <a:bodyPr/>
                    <a:lstStyle/>
                    <a:p>
                      <a:pPr>
                        <a:lnSpc>
                          <a:spcPct val="115000"/>
                        </a:lnSpc>
                        <a:spcAft>
                          <a:spcPts val="0"/>
                        </a:spcAft>
                      </a:pPr>
                      <a:r>
                        <a:rPr lang="en-IN" sz="1100">
                          <a:effectLst/>
                        </a:rPr>
                        <a:t>Eel</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Fish</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14"/>
                  </a:ext>
                </a:extLst>
              </a:tr>
              <a:tr h="0">
                <a:tc>
                  <a:txBody>
                    <a:bodyPr/>
                    <a:lstStyle/>
                    <a:p>
                      <a:pPr>
                        <a:lnSpc>
                          <a:spcPct val="115000"/>
                        </a:lnSpc>
                        <a:spcAft>
                          <a:spcPts val="0"/>
                        </a:spcAft>
                      </a:pPr>
                      <a:r>
                        <a:rPr lang="en-IN" sz="1100">
                          <a:effectLst/>
                        </a:rPr>
                        <a:t>Salamander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dirty="0">
                          <a:effectLst/>
                        </a:rPr>
                        <a:t>none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Amphibian</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4927417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70</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a:solidFill>
                  <a:srgbClr val="A50021"/>
                </a:solidFill>
                <a:latin typeface="Times New Roman" pitchFamily="18" charset="0"/>
                <a:cs typeface="Times New Roman" pitchFamily="18" charset="0"/>
              </a:rPr>
              <a:t>Proof of Equivalence</a:t>
            </a:r>
          </a:p>
        </p:txBody>
      </p:sp>
      <mc:AlternateContent xmlns:mc="http://schemas.openxmlformats.org/markup-compatibility/2006" xmlns:a14="http://schemas.microsoft.com/office/drawing/2010/main">
        <mc:Choice Requires="a14">
          <p:sp>
            <p:nvSpPr>
              <p:cNvPr id="2" name="TextBox 1"/>
              <p:cNvSpPr txBox="1"/>
              <p:nvPr/>
            </p:nvSpPr>
            <p:spPr>
              <a:xfrm>
                <a:off x="484112" y="1384419"/>
                <a:ext cx="8208085" cy="5520294"/>
              </a:xfrm>
              <a:prstGeom prst="rect">
                <a:avLst/>
              </a:prstGeom>
              <a:noFill/>
            </p:spPr>
            <p:txBody>
              <a:bodyPr wrap="square" rtlCol="0">
                <a:spAutoFit/>
              </a:bodyPr>
              <a:lstStyle/>
              <a:p>
                <a:pPr marL="342900" indent="-342900" algn="just">
                  <a:buFont typeface="Arial" pitchFamily="34" charset="0"/>
                  <a:buChar char="•"/>
                </a:pPr>
                <a:r>
                  <a:rPr lang="en-US" sz="2000" dirty="0">
                    <a:latin typeface="Times New Roman" panose="02020603050405020304" pitchFamily="18" charset="0"/>
                    <a:cs typeface="Times New Roman" panose="02020603050405020304" pitchFamily="18" charset="0"/>
                  </a:rPr>
                  <a:t>In the following, we prove the equivalence of the short-cut of entropy calculation using </a:t>
                </a:r>
                <a:r>
                  <a:rPr lang="en-US" sz="2000" dirty="0">
                    <a:solidFill>
                      <a:srgbClr val="0B5ED7"/>
                    </a:solidFill>
                    <a:latin typeface="Times New Roman" panose="02020603050405020304" pitchFamily="18" charset="0"/>
                    <a:cs typeface="Times New Roman" panose="02020603050405020304" pitchFamily="18" charset="0"/>
                  </a:rPr>
                  <a:t>Frequency Table</a:t>
                </a:r>
                <a:r>
                  <a:rPr lang="en-US" sz="2000" dirty="0">
                    <a:latin typeface="Times New Roman" panose="02020603050405020304" pitchFamily="18" charset="0"/>
                    <a:cs typeface="Times New Roman" panose="02020603050405020304" pitchFamily="18" charset="0"/>
                  </a:rPr>
                  <a:t>.</a:t>
                </a:r>
              </a:p>
              <a:p>
                <a:pPr algn="just"/>
                <a:endParaRPr lang="en-US" sz="1000" dirty="0">
                  <a:latin typeface="Times New Roman" panose="02020603050405020304" pitchFamily="18" charset="0"/>
                  <a:cs typeface="Times New Roman" panose="02020603050405020304" pitchFamily="18" charset="0"/>
                </a:endParaRPr>
              </a:p>
              <a:p>
                <a:pPr marL="342900" indent="-342900" algn="just">
                  <a:buFont typeface="Arial" pitchFamily="34" charset="0"/>
                  <a:buChar char="•"/>
                </a:pPr>
                <a:r>
                  <a:rPr lang="en-US" sz="2000" dirty="0">
                    <a:latin typeface="Times New Roman" panose="02020603050405020304" pitchFamily="18" charset="0"/>
                    <a:cs typeface="Times New Roman" panose="02020603050405020304" pitchFamily="18" charset="0"/>
                  </a:rPr>
                  <a:t>Splitting on an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a:latin typeface="Times New Roman" panose="02020603050405020304" pitchFamily="18" charset="0"/>
                    <a:cs typeface="Times New Roman" panose="02020603050405020304" pitchFamily="18" charset="0"/>
                  </a:rPr>
                  <a:t> with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 </m:t>
                    </m:r>
                    <m:r>
                      <m:rPr>
                        <m:sty m:val="p"/>
                      </m:rPr>
                      <a:rPr lang="en-US" sz="2000" i="0" dirty="0" smtClean="0">
                        <a:latin typeface="Cambria Math" panose="02040503050406030204" pitchFamily="18" charset="0"/>
                        <a:cs typeface="Times New Roman" panose="02020603050405020304" pitchFamily="18" charset="0"/>
                      </a:rPr>
                      <m:t>values</m:t>
                    </m:r>
                    <m:r>
                      <a:rPr lang="en-US" sz="2000" i="1" dirty="0" smtClean="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produces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 </m:t>
                    </m:r>
                    <m:r>
                      <m:rPr>
                        <m:sty m:val="p"/>
                      </m:rPr>
                      <a:rPr lang="en-US" sz="2000" i="0" dirty="0" smtClean="0">
                        <a:solidFill>
                          <a:schemeClr val="tx1"/>
                        </a:solidFill>
                        <a:latin typeface="Cambria Math" panose="02040503050406030204" pitchFamily="18" charset="0"/>
                        <a:cs typeface="Times New Roman" panose="02020603050405020304" pitchFamily="18" charset="0"/>
                      </a:rPr>
                      <m:t>subsets</m:t>
                    </m:r>
                    <m:r>
                      <a:rPr lang="en-US" sz="2000" i="0" dirty="0" smtClean="0">
                        <a:solidFill>
                          <a:schemeClr val="tx1"/>
                        </a:solidFill>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of the training dataset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𝐷</m:t>
                    </m:r>
                  </m:oMath>
                </a14:m>
                <a:r>
                  <a:rPr lang="en-US" sz="2000" dirty="0">
                    <a:latin typeface="Times New Roman" panose="02020603050405020304" pitchFamily="18" charset="0"/>
                    <a:cs typeface="Times New Roman" panose="02020603050405020304" pitchFamily="18" charset="0"/>
                  </a:rPr>
                  <a:t> (of size </a:t>
                </a:r>
                <a14:m>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𝐷</m:t>
                        </m:r>
                      </m:e>
                    </m:d>
                    <m:r>
                      <a:rPr lang="en-US" sz="2000" i="1">
                        <a:latin typeface="Cambria Math" panose="02040503050406030204" pitchFamily="18" charset="0"/>
                      </a:rPr>
                      <m:t>=</m:t>
                    </m:r>
                    <m:r>
                      <a:rPr lang="en-US" sz="2000" i="1">
                        <a:latin typeface="Cambria Math" panose="02040503050406030204" pitchFamily="18" charset="0"/>
                      </a:rPr>
                      <m:t>𝑁</m:t>
                    </m:r>
                  </m:oMath>
                </a14:m>
                <a:r>
                  <a:rPr lang="en-US" sz="2000" dirty="0">
                    <a:latin typeface="Times New Roman" panose="02020603050405020304" pitchFamily="18" charset="0"/>
                    <a:cs typeface="Times New Roman" panose="02020603050405020304" pitchFamily="18" charset="0"/>
                  </a:rPr>
                  <a:t>). The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a:latin typeface="Times New Roman" panose="02020603050405020304" pitchFamily="18" charset="0"/>
                    <a:cs typeface="Times New Roman" panose="02020603050405020304" pitchFamily="18" charset="0"/>
                  </a:rPr>
                  <a:t> subset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=1,2,…,</m:t>
                    </m:r>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contains all the instances for which the attribute takes its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a:latin typeface="Times New Roman" panose="02020603050405020304" pitchFamily="18" charset="0"/>
                    <a:cs typeface="Times New Roman" panose="02020603050405020304" pitchFamily="18" charset="0"/>
                  </a:rPr>
                  <a:t> value. Let </a:t>
                </a: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oMath>
                </a14:m>
                <a:r>
                  <a:rPr lang="en-US" sz="2000" dirty="0">
                    <a:latin typeface="Times New Roman" panose="02020603050405020304" pitchFamily="18" charset="0"/>
                    <a:cs typeface="Times New Roman" panose="02020603050405020304" pitchFamily="18" charset="0"/>
                  </a:rPr>
                  <a:t> denotes the number of instances in the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a:latin typeface="Times New Roman" panose="02020603050405020304" pitchFamily="18" charset="0"/>
                    <a:cs typeface="Times New Roman" panose="02020603050405020304" pitchFamily="18" charset="0"/>
                  </a:rPr>
                  <a:t> subset. Then</a:t>
                </a:r>
              </a:p>
              <a:p>
                <a:pPr algn="just"/>
                <a:r>
                  <a:rPr lang="en-US" sz="2000" dirty="0">
                    <a:latin typeface="Times New Roman" panose="02020603050405020304" pitchFamily="18" charset="0"/>
                    <a:cs typeface="Times New Roman" panose="02020603050405020304" pitchFamily="18" charset="0"/>
                  </a:rPr>
                  <a:t> </a:t>
                </a:r>
              </a:p>
              <a:p>
                <a:pPr algn="just"/>
                <a14:m>
                  <m:oMathPara xmlns:m="http://schemas.openxmlformats.org/officeDocument/2006/math">
                    <m:oMathParaPr>
                      <m:jc m:val="centerGroup"/>
                    </m:oMathParaPr>
                    <m:oMath xmlns:m="http://schemas.openxmlformats.org/officeDocument/2006/math">
                      <m:nary>
                        <m:naryPr>
                          <m:chr m:val="∑"/>
                          <m:ctrlPr>
                            <a:rPr lang="en-US" sz="200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𝑁</m:t>
                          </m:r>
                        </m:e>
                      </m:nary>
                    </m:oMath>
                  </m:oMathPara>
                </a14:m>
                <a:endParaRPr lang="en-US" sz="2000" dirty="0">
                  <a:latin typeface="Times New Roman" panose="02020603050405020304" pitchFamily="18" charset="0"/>
                  <a:cs typeface="Times New Roman" panose="02020603050405020304" pitchFamily="18" charset="0"/>
                </a:endParaRPr>
              </a:p>
              <a:p>
                <a:pPr marL="342900" indent="-342900" algn="just">
                  <a:buFont typeface="Arial" pitchFamily="34" charset="0"/>
                  <a:buChar char="•"/>
                </a:pPr>
                <a:endParaRPr lang="en-US" sz="800" dirty="0">
                  <a:latin typeface="Times New Roman" panose="02020603050405020304" pitchFamily="18" charset="0"/>
                  <a:cs typeface="Times New Roman" panose="02020603050405020304" pitchFamily="18" charset="0"/>
                </a:endParaRPr>
              </a:p>
              <a:p>
                <a:pPr marL="342900" indent="-342900" algn="just">
                  <a:buFont typeface="Arial" pitchFamily="34" charset="0"/>
                  <a:buChar char="•"/>
                </a:pPr>
                <a:r>
                  <a:rPr lang="en-US" sz="2000"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oMath>
                </a14:m>
                <a:r>
                  <a:rPr lang="en-US" sz="2000" dirty="0">
                    <a:latin typeface="Times New Roman" panose="02020603050405020304" pitchFamily="18" charset="0"/>
                    <a:cs typeface="Times New Roman" panose="02020603050405020304" pitchFamily="18" charset="0"/>
                  </a:rPr>
                  <a:t> denotes the number of instances for which the classification is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smtClean="0">
                            <a:latin typeface="Cambria Math" panose="02040503050406030204" pitchFamily="18" charset="0"/>
                            <a:cs typeface="Times New Roman" panose="02020603050405020304" pitchFamily="18" charset="0"/>
                          </a:rPr>
                          <m:t>𝑐</m:t>
                        </m:r>
                      </m:e>
                      <m:sub>
                        <m:r>
                          <a:rPr lang="en-US" sz="2000" b="0" i="1" smtClean="0">
                            <a:latin typeface="Cambria Math" panose="02040503050406030204" pitchFamily="18" charset="0"/>
                            <a:cs typeface="Times New Roman" panose="02020603050405020304" pitchFamily="18" charset="0"/>
                          </a:rPr>
                          <m:t>𝑖</m:t>
                        </m:r>
                      </m:sub>
                    </m:sSub>
                  </m:oMath>
                </a14:m>
                <a:r>
                  <a:rPr lang="en-US" sz="2000" dirty="0"/>
                  <a:t> </a:t>
                </a:r>
                <a:r>
                  <a:rPr lang="en-US" sz="2000" dirty="0">
                    <a:latin typeface="Times New Roman" panose="02020603050405020304" pitchFamily="18" charset="0"/>
                    <a:cs typeface="Times New Roman" panose="02020603050405020304" pitchFamily="18" charset="0"/>
                  </a:rPr>
                  <a:t>and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a:latin typeface="Times New Roman" panose="02020603050405020304" pitchFamily="18" charset="0"/>
                    <a:cs typeface="Times New Roman" panose="02020603050405020304" pitchFamily="18" charset="0"/>
                  </a:rPr>
                  <a:t> takes its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a:latin typeface="Times New Roman" panose="02020603050405020304" pitchFamily="18" charset="0"/>
                    <a:cs typeface="Times New Roman" panose="02020603050405020304" pitchFamily="18" charset="0"/>
                  </a:rPr>
                  <a:t> value. Then </a:t>
                </a:r>
              </a:p>
              <a:p>
                <a:pPr algn="just"/>
                <a:endParaRPr lang="en-US"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nary>
                        <m:naryPr>
                          <m:chr m:val="∑"/>
                          <m:ctrlPr>
                            <a:rPr lang="en-US" sz="2000" i="1">
                              <a:latin typeface="Cambria Math" panose="02040503050406030204" pitchFamily="18" charset="0"/>
                              <a:cs typeface="Times New Roman" panose="02020603050405020304" pitchFamily="18" charset="0"/>
                            </a:rPr>
                          </m:ctrlPr>
                        </m:naryPr>
                        <m:sub>
                          <m:r>
                            <a:rPr lang="en-US" sz="2000" b="0" i="1" smtClean="0">
                              <a:latin typeface="Cambria Math" panose="02040503050406030204" pitchFamily="18" charset="0"/>
                              <a:cs typeface="Times New Roman" panose="02020603050405020304" pitchFamily="18" charset="0"/>
                            </a:rPr>
                            <m:t>𝑖</m:t>
                          </m:r>
                          <m:r>
                            <a:rPr lang="en-US" sz="2000" i="1">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𝑘</m:t>
                          </m:r>
                        </m:sup>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𝑁</m:t>
                              </m:r>
                            </m:e>
                            <m:sub>
                              <m:r>
                                <a:rPr lang="en-US" sz="2000" i="1">
                                  <a:latin typeface="Cambria Math" panose="02040503050406030204" pitchFamily="18" charset="0"/>
                                  <a:cs typeface="Times New Roman" panose="02020603050405020304" pitchFamily="18" charset="0"/>
                                </a:rPr>
                                <m:t>𝑗</m:t>
                              </m:r>
                            </m:sub>
                          </m:sSub>
                        </m:e>
                      </m:nary>
                    </m:oMath>
                  </m:oMathPara>
                </a14:m>
                <a:endParaRPr lang="en-US" sz="2000" dirty="0"/>
              </a:p>
              <a:p>
                <a:pPr algn="just"/>
                <a:endParaRPr lang="en-US"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84094" y="1384419"/>
                <a:ext cx="8208085" cy="5704960"/>
              </a:xfrm>
              <a:prstGeom prst="rect">
                <a:avLst/>
              </a:prstGeom>
              <a:blipFill rotWithShape="1">
                <a:blip r:embed="rId2"/>
                <a:stretch>
                  <a:fillRect l="-594" t="-534" r="-742"/>
                </a:stretch>
              </a:blipFill>
            </p:spPr>
            <p:txBody>
              <a:bodyPr/>
              <a:lstStyle/>
              <a:p>
                <a:r>
                  <a:rPr lang="en-IN">
                    <a:noFill/>
                  </a:rPr>
                  <a:t> </a:t>
                </a:r>
              </a:p>
            </p:txBody>
          </p:sp>
        </mc:Fallback>
      </mc:AlternateContent>
    </p:spTree>
    <p:extLst>
      <p:ext uri="{BB962C8B-B14F-4D97-AF65-F5344CB8AC3E}">
        <p14:creationId xmlns:p14="http://schemas.microsoft.com/office/powerpoint/2010/main" val="18619013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71</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a:solidFill>
                  <a:srgbClr val="A50021"/>
                </a:solidFill>
                <a:latin typeface="Times New Roman" pitchFamily="18" charset="0"/>
                <a:cs typeface="Times New Roman" pitchFamily="18" charset="0"/>
              </a:rPr>
              <a:t>Proof of Equivalence </a:t>
            </a:r>
          </a:p>
        </p:txBody>
      </p:sp>
      <mc:AlternateContent xmlns:mc="http://schemas.openxmlformats.org/markup-compatibility/2006" xmlns:a14="http://schemas.microsoft.com/office/drawing/2010/main">
        <mc:Choice Requires="a14">
          <p:sp>
            <p:nvSpPr>
              <p:cNvPr id="2" name="TextBox 1"/>
              <p:cNvSpPr txBox="1"/>
              <p:nvPr/>
            </p:nvSpPr>
            <p:spPr>
              <a:xfrm>
                <a:off x="230754" y="1384426"/>
                <a:ext cx="8829727" cy="5215787"/>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Denoting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i="1">
                            <a:latin typeface="Cambria Math" panose="02040503050406030204" pitchFamily="18" charset="0"/>
                            <a:cs typeface="Times New Roman" panose="02020603050405020304" pitchFamily="18" charset="0"/>
                          </a:rPr>
                          <m:t>𝑗</m:t>
                        </m:r>
                      </m:sub>
                    </m:sSub>
                  </m:oMath>
                </a14:m>
                <a:r>
                  <a:rPr lang="en-US" sz="2000" dirty="0">
                    <a:latin typeface="Times New Roman" panose="02020603050405020304" pitchFamily="18" charset="0"/>
                    <a:cs typeface="Times New Roman" panose="02020603050405020304" pitchFamily="18" charset="0"/>
                  </a:rPr>
                  <a:t> as the entropy of the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a:latin typeface="Times New Roman" panose="02020603050405020304" pitchFamily="18" charset="0"/>
                    <a:cs typeface="Times New Roman" panose="02020603050405020304" pitchFamily="18" charset="0"/>
                  </a:rPr>
                  <a:t> subset, we have</a:t>
                </a:r>
              </a:p>
              <a:p>
                <a:pPr algn="just"/>
                <a:endParaRPr lang="en-US"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𝑘</m:t>
                          </m:r>
                        </m:sup>
                        <m:e>
                          <m:f>
                            <m:fPr>
                              <m:ctrlPr>
                                <a:rPr lang="en-US" sz="2000" b="0" i="1" smtClean="0">
                                  <a:latin typeface="Cambria Math" panose="02040503050406030204" pitchFamily="18" charset="0"/>
                                  <a:cs typeface="Times New Roman" panose="02020603050405020304" pitchFamily="18" charset="0"/>
                                </a:rPr>
                              </m:ctrlPr>
                            </m:fPr>
                            <m:num>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e>
                      </m:nary>
                      <m:func>
                        <m:funcPr>
                          <m:ctrlPr>
                            <a:rPr lang="en-US" sz="2000" b="0" i="1" smtClean="0">
                              <a:latin typeface="Cambria Math" panose="02040503050406030204" pitchFamily="18" charset="0"/>
                              <a:cs typeface="Times New Roman" panose="02020603050405020304" pitchFamily="18" charset="0"/>
                            </a:rPr>
                          </m:ctrlPr>
                        </m:funcPr>
                        <m:fName>
                          <m:sSub>
                            <m:sSubPr>
                              <m:ctrlPr>
                                <a:rPr lang="en-US" sz="2000" b="0" i="1" smtClean="0">
                                  <a:latin typeface="Cambria Math" panose="02040503050406030204" pitchFamily="18" charset="0"/>
                                  <a:cs typeface="Times New Roman" panose="02020603050405020304" pitchFamily="18" charset="0"/>
                                </a:rPr>
                              </m:ctrlPr>
                            </m:sSubPr>
                            <m:e>
                              <m:r>
                                <m:rPr>
                                  <m:sty m:val="p"/>
                                </m:rPr>
                                <a:rPr lang="en-US" sz="2000" b="0" i="0" smtClean="0">
                                  <a:latin typeface="Cambria Math" panose="02040503050406030204" pitchFamily="18" charset="0"/>
                                  <a:cs typeface="Times New Roman" panose="02020603050405020304" pitchFamily="18" charset="0"/>
                                </a:rPr>
                                <m:t>log</m:t>
                              </m:r>
                            </m:e>
                            <m:sub>
                              <m:r>
                                <a:rPr lang="en-US" sz="2000" b="0" i="1" smtClean="0">
                                  <a:latin typeface="Cambria Math" panose="02040503050406030204" pitchFamily="18" charset="0"/>
                                  <a:cs typeface="Times New Roman" panose="02020603050405020304" pitchFamily="18" charset="0"/>
                                </a:rPr>
                                <m:t>2</m:t>
                              </m:r>
                            </m:sub>
                          </m:sSub>
                        </m:fName>
                        <m:e>
                          <m:f>
                            <m:fPr>
                              <m:ctrlPr>
                                <a:rPr lang="en-US" sz="2000" b="0" i="1" smtClean="0">
                                  <a:latin typeface="Cambria Math" panose="02040503050406030204" pitchFamily="18" charset="0"/>
                                  <a:cs typeface="Times New Roman" panose="02020603050405020304" pitchFamily="18" charset="0"/>
                                </a:rPr>
                              </m:ctrlPr>
                            </m:fPr>
                            <m:num>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e>
                      </m:func>
                    </m:oMath>
                  </m:oMathPara>
                </a14:m>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Therefore, the weighted average entropy of the splitting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a:latin typeface="Times New Roman" panose="02020603050405020304" pitchFamily="18" charset="0"/>
                    <a:cs typeface="Times New Roman" panose="02020603050405020304" pitchFamily="18" charset="0"/>
                  </a:rPr>
                  <a:t> is given by</a:t>
                </a:r>
              </a:p>
              <a:p>
                <a:pPr algn="just"/>
                <a:endParaRPr lang="en-US"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b="0" i="1" smtClean="0">
                              <a:latin typeface="Cambria Math" panose="02040503050406030204" pitchFamily="18" charset="0"/>
                              <a:cs typeface="Times New Roman" panose="02020603050405020304" pitchFamily="18" charset="0"/>
                            </a:rPr>
                            <m:t>𝐴</m:t>
                          </m:r>
                        </m:sub>
                      </m:sSub>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𝐷</m:t>
                          </m:r>
                        </m:e>
                      </m:d>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f>
                            <m:fPr>
                              <m:ctrlPr>
                                <a:rPr lang="en-US" sz="2000" b="0" i="1" smtClean="0">
                                  <a:latin typeface="Cambria Math" panose="02040503050406030204" pitchFamily="18" charset="0"/>
                                  <a:cs typeface="Times New Roman" panose="02020603050405020304" pitchFamily="18" charset="0"/>
                                </a:rPr>
                              </m:ctrlPr>
                            </m:fPr>
                            <m:num>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num>
                            <m:den>
                              <m:r>
                                <a:rPr lang="en-US" sz="2000" b="0" i="1" smtClean="0">
                                  <a:latin typeface="Cambria Math" panose="02040503050406030204" pitchFamily="18" charset="0"/>
                                  <a:cs typeface="Times New Roman" panose="02020603050405020304" pitchFamily="18" charset="0"/>
                                </a:rPr>
                                <m:t>𝑁</m:t>
                              </m:r>
                            </m:den>
                          </m:f>
                        </m:e>
                      </m:nary>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b="0" i="1" smtClean="0">
                              <a:latin typeface="Cambria Math" panose="02040503050406030204" pitchFamily="18" charset="0"/>
                              <a:cs typeface="Times New Roman" panose="02020603050405020304" pitchFamily="18" charset="0"/>
                            </a:rPr>
                            <m:t>𝑗</m:t>
                          </m:r>
                        </m:sub>
                      </m:sSub>
                    </m:oMath>
                  </m:oMathPara>
                </a14:m>
                <a:endParaRPr lang="en-US"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𝑘</m:t>
                              </m:r>
                            </m:sup>
                            <m:e>
                              <m:f>
                                <m:fPr>
                                  <m:ctrlPr>
                                    <a:rPr lang="en-US" sz="2000" b="0" i="1" smtClean="0">
                                      <a:latin typeface="Cambria Math" panose="02040503050406030204" pitchFamily="18" charset="0"/>
                                      <a:cs typeface="Times New Roman" panose="02020603050405020304" pitchFamily="18" charset="0"/>
                                    </a:rPr>
                                  </m:ctrlPr>
                                </m:fPr>
                                <m:num>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num>
                                <m:den>
                                  <m:r>
                                    <a:rPr lang="en-US" sz="2000" b="0" i="1" smtClean="0">
                                      <a:latin typeface="Cambria Math" panose="02040503050406030204" pitchFamily="18" charset="0"/>
                                      <a:cs typeface="Times New Roman" panose="02020603050405020304" pitchFamily="18" charset="0"/>
                                    </a:rPr>
                                    <m:t>𝑁</m:t>
                                  </m:r>
                                </m:den>
                              </m:f>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panose="02040503050406030204" pitchFamily="18" charset="0"/>
                                      <a:cs typeface="Times New Roman" panose="02020603050405020304" pitchFamily="18" charset="0"/>
                                    </a:rPr>
                                  </m:ctrlPr>
                                </m:fPr>
                                <m:num>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r>
                                <a:rPr lang="en-US" sz="2000" b="0" i="1" smtClean="0">
                                  <a:latin typeface="Cambria Math" panose="02040503050406030204" pitchFamily="18" charset="0"/>
                                  <a:cs typeface="Times New Roman" panose="02020603050405020304" pitchFamily="18" charset="0"/>
                                </a:rPr>
                                <m:t>.</m:t>
                              </m:r>
                              <m:func>
                                <m:funcPr>
                                  <m:ctrlPr>
                                    <a:rPr lang="en-US" sz="2000" b="0" i="1" smtClean="0">
                                      <a:latin typeface="Cambria Math" panose="02040503050406030204" pitchFamily="18" charset="0"/>
                                      <a:cs typeface="Times New Roman" panose="02020603050405020304" pitchFamily="18" charset="0"/>
                                    </a:rPr>
                                  </m:ctrlPr>
                                </m:funcPr>
                                <m:fName>
                                  <m:sSub>
                                    <m:sSubPr>
                                      <m:ctrlPr>
                                        <a:rPr lang="en-US" sz="2000" b="0" i="1" smtClean="0">
                                          <a:latin typeface="Cambria Math" panose="02040503050406030204" pitchFamily="18" charset="0"/>
                                          <a:cs typeface="Times New Roman" panose="02020603050405020304" pitchFamily="18" charset="0"/>
                                        </a:rPr>
                                      </m:ctrlPr>
                                    </m:sSubPr>
                                    <m:e>
                                      <m:r>
                                        <m:rPr>
                                          <m:sty m:val="p"/>
                                        </m:rPr>
                                        <a:rPr lang="en-US" sz="2000" b="0" i="0" smtClean="0">
                                          <a:latin typeface="Cambria Math" panose="02040503050406030204" pitchFamily="18" charset="0"/>
                                          <a:cs typeface="Times New Roman" panose="02020603050405020304" pitchFamily="18" charset="0"/>
                                        </a:rPr>
                                        <m:t>log</m:t>
                                      </m:r>
                                    </m:e>
                                    <m:sub>
                                      <m:r>
                                        <a:rPr lang="en-US" sz="2000" b="0" i="1" smtClean="0">
                                          <a:latin typeface="Cambria Math" panose="02040503050406030204" pitchFamily="18" charset="0"/>
                                          <a:cs typeface="Times New Roman" panose="02020603050405020304" pitchFamily="18" charset="0"/>
                                        </a:rPr>
                                        <m:t>2</m:t>
                                      </m:r>
                                    </m:sub>
                                  </m:sSub>
                                </m:fName>
                                <m:e>
                                  <m:f>
                                    <m:fPr>
                                      <m:ctrlPr>
                                        <a:rPr lang="en-US" sz="2000" b="0" i="1" smtClean="0">
                                          <a:latin typeface="Cambria Math" panose="02040503050406030204" pitchFamily="18" charset="0"/>
                                          <a:cs typeface="Times New Roman" panose="02020603050405020304" pitchFamily="18" charset="0"/>
                                        </a:rPr>
                                      </m:ctrlPr>
                                    </m:fPr>
                                    <m:num>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e>
                              </m:func>
                            </m:e>
                          </m:nary>
                        </m:e>
                      </m:nary>
                    </m:oMath>
                  </m:oMathPara>
                </a14:m>
                <a:endParaRPr lang="en-US"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cs typeface="Times New Roman" panose="02020603050405020304" pitchFamily="18" charset="0"/>
                        </a:rPr>
                        <m:t>=−</m:t>
                      </m:r>
                      <m:nary>
                        <m:naryPr>
                          <m:chr m:val="∑"/>
                          <m:ctrlPr>
                            <a:rPr lang="en-US" sz="2000" i="1">
                              <a:latin typeface="Cambria Math" panose="02040503050406030204" pitchFamily="18" charset="0"/>
                              <a:cs typeface="Times New Roman" panose="02020603050405020304" pitchFamily="18" charset="0"/>
                            </a:rPr>
                          </m:ctrlPr>
                        </m:naryPr>
                        <m:sub>
                          <m:r>
                            <m:rPr>
                              <m:brk m:alnAt="23"/>
                            </m:rPr>
                            <a:rPr lang="en-US" sz="2000" i="1">
                              <a:latin typeface="Cambria Math" panose="02040503050406030204" pitchFamily="18" charset="0"/>
                              <a:cs typeface="Times New Roman" panose="02020603050405020304" pitchFamily="18" charset="0"/>
                            </a:rPr>
                            <m:t>𝑗</m:t>
                          </m:r>
                          <m:r>
                            <a:rPr lang="en-US" sz="2000" i="1">
                              <a:latin typeface="Cambria Math" panose="02040503050406030204" pitchFamily="18" charset="0"/>
                              <a:cs typeface="Times New Roman" panose="02020603050405020304" pitchFamily="18" charset="0"/>
                            </a:rPr>
                            <m:t>=1</m:t>
                          </m:r>
                        </m:sub>
                        <m:sup>
                          <m:r>
                            <a:rPr lang="en-US" sz="2000" i="1">
                              <a:latin typeface="Cambria Math" panose="02040503050406030204" pitchFamily="18" charset="0"/>
                              <a:cs typeface="Times New Roman" panose="02020603050405020304" pitchFamily="18" charset="0"/>
                            </a:rPr>
                            <m:t>𝑛</m:t>
                          </m:r>
                        </m:sup>
                        <m:e>
                          <m:nary>
                            <m:naryPr>
                              <m:chr m:val="∑"/>
                              <m:ctrlPr>
                                <a:rPr lang="en-US" sz="2000" i="1">
                                  <a:latin typeface="Cambria Math" panose="02040503050406030204" pitchFamily="18" charset="0"/>
                                  <a:cs typeface="Times New Roman" panose="02020603050405020304" pitchFamily="18" charset="0"/>
                                </a:rPr>
                              </m:ctrlPr>
                            </m:naryPr>
                            <m:sub>
                              <m:r>
                                <m:rPr>
                                  <m:brk m:alnAt="23"/>
                                </m:rPr>
                                <a:rPr lang="en-US" sz="2000" i="1">
                                  <a:latin typeface="Cambria Math" panose="02040503050406030204" pitchFamily="18" charset="0"/>
                                  <a:cs typeface="Times New Roman" panose="02020603050405020304" pitchFamily="18" charset="0"/>
                                </a:rPr>
                                <m:t>𝑖</m:t>
                              </m:r>
                              <m:r>
                                <a:rPr lang="en-US" sz="2000" i="1">
                                  <a:latin typeface="Cambria Math" panose="02040503050406030204" pitchFamily="18" charset="0"/>
                                  <a:cs typeface="Times New Roman" panose="02020603050405020304" pitchFamily="18" charset="0"/>
                                </a:rPr>
                                <m:t>=1</m:t>
                              </m:r>
                            </m:sub>
                            <m:sup>
                              <m:r>
                                <a:rPr lang="en-US" sz="2000" i="1">
                                  <a:latin typeface="Cambria Math" panose="02040503050406030204" pitchFamily="18" charset="0"/>
                                  <a:cs typeface="Times New Roman" panose="02020603050405020304" pitchFamily="18" charset="0"/>
                                </a:rPr>
                                <m:t>𝑘</m:t>
                              </m:r>
                            </m:sup>
                            <m:e>
                              <m:f>
                                <m:fPr>
                                  <m:ctrlPr>
                                    <a:rPr lang="en-US" sz="2000" i="1">
                                      <a:latin typeface="Cambria Math" panose="02040503050406030204" pitchFamily="18" charset="0"/>
                                      <a:cs typeface="Times New Roman" panose="02020603050405020304" pitchFamily="18" charset="0"/>
                                    </a:rPr>
                                  </m:ctrlPr>
                                </m:fPr>
                                <m:num>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num>
                                <m:den>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𝑁</m:t>
                                      </m:r>
                                    </m:e>
                                    <m:sub>
                                      <m:r>
                                        <a:rPr lang="en-US" sz="2000" i="1">
                                          <a:latin typeface="Cambria Math" panose="02040503050406030204" pitchFamily="18" charset="0"/>
                                          <a:cs typeface="Times New Roman" panose="02020603050405020304" pitchFamily="18" charset="0"/>
                                        </a:rPr>
                                        <m:t>𝑗</m:t>
                                      </m:r>
                                    </m:sub>
                                  </m:sSub>
                                </m:den>
                              </m:f>
                              <m:r>
                                <a:rPr lang="en-US" sz="2000" i="1">
                                  <a:latin typeface="Cambria Math" panose="02040503050406030204" pitchFamily="18" charset="0"/>
                                  <a:cs typeface="Times New Roman" panose="02020603050405020304" pitchFamily="18" charset="0"/>
                                </a:rPr>
                                <m:t>.</m:t>
                              </m:r>
                              <m:func>
                                <m:funcPr>
                                  <m:ctrlPr>
                                    <a:rPr lang="en-US" sz="2000" i="1">
                                      <a:latin typeface="Cambria Math" panose="02040503050406030204" pitchFamily="18" charset="0"/>
                                      <a:cs typeface="Times New Roman" panose="02020603050405020304" pitchFamily="18" charset="0"/>
                                    </a:rPr>
                                  </m:ctrlPr>
                                </m:funcPr>
                                <m:fName>
                                  <m:sSub>
                                    <m:sSubPr>
                                      <m:ctrlPr>
                                        <a:rPr lang="en-US" sz="2000" i="1">
                                          <a:latin typeface="Cambria Math" panose="02040503050406030204" pitchFamily="18" charset="0"/>
                                          <a:cs typeface="Times New Roman" panose="02020603050405020304" pitchFamily="18" charset="0"/>
                                        </a:rPr>
                                      </m:ctrlPr>
                                    </m:sSubPr>
                                    <m:e>
                                      <m:r>
                                        <m:rPr>
                                          <m:sty m:val="p"/>
                                        </m:rPr>
                                        <a:rPr lang="en-US" sz="2000">
                                          <a:latin typeface="Cambria Math" panose="02040503050406030204" pitchFamily="18" charset="0"/>
                                          <a:cs typeface="Times New Roman" panose="02020603050405020304" pitchFamily="18" charset="0"/>
                                        </a:rPr>
                                        <m:t>log</m:t>
                                      </m:r>
                                    </m:e>
                                    <m:sub>
                                      <m:r>
                                        <a:rPr lang="en-US" sz="2000" i="1">
                                          <a:latin typeface="Cambria Math" panose="02040503050406030204" pitchFamily="18" charset="0"/>
                                          <a:cs typeface="Times New Roman" panose="02020603050405020304" pitchFamily="18" charset="0"/>
                                        </a:rPr>
                                        <m:t>2</m:t>
                                      </m:r>
                                    </m:sub>
                                  </m:sSub>
                                </m:fName>
                                <m:e>
                                  <m:f>
                                    <m:fPr>
                                      <m:ctrlPr>
                                        <a:rPr lang="en-US" sz="2000" i="1">
                                          <a:latin typeface="Cambria Math" panose="02040503050406030204" pitchFamily="18" charset="0"/>
                                          <a:cs typeface="Times New Roman" panose="02020603050405020304" pitchFamily="18" charset="0"/>
                                        </a:rPr>
                                      </m:ctrlPr>
                                    </m:fPr>
                                    <m:num>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num>
                                    <m:den>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𝑁</m:t>
                                          </m:r>
                                        </m:e>
                                        <m:sub>
                                          <m:r>
                                            <a:rPr lang="en-US" sz="2000" i="1">
                                              <a:latin typeface="Cambria Math" panose="02040503050406030204" pitchFamily="18" charset="0"/>
                                              <a:cs typeface="Times New Roman" panose="02020603050405020304" pitchFamily="18" charset="0"/>
                                            </a:rPr>
                                            <m:t>𝑗</m:t>
                                          </m:r>
                                        </m:sub>
                                      </m:sSub>
                                    </m:den>
                                  </m:f>
                                </m:e>
                              </m:func>
                            </m:e>
                          </m:nary>
                        </m:e>
                      </m:nary>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30736" y="1384419"/>
                <a:ext cx="8829727" cy="5215787"/>
              </a:xfrm>
              <a:prstGeom prst="rect">
                <a:avLst/>
              </a:prstGeom>
              <a:blipFill rotWithShape="1">
                <a:blip r:embed="rId2"/>
                <a:stretch>
                  <a:fillRect l="-760" t="-584"/>
                </a:stretch>
              </a:blipFill>
            </p:spPr>
            <p:txBody>
              <a:bodyPr/>
              <a:lstStyle/>
              <a:p>
                <a:r>
                  <a:rPr lang="en-IN">
                    <a:noFill/>
                  </a:rPr>
                  <a:t> </a:t>
                </a:r>
              </a:p>
            </p:txBody>
          </p:sp>
        </mc:Fallback>
      </mc:AlternateContent>
    </p:spTree>
    <p:extLst>
      <p:ext uri="{BB962C8B-B14F-4D97-AF65-F5344CB8AC3E}">
        <p14:creationId xmlns:p14="http://schemas.microsoft.com/office/powerpoint/2010/main" val="40088117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72</a:t>
            </a:fld>
            <a:endParaRPr lang="en-IN" dirty="0">
              <a:solidFill>
                <a:srgbClr val="04617B">
                  <a:shade val="90000"/>
                </a:srgbClr>
              </a:solidFill>
            </a:endParaRPr>
          </a:p>
        </p:txBody>
      </p:sp>
      <p:sp>
        <p:nvSpPr>
          <p:cNvPr id="9" name="Title 1"/>
          <p:cNvSpPr>
            <a:spLocks noGrp="1"/>
          </p:cNvSpPr>
          <p:nvPr>
            <p:ph type="title"/>
          </p:nvPr>
        </p:nvSpPr>
        <p:spPr>
          <a:xfrm>
            <a:off x="468093" y="0"/>
            <a:ext cx="8425339" cy="802594"/>
          </a:xfrm>
        </p:spPr>
        <p:txBody>
          <a:bodyPr>
            <a:normAutofit/>
          </a:bodyPr>
          <a:lstStyle/>
          <a:p>
            <a:r>
              <a:rPr lang="en-US" sz="4000" dirty="0">
                <a:solidFill>
                  <a:srgbClr val="A50021"/>
                </a:solidFill>
                <a:latin typeface="Times New Roman" pitchFamily="18" charset="0"/>
                <a:cs typeface="Times New Roman" pitchFamily="18" charset="0"/>
              </a:rPr>
              <a:t>Proof of Equivalence</a:t>
            </a:r>
          </a:p>
        </p:txBody>
      </p:sp>
      <mc:AlternateContent xmlns:mc="http://schemas.openxmlformats.org/markup-compatibility/2006" xmlns:a14="http://schemas.microsoft.com/office/drawing/2010/main">
        <mc:Choice Requires="a14">
          <p:sp>
            <p:nvSpPr>
              <p:cNvPr id="2" name="TextBox 1"/>
              <p:cNvSpPr txBox="1"/>
              <p:nvPr/>
            </p:nvSpPr>
            <p:spPr>
              <a:xfrm>
                <a:off x="265899" y="802602"/>
                <a:ext cx="8829727" cy="5996898"/>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cs typeface="Times New Roman" panose="02020603050405020304" pitchFamily="18" charset="0"/>
                        </a:rPr>
                        <m:t>=−</m:t>
                      </m:r>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f>
                                <m:fPr>
                                  <m:ctrlPr>
                                    <a:rPr lang="en-US" sz="1600" i="1">
                                      <a:latin typeface="Cambria Math" panose="02040503050406030204" pitchFamily="18" charset="0"/>
                                      <a:cs typeface="Times New Roman" panose="02020603050405020304" pitchFamily="18" charset="0"/>
                                    </a:rPr>
                                  </m:ctrlPr>
                                </m:fPr>
                                <m:num>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num>
                                <m:den>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den>
                              </m:f>
                              <m:r>
                                <a:rPr lang="en-US" sz="1600" i="1">
                                  <a:latin typeface="Cambria Math" panose="02040503050406030204" pitchFamily="18" charset="0"/>
                                  <a:cs typeface="Times New Roman" panose="02020603050405020304" pitchFamily="18" charset="0"/>
                                </a:rPr>
                                <m:t>.</m:t>
                              </m:r>
                              <m:func>
                                <m:funcPr>
                                  <m:ctrlPr>
                                    <a:rPr lang="en-US" sz="1600" i="1">
                                      <a:latin typeface="Cambria Math" panose="02040503050406030204" pitchFamily="18" charset="0"/>
                                      <a:cs typeface="Times New Roman" panose="02020603050405020304" pitchFamily="18" charset="0"/>
                                    </a:rPr>
                                  </m:ctrlPr>
                                </m:funcPr>
                                <m:fName>
                                  <m:sSub>
                                    <m:sSubPr>
                                      <m:ctrlPr>
                                        <a:rPr lang="en-US" sz="1600" i="1">
                                          <a:latin typeface="Cambria Math" panose="02040503050406030204" pitchFamily="18" charset="0"/>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𝑓</m:t>
                                      </m:r>
                                    </m:e>
                                    <m:sub>
                                      <m:r>
                                        <a:rPr lang="en-US" sz="1600" b="0" i="1" smtClean="0">
                                          <a:latin typeface="Cambria Math" panose="02040503050406030204" pitchFamily="18" charset="0"/>
                                          <a:cs typeface="Times New Roman" panose="02020603050405020304" pitchFamily="18" charset="0"/>
                                        </a:rPr>
                                        <m:t>𝑖𝑗</m:t>
                                      </m:r>
                                    </m:sub>
                                  </m:sSub>
                                </m:e>
                              </m:func>
                            </m:e>
                          </m:nary>
                        </m:e>
                      </m:nary>
                      <m:r>
                        <a:rPr lang="en-US" sz="1600" b="0" i="1" smtClean="0">
                          <a:latin typeface="Cambria Math" panose="02040503050406030204" pitchFamily="18" charset="0"/>
                          <a:cs typeface="Times New Roman" panose="02020603050405020304" pitchFamily="18" charset="0"/>
                        </a:rPr>
                        <m:t>+</m:t>
                      </m:r>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f>
                                <m:fPr>
                                  <m:ctrlPr>
                                    <a:rPr lang="en-US" sz="1600" i="1">
                                      <a:latin typeface="Cambria Math" panose="02040503050406030204" pitchFamily="18" charset="0"/>
                                      <a:cs typeface="Times New Roman" panose="02020603050405020304" pitchFamily="18" charset="0"/>
                                    </a:rPr>
                                  </m:ctrlPr>
                                </m:fPr>
                                <m:num>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num>
                                <m:den>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den>
                              </m:f>
                              <m:r>
                                <a:rPr lang="en-US" sz="1600" i="1">
                                  <a:latin typeface="Cambria Math" panose="02040503050406030204" pitchFamily="18" charset="0"/>
                                  <a:cs typeface="Times New Roman" panose="02020603050405020304" pitchFamily="18" charset="0"/>
                                </a:rPr>
                                <m:t>.</m:t>
                              </m:r>
                              <m:func>
                                <m:funcPr>
                                  <m:ctrlPr>
                                    <a:rPr lang="en-US" sz="1600" i="1">
                                      <a:latin typeface="Cambria Math" panose="02040503050406030204" pitchFamily="18" charset="0"/>
                                      <a:cs typeface="Times New Roman" panose="02020603050405020304" pitchFamily="18" charset="0"/>
                                    </a:rPr>
                                  </m:ctrlPr>
                                </m:funcPr>
                                <m:fName>
                                  <m:sSub>
                                    <m:sSubPr>
                                      <m:ctrlPr>
                                        <a:rPr lang="en-US" sz="1600" i="1">
                                          <a:latin typeface="Cambria Math" panose="02040503050406030204" pitchFamily="18" charset="0"/>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e>
                      </m:nary>
                    </m:oMath>
                  </m:oMathPara>
                </a14:m>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f>
                                <m:fPr>
                                  <m:ctrlPr>
                                    <a:rPr lang="en-US" sz="1600" i="1">
                                      <a:latin typeface="Cambria Math" panose="02040503050406030204" pitchFamily="18" charset="0"/>
                                      <a:cs typeface="Times New Roman" panose="02020603050405020304" pitchFamily="18" charset="0"/>
                                    </a:rPr>
                                  </m:ctrlPr>
                                </m:fPr>
                                <m:num>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num>
                                <m:den>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den>
                              </m:f>
                              <m:r>
                                <a:rPr lang="en-US" sz="1600" i="1">
                                  <a:latin typeface="Cambria Math" panose="02040503050406030204" pitchFamily="18" charset="0"/>
                                  <a:cs typeface="Times New Roman" panose="02020603050405020304" pitchFamily="18" charset="0"/>
                                </a:rPr>
                                <m:t>.</m:t>
                              </m:r>
                              <m:func>
                                <m:funcPr>
                                  <m:ctrlPr>
                                    <a:rPr lang="en-US" sz="1600" i="1">
                                      <a:latin typeface="Cambria Math" panose="02040503050406030204" pitchFamily="18" charset="0"/>
                                      <a:cs typeface="Times New Roman" panose="02020603050405020304" pitchFamily="18" charset="0"/>
                                    </a:rPr>
                                  </m:ctrlPr>
                                </m:funcPr>
                                <m:fName>
                                  <m:sSub>
                                    <m:sSubPr>
                                      <m:ctrlPr>
                                        <a:rPr lang="en-US" sz="1600" i="1">
                                          <a:latin typeface="Cambria Math" panose="02040503050406030204" pitchFamily="18" charset="0"/>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e>
                              </m:func>
                            </m:e>
                          </m:nary>
                        </m:e>
                      </m:nary>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panose="02040503050406030204" pitchFamily="18" charset="0"/>
                              <a:cs typeface="Times New Roman" panose="02020603050405020304" pitchFamily="18" charset="0"/>
                            </a:rPr>
                          </m:ctrlPr>
                        </m:naryPr>
                        <m:sub>
                          <m:r>
                            <a:rPr lang="en-US" sz="1600" b="0" i="1" smtClean="0">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1</m:t>
                          </m:r>
                        </m:sup>
                        <m:e>
                          <m:f>
                            <m:fPr>
                              <m:ctrlPr>
                                <a:rPr lang="en-US" sz="1600" i="1">
                                  <a:latin typeface="Cambria Math" panose="02040503050406030204" pitchFamily="18" charset="0"/>
                                  <a:cs typeface="Times New Roman" panose="02020603050405020304" pitchFamily="18" charset="0"/>
                                </a:rPr>
                              </m:ctrlPr>
                            </m:fPr>
                            <m:num>
                              <m:sSub>
                                <m:sSubPr>
                                  <m:ctrlPr>
                                    <a:rPr lang="en-US" sz="1600" i="1">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num>
                            <m:den>
                              <m:r>
                                <a:rPr lang="en-US" sz="1600" b="0" i="1" smtClean="0">
                                  <a:latin typeface="Cambria Math" panose="02040503050406030204" pitchFamily="18" charset="0"/>
                                  <a:cs typeface="Times New Roman" panose="02020603050405020304" pitchFamily="18" charset="0"/>
                                </a:rPr>
                                <m:t>𝑁</m:t>
                              </m:r>
                            </m:den>
                          </m:f>
                          <m:r>
                            <a:rPr lang="en-US" sz="1600" i="1">
                              <a:latin typeface="Cambria Math" panose="02040503050406030204" pitchFamily="18" charset="0"/>
                              <a:cs typeface="Times New Roman" panose="02020603050405020304" pitchFamily="18" charset="0"/>
                            </a:rPr>
                            <m:t>.</m:t>
                          </m:r>
                          <m:func>
                            <m:funcPr>
                              <m:ctrlPr>
                                <a:rPr lang="en-US" sz="1600" i="1">
                                  <a:latin typeface="Cambria Math" panose="02040503050406030204" pitchFamily="18" charset="0"/>
                                  <a:cs typeface="Times New Roman" panose="02020603050405020304" pitchFamily="18" charset="0"/>
                                </a:rPr>
                              </m:ctrlPr>
                            </m:funcPr>
                            <m:fName>
                              <m:sSub>
                                <m:sSubPr>
                                  <m:ctrlPr>
                                    <a:rPr lang="en-US" sz="1600" i="1">
                                      <a:latin typeface="Cambria Math" panose="02040503050406030204" pitchFamily="18" charset="0"/>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oMath>
                  </m:oMathPara>
                </a14:m>
                <a:endParaRPr lang="en-US" sz="16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left"/>
                    </m:oMathParaPr>
                    <m:oMath xmlns:m="http://schemas.openxmlformats.org/officeDocument/2006/math">
                      <m:r>
                        <a:rPr lang="en-US" sz="1600" b="0" i="1" smtClean="0">
                          <a:latin typeface="Cambria Math"/>
                          <a:ea typeface="Cambria Math" panose="02040503050406030204" pitchFamily="18" charset="0"/>
                          <a:cs typeface="Times New Roman" panose="02020603050405020304" pitchFamily="18" charset="0"/>
                        </a:rPr>
                        <m:t>                                                                                                                                                 </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𝑓</m:t>
                              </m:r>
                            </m:e>
                            <m:sub>
                              <m:r>
                                <a:rPr lang="en-US" sz="1600" b="0" i="1" smtClean="0">
                                  <a:latin typeface="Cambria Math" panose="02040503050406030204" pitchFamily="18" charset="0"/>
                                  <a:cs typeface="Times New Roman" panose="02020603050405020304" pitchFamily="18" charset="0"/>
                                </a:rPr>
                                <m:t>𝑖𝑗</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b="0" i="1" smtClean="0">
                                  <a:latin typeface="Cambria Math" panose="02040503050406030204" pitchFamily="18" charset="0"/>
                                  <a:cs typeface="Times New Roman" panose="02020603050405020304" pitchFamily="18" charset="0"/>
                                </a:rPr>
                                <m:t>𝑗</m:t>
                              </m:r>
                            </m:sub>
                          </m:sSub>
                        </m:e>
                      </m:nary>
                    </m:oMath>
                  </m:oMathPara>
                </a14:m>
                <a:endParaRPr lang="en-US" sz="16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f>
                        <m:fPr>
                          <m:type m:val="lin"/>
                          <m:ctrlPr>
                            <a:rPr lang="en-US" sz="1600" b="0" i="1" smtClean="0">
                              <a:latin typeface="Cambria Math" panose="02040503050406030204" pitchFamily="18" charset="0"/>
                              <a:cs typeface="Times New Roman" panose="02020603050405020304" pitchFamily="18" charset="0"/>
                            </a:rPr>
                          </m:ctrlPr>
                        </m:fPr>
                        <m:num>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r>
                                        <a:rPr lang="en-US" sz="1600" i="1">
                                          <a:latin typeface="Cambria Math" panose="02040503050406030204" pitchFamily="18" charset="0"/>
                                          <a:cs typeface="Times New Roman" panose="02020603050405020304" pitchFamily="18" charset="0"/>
                                        </a:rPr>
                                        <m:t>.</m:t>
                                      </m:r>
                                      <m:func>
                                        <m:funcPr>
                                          <m:ctrlPr>
                                            <a:rPr lang="en-US" sz="1600" i="1">
                                              <a:latin typeface="Cambria Math" panose="02040503050406030204" pitchFamily="18" charset="0"/>
                                              <a:cs typeface="Times New Roman" panose="02020603050405020304" pitchFamily="18" charset="0"/>
                                            </a:rPr>
                                          </m:ctrlPr>
                                        </m:funcPr>
                                        <m:fName>
                                          <m:sSub>
                                            <m:sSubPr>
                                              <m:ctrlPr>
                                                <a:rPr lang="en-US" sz="1600" i="1">
                                                  <a:latin typeface="Cambria Math" panose="02040503050406030204" pitchFamily="18" charset="0"/>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e>
                                      </m:func>
                                    </m:e>
                                  </m:nary>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panose="02040503050406030204" pitchFamily="18" charset="0"/>
                                          <a:cs typeface="Times New Roman" panose="02020603050405020304" pitchFamily="18" charset="0"/>
                                        </a:rPr>
                                      </m:ctrlPr>
                                    </m:naryPr>
                                    <m:sub>
                                      <m: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func>
                                        <m:funcPr>
                                          <m:ctrlPr>
                                            <a:rPr lang="en-US" sz="1600" i="1">
                                              <a:latin typeface="Cambria Math" panose="02040503050406030204" pitchFamily="18" charset="0"/>
                                              <a:cs typeface="Times New Roman" panose="02020603050405020304" pitchFamily="18" charset="0"/>
                                            </a:rPr>
                                          </m:ctrlPr>
                                        </m:funcPr>
                                        <m:fName>
                                          <m:sSub>
                                            <m:sSubPr>
                                              <m:ctrlPr>
                                                <a:rPr lang="en-US" sz="1600" i="1">
                                                  <a:latin typeface="Cambria Math" panose="02040503050406030204" pitchFamily="18" charset="0"/>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e>
                              </m:nary>
                            </m:e>
                          </m:d>
                        </m:num>
                        <m:den>
                          <m:r>
                            <a:rPr lang="en-US" sz="1600" b="0" i="1" smtClean="0">
                              <a:latin typeface="Cambria Math" panose="02040503050406030204" pitchFamily="18" charset="0"/>
                              <a:cs typeface="Times New Roman" panose="02020603050405020304" pitchFamily="18" charset="0"/>
                            </a:rPr>
                            <m:t>𝑁</m:t>
                          </m:r>
                        </m:den>
                      </m:f>
                    </m:oMath>
                  </m:oMathPara>
                </a14:m>
                <a:endParaRPr lang="en-US" sz="16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f>
                        <m:fPr>
                          <m:type m:val="lin"/>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𝑉</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𝑆</m:t>
                          </m:r>
                          <m:r>
                            <a:rPr lang="en-US" sz="1600" b="0" i="1" smtClean="0">
                              <a:latin typeface="Cambria Math" panose="02040503050406030204" pitchFamily="18" charset="0"/>
                              <a:cs typeface="Times New Roman" panose="02020603050405020304" pitchFamily="18" charset="0"/>
                            </a:rPr>
                            <m:t>)</m:t>
                          </m:r>
                        </m:num>
                        <m:den>
                          <m:r>
                            <a:rPr lang="en-US" sz="1600" b="0" i="1" smtClean="0">
                              <a:latin typeface="Cambria Math" panose="02040503050406030204" pitchFamily="18" charset="0"/>
                              <a:cs typeface="Times New Roman" panose="02020603050405020304" pitchFamily="18" charset="0"/>
                            </a:rPr>
                            <m:t>𝑁</m:t>
                          </m:r>
                        </m:den>
                      </m:f>
                    </m:oMath>
                  </m:oMathPara>
                </a14:m>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m:rPr>
                          <m:nor/>
                        </m:rPr>
                        <a:rPr lang="en-US" sz="1600" b="0" i="0" dirty="0" smtClean="0">
                          <a:latin typeface="Times New Roman" panose="02020603050405020304" pitchFamily="18" charset="0"/>
                          <a:cs typeface="Times New Roman" panose="02020603050405020304" pitchFamily="18" charset="0"/>
                        </a:rPr>
                        <m:t>w</m:t>
                      </m:r>
                      <m:r>
                        <m:rPr>
                          <m:nor/>
                        </m:rPr>
                        <a:rPr lang="en-US" sz="1600" dirty="0">
                          <a:latin typeface="Times New Roman" panose="02020603050405020304" pitchFamily="18" charset="0"/>
                          <a:cs typeface="Times New Roman" panose="02020603050405020304" pitchFamily="18" charset="0"/>
                        </a:rPr>
                        <m:t>here</m:t>
                      </m:r>
                      <m:r>
                        <m:rPr>
                          <m:nor/>
                        </m:rPr>
                        <a:rPr lang="en-US" sz="1600" dirty="0">
                          <a:latin typeface="Times New Roman" panose="02020603050405020304" pitchFamily="18" charset="0"/>
                          <a:cs typeface="Times New Roman" panose="02020603050405020304" pitchFamily="18" charset="0"/>
                        </a:rPr>
                        <m:t> </m:t>
                      </m:r>
                      <m:r>
                        <a:rPr lang="en-US" sz="1600" i="1">
                          <a:latin typeface="Cambria Math" panose="02040503050406030204" pitchFamily="18" charset="0"/>
                          <a:cs typeface="Times New Roman" panose="02020603050405020304" pitchFamily="18" charset="0"/>
                        </a:rPr>
                        <m:t>𝑉</m:t>
                      </m:r>
                      <m:r>
                        <a:rPr lang="en-US" sz="1600" i="1">
                          <a:latin typeface="Cambria Math" panose="02040503050406030204" pitchFamily="18" charset="0"/>
                          <a:cs typeface="Times New Roman" panose="02020603050405020304" pitchFamily="18" charset="0"/>
                        </a:rPr>
                        <m:t>=</m:t>
                      </m:r>
                      <m:nary>
                        <m:naryPr>
                          <m:chr m:val="∑"/>
                          <m:ctrlPr>
                            <a:rPr lang="en-US" sz="160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𝑗</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𝑛</m:t>
                          </m:r>
                        </m:sup>
                        <m:e>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r>
                                <a:rPr lang="en-US" sz="1600" i="1">
                                  <a:latin typeface="Cambria Math" panose="02040503050406030204" pitchFamily="18" charset="0"/>
                                  <a:cs typeface="Times New Roman" panose="02020603050405020304" pitchFamily="18" charset="0"/>
                                </a:rPr>
                                <m:t>.</m:t>
                              </m:r>
                              <m:func>
                                <m:funcPr>
                                  <m:ctrlPr>
                                    <a:rPr lang="en-US" sz="1600" i="1">
                                      <a:latin typeface="Cambria Math" panose="02040503050406030204" pitchFamily="18" charset="0"/>
                                      <a:cs typeface="Times New Roman" panose="02020603050405020304" pitchFamily="18" charset="0"/>
                                    </a:rPr>
                                  </m:ctrlPr>
                                </m:funcPr>
                                <m:fName>
                                  <m:sSub>
                                    <m:sSubPr>
                                      <m:ctrlPr>
                                        <a:rPr lang="en-US" sz="1600" i="1">
                                          <a:latin typeface="Cambria Math" panose="02040503050406030204" pitchFamily="18" charset="0"/>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e>
                              </m:func>
                            </m:e>
                          </m:nary>
                        </m:e>
                      </m:nary>
                      <m:r>
                        <m:rPr>
                          <m:nor/>
                        </m:rPr>
                        <a:rPr lang="en-US" sz="1600" b="0" i="0" smtClean="0">
                          <a:latin typeface="Cambria Math"/>
                          <a:cs typeface="Times New Roman" panose="02020603050405020304" pitchFamily="18" charset="0"/>
                        </a:rPr>
                        <m:t>               </m:t>
                      </m:r>
                      <m:r>
                        <m:rPr>
                          <m:nor/>
                        </m:rPr>
                        <a:rPr lang="en-US" sz="1600" dirty="0">
                          <a:latin typeface="Times New Roman" panose="02020603050405020304" pitchFamily="18" charset="0"/>
                          <a:cs typeface="Times New Roman" panose="02020603050405020304" pitchFamily="18" charset="0"/>
                        </a:rPr>
                        <m:t>(</m:t>
                      </m:r>
                      <m:r>
                        <m:rPr>
                          <m:nor/>
                        </m:rPr>
                        <a:rPr lang="en-US" sz="1600" dirty="0">
                          <a:latin typeface="Times New Roman" panose="02020603050405020304" pitchFamily="18" charset="0"/>
                          <a:cs typeface="Times New Roman" panose="02020603050405020304" pitchFamily="18" charset="0"/>
                        </a:rPr>
                        <m:t>Entries</m:t>
                      </m:r>
                      <m:r>
                        <m:rPr>
                          <m:nor/>
                        </m:rPr>
                        <a:rPr lang="en-US" sz="1600" dirty="0">
                          <a:latin typeface="Times New Roman" panose="02020603050405020304" pitchFamily="18" charset="0"/>
                          <a:cs typeface="Times New Roman" panose="02020603050405020304" pitchFamily="18" charset="0"/>
                        </a:rPr>
                        <m:t> </m:t>
                      </m:r>
                      <m:r>
                        <m:rPr>
                          <m:nor/>
                        </m:rPr>
                        <a:rPr lang="en-US" sz="1600" dirty="0">
                          <a:latin typeface="Times New Roman" panose="02020603050405020304" pitchFamily="18" charset="0"/>
                          <a:cs typeface="Times New Roman" panose="02020603050405020304" pitchFamily="18" charset="0"/>
                        </a:rPr>
                        <m:t>sum</m:t>
                      </m:r>
                      <m:r>
                        <m:rPr>
                          <m:nor/>
                        </m:rPr>
                        <a:rPr lang="en-US" sz="1600" dirty="0">
                          <a:latin typeface="Times New Roman" panose="02020603050405020304" pitchFamily="18" charset="0"/>
                          <a:cs typeface="Times New Roman" panose="02020603050405020304" pitchFamily="18" charset="0"/>
                        </a:rPr>
                        <m:t>)</m:t>
                      </m:r>
                    </m:oMath>
                  </m:oMathPara>
                </a14:m>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𝑎𝑛𝑑</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𝑆</m:t>
                      </m:r>
                      <m:r>
                        <a:rPr lang="en-US" sz="1600" b="0" i="1" smtClean="0">
                          <a:latin typeface="Cambria Math" panose="02040503050406030204" pitchFamily="18" charset="0"/>
                          <a:cs typeface="Times New Roman" panose="02020603050405020304" pitchFamily="18" charset="0"/>
                        </a:rPr>
                        <m:t>=</m:t>
                      </m:r>
                      <m:nary>
                        <m:naryPr>
                          <m:chr m:val="∑"/>
                          <m:ctrlPr>
                            <a:rPr lang="en-US" sz="1600" i="1" smtClean="0">
                              <a:latin typeface="Cambria Math" panose="02040503050406030204" pitchFamily="18" charset="0"/>
                              <a:cs typeface="Times New Roman" panose="02020603050405020304" pitchFamily="18" charset="0"/>
                            </a:rPr>
                          </m:ctrlPr>
                        </m:naryPr>
                        <m:sub>
                          <m: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func>
                            <m:funcPr>
                              <m:ctrlPr>
                                <a:rPr lang="en-US" sz="1600" i="1">
                                  <a:latin typeface="Cambria Math" panose="02040503050406030204" pitchFamily="18" charset="0"/>
                                  <a:cs typeface="Times New Roman" panose="02020603050405020304" pitchFamily="18" charset="0"/>
                                </a:rPr>
                              </m:ctrlPr>
                            </m:funcPr>
                            <m:fName>
                              <m:sSub>
                                <m:sSubPr>
                                  <m:ctrlPr>
                                    <a:rPr lang="en-US" sz="1600" i="1">
                                      <a:latin typeface="Cambria Math" panose="02040503050406030204" pitchFamily="18" charset="0"/>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r>
                        <a:rPr lang="en-US" sz="1600" b="0" i="1" smtClean="0">
                          <a:latin typeface="Cambria Math"/>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𝐶𝑜𝑙𝑢𝑚𝑛</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𝑆𝑢𝑚</m:t>
                      </m:r>
                      <m:r>
                        <a:rPr lang="en-US" sz="1600" b="0" i="1" smtClean="0">
                          <a:latin typeface="Cambria Math" panose="02040503050406030204" pitchFamily="18" charset="0"/>
                          <a:cs typeface="Times New Roman" panose="02020603050405020304" pitchFamily="18" charset="0"/>
                        </a:rPr>
                        <m:t>)</m:t>
                      </m:r>
                    </m:oMath>
                  </m:oMathPara>
                </a14:m>
                <a:endParaRPr lang="en-US" sz="16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r>
                  <a:rPr lang="en-US" sz="2000" dirty="0">
                    <a:solidFill>
                      <a:srgbClr val="A50021"/>
                    </a:solidFill>
                    <a:latin typeface="Times New Roman" panose="02020603050405020304" pitchFamily="18" charset="0"/>
                    <a:cs typeface="Times New Roman" panose="02020603050405020304" pitchFamily="18" charset="0"/>
                  </a:rPr>
                  <a:t>Hence, the equivalence is proved</a:t>
                </a:r>
                <a:r>
                  <a:rPr lang="en-US" sz="2000" dirty="0">
                    <a:latin typeface="Times New Roman" panose="02020603050405020304" pitchFamily="18" charset="0"/>
                    <a:cs typeface="Times New Roman" panose="02020603050405020304" pitchFamily="18" charset="0"/>
                  </a:rPr>
                  <a:t>.</a:t>
                </a:r>
              </a:p>
              <a:p>
                <a:pPr algn="ctr"/>
                <a:r>
                  <a:rPr lang="en-US" sz="1600" b="1" dirty="0">
                    <a:solidFill>
                      <a:srgbClr val="0B5ED7"/>
                    </a:solidFill>
                    <a:latin typeface="Times New Roman" panose="02020603050405020304" pitchFamily="18" charset="0"/>
                    <a:cs typeface="Times New Roman" panose="02020603050405020304" pitchFamily="18" charset="0"/>
                  </a:rPr>
                  <a:t> </a:t>
                </a:r>
              </a:p>
            </p:txBody>
          </p:sp>
        </mc:Choice>
        <mc:Fallback xmlns="">
          <p:sp>
            <p:nvSpPr>
              <p:cNvPr id="2" name="TextBox 1"/>
              <p:cNvSpPr txBox="1">
                <a:spLocks noRot="1" noChangeAspect="1" noMove="1" noResize="1" noEditPoints="1" noAdjustHandles="1" noChangeArrowheads="1" noChangeShapeType="1" noTextEdit="1"/>
              </p:cNvSpPr>
              <p:nvPr/>
            </p:nvSpPr>
            <p:spPr>
              <a:xfrm>
                <a:off x="265880" y="802594"/>
                <a:ext cx="8829727" cy="5996898"/>
              </a:xfrm>
              <a:prstGeom prst="rect">
                <a:avLst/>
              </a:prstGeom>
              <a:blipFill rotWithShape="1">
                <a:blip r:embed="rId2"/>
                <a:stretch>
                  <a:fillRect r="-552"/>
                </a:stretch>
              </a:blipFill>
            </p:spPr>
            <p:txBody>
              <a:bodyPr/>
              <a:lstStyle/>
              <a:p>
                <a:r>
                  <a:rPr lang="en-IN">
                    <a:noFill/>
                  </a:rPr>
                  <a:t> </a:t>
                </a:r>
              </a:p>
            </p:txBody>
          </p:sp>
        </mc:Fallback>
      </mc:AlternateContent>
    </p:spTree>
    <p:extLst>
      <p:ext uri="{BB962C8B-B14F-4D97-AF65-F5344CB8AC3E}">
        <p14:creationId xmlns:p14="http://schemas.microsoft.com/office/powerpoint/2010/main" val="20470897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73</a:t>
            </a:fld>
            <a:endParaRPr lang="en-IN" dirty="0">
              <a:solidFill>
                <a:srgbClr val="04617B">
                  <a:shade val="90000"/>
                </a:srgbClr>
              </a:solidFill>
            </a:endParaRPr>
          </a:p>
        </p:txBody>
      </p:sp>
      <p:sp>
        <p:nvSpPr>
          <p:cNvPr id="9" name="Title 1"/>
          <p:cNvSpPr>
            <a:spLocks noGrp="1"/>
          </p:cNvSpPr>
          <p:nvPr>
            <p:ph type="title"/>
          </p:nvPr>
        </p:nvSpPr>
        <p:spPr>
          <a:xfrm>
            <a:off x="468093" y="-1"/>
            <a:ext cx="8425339" cy="1269403"/>
          </a:xfrm>
        </p:spPr>
        <p:txBody>
          <a:bodyPr>
            <a:normAutofit/>
          </a:bodyPr>
          <a:lstStyle/>
          <a:p>
            <a:r>
              <a:rPr lang="en-US" sz="4000" dirty="0">
                <a:solidFill>
                  <a:srgbClr val="A50021"/>
                </a:solidFill>
                <a:latin typeface="Times New Roman" pitchFamily="18" charset="0"/>
                <a:cs typeface="Times New Roman" pitchFamily="18" charset="0"/>
              </a:rPr>
              <a:t>Limiting Values of Information Gain</a:t>
            </a:r>
          </a:p>
        </p:txBody>
      </p:sp>
      <mc:AlternateContent xmlns:mc="http://schemas.openxmlformats.org/markup-compatibility/2006" xmlns:a14="http://schemas.microsoft.com/office/drawing/2010/main">
        <mc:Choice Requires="a14">
          <p:sp>
            <p:nvSpPr>
              <p:cNvPr id="2" name="TextBox 1"/>
              <p:cNvSpPr txBox="1"/>
              <p:nvPr/>
            </p:nvSpPr>
            <p:spPr>
              <a:xfrm>
                <a:off x="623946" y="1652448"/>
                <a:ext cx="8089750" cy="3447098"/>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The Information gain metric used in ID3 </a:t>
                </a:r>
                <a:r>
                  <a:rPr lang="en-US" sz="2000" dirty="0">
                    <a:solidFill>
                      <a:srgbClr val="0B5ED7"/>
                    </a:solidFill>
                    <a:latin typeface="Times New Roman" panose="02020603050405020304" pitchFamily="18" charset="0"/>
                    <a:cs typeface="Times New Roman" panose="02020603050405020304" pitchFamily="18" charset="0"/>
                  </a:rPr>
                  <a:t>always should be positive or zero</a:t>
                </a:r>
                <a:r>
                  <a:rPr lang="en-US" sz="2000" dirty="0">
                    <a:latin typeface="Times New Roman" panose="02020603050405020304" pitchFamily="18" charset="0"/>
                    <a:cs typeface="Times New Roman" panose="02020603050405020304" pitchFamily="18" charset="0"/>
                  </a:rPr>
                  <a:t>.</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 It is always positive value because information is always gained (i.e., purity is improved) by splitting on an attribute. </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On the other hand, when a training set is such that if there are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𝑘</m:t>
                    </m:r>
                  </m:oMath>
                </a14:m>
                <a:r>
                  <a:rPr lang="en-US" sz="2000" dirty="0">
                    <a:latin typeface="Times New Roman" panose="02020603050405020304" pitchFamily="18" charset="0"/>
                    <a:cs typeface="Times New Roman" panose="02020603050405020304" pitchFamily="18" charset="0"/>
                  </a:rPr>
                  <a:t> classes, and the entropy of training set takes the largest value i.e., </a:t>
                </a:r>
                <a14:m>
                  <m:oMath xmlns:m="http://schemas.openxmlformats.org/officeDocument/2006/math">
                    <m:func>
                      <m:funcPr>
                        <m:ctrlPr>
                          <a:rPr lang="en-US" sz="2000" i="1" smtClean="0">
                            <a:latin typeface="Cambria Math" panose="02040503050406030204" pitchFamily="18" charset="0"/>
                            <a:cs typeface="Times New Roman" panose="02020603050405020304" pitchFamily="18" charset="0"/>
                          </a:rPr>
                        </m:ctrlPr>
                      </m:funcPr>
                      <m:fName>
                        <m:sSub>
                          <m:sSubPr>
                            <m:ctrlPr>
                              <a:rPr lang="en-US" sz="2000" i="1" smtClean="0">
                                <a:latin typeface="Cambria Math" panose="02040503050406030204" pitchFamily="18" charset="0"/>
                                <a:cs typeface="Times New Roman" panose="02020603050405020304" pitchFamily="18" charset="0"/>
                              </a:rPr>
                            </m:ctrlPr>
                          </m:sSubPr>
                          <m:e>
                            <m:r>
                              <m:rPr>
                                <m:sty m:val="p"/>
                              </m:rPr>
                              <a:rPr lang="en-US" sz="2000" i="0" smtClean="0">
                                <a:latin typeface="Cambria Math" panose="02040503050406030204" pitchFamily="18" charset="0"/>
                                <a:cs typeface="Times New Roman" panose="02020603050405020304" pitchFamily="18" charset="0"/>
                              </a:rPr>
                              <m:t>log</m:t>
                            </m:r>
                          </m:e>
                          <m:sub>
                            <m:r>
                              <a:rPr lang="en-US" sz="2000" b="0" i="1" smtClean="0">
                                <a:latin typeface="Cambria Math" panose="02040503050406030204" pitchFamily="18" charset="0"/>
                                <a:cs typeface="Times New Roman" panose="02020603050405020304" pitchFamily="18" charset="0"/>
                              </a:rPr>
                              <m:t>2</m:t>
                            </m:r>
                          </m:sub>
                        </m:sSub>
                      </m:fName>
                      <m:e>
                        <m:r>
                          <a:rPr lang="en-US" sz="2000" b="0" i="1" smtClean="0">
                            <a:latin typeface="Cambria Math" panose="02040503050406030204" pitchFamily="18" charset="0"/>
                            <a:cs typeface="Times New Roman" panose="02020603050405020304" pitchFamily="18" charset="0"/>
                          </a:rPr>
                          <m:t>𝑘</m:t>
                        </m:r>
                      </m:e>
                    </m:func>
                  </m:oMath>
                </a14:m>
                <a:r>
                  <a:rPr lang="en-US" sz="2000" dirty="0">
                    <a:latin typeface="Times New Roman" panose="02020603050405020304" pitchFamily="18" charset="0"/>
                    <a:cs typeface="Times New Roman" panose="02020603050405020304" pitchFamily="18" charset="0"/>
                  </a:rPr>
                  <a:t> (this occurs when the classes are balanced), then the information gain will be zero.</a:t>
                </a:r>
              </a:p>
              <a:p>
                <a:pPr algn="just"/>
                <a:endParaRPr lang="en-US"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23944" y="1652448"/>
                <a:ext cx="8089750" cy="3447098"/>
              </a:xfrm>
              <a:prstGeom prst="rect">
                <a:avLst/>
              </a:prstGeom>
              <a:blipFill rotWithShape="1">
                <a:blip r:embed="rId2"/>
                <a:stretch>
                  <a:fillRect l="-1507" t="-4770" r="-829"/>
                </a:stretch>
              </a:blipFill>
            </p:spPr>
            <p:txBody>
              <a:bodyPr/>
              <a:lstStyle/>
              <a:p>
                <a:r>
                  <a:rPr lang="en-IN">
                    <a:noFill/>
                  </a:rPr>
                  <a:t> </a:t>
                </a:r>
              </a:p>
            </p:txBody>
          </p:sp>
        </mc:Fallback>
      </mc:AlternateContent>
    </p:spTree>
    <p:extLst>
      <p:ext uri="{BB962C8B-B14F-4D97-AF65-F5344CB8AC3E}">
        <p14:creationId xmlns:p14="http://schemas.microsoft.com/office/powerpoint/2010/main" val="40178212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74</a:t>
            </a:fld>
            <a:endParaRPr lang="en-IN" dirty="0">
              <a:solidFill>
                <a:srgbClr val="04617B">
                  <a:shade val="90000"/>
                </a:srgbClr>
              </a:solidFill>
            </a:endParaRPr>
          </a:p>
        </p:txBody>
      </p:sp>
      <p:sp>
        <p:nvSpPr>
          <p:cNvPr id="9" name="Title 1"/>
          <p:cNvSpPr>
            <a:spLocks noGrp="1"/>
          </p:cNvSpPr>
          <p:nvPr>
            <p:ph type="title"/>
          </p:nvPr>
        </p:nvSpPr>
        <p:spPr>
          <a:xfrm>
            <a:off x="468093" y="0"/>
            <a:ext cx="8425339" cy="802594"/>
          </a:xfrm>
        </p:spPr>
        <p:txBody>
          <a:bodyPr>
            <a:normAutofit/>
          </a:bodyPr>
          <a:lstStyle/>
          <a:p>
            <a:r>
              <a:rPr lang="en-US" sz="4000" dirty="0">
                <a:solidFill>
                  <a:srgbClr val="A50021"/>
                </a:solidFill>
                <a:latin typeface="Times New Roman" pitchFamily="18" charset="0"/>
                <a:cs typeface="Times New Roman" pitchFamily="18" charset="0"/>
              </a:rPr>
              <a:t>Limiting Values of Information Gain</a:t>
            </a:r>
          </a:p>
        </p:txBody>
      </p:sp>
      <p:sp>
        <p:nvSpPr>
          <p:cNvPr id="2" name="TextBox 1"/>
          <p:cNvSpPr txBox="1"/>
          <p:nvPr/>
        </p:nvSpPr>
        <p:spPr>
          <a:xfrm>
            <a:off x="265899" y="862279"/>
            <a:ext cx="8829727" cy="3724096"/>
          </a:xfrm>
          <a:prstGeom prst="rect">
            <a:avLst/>
          </a:prstGeom>
          <a:noFill/>
        </p:spPr>
        <p:txBody>
          <a:bodyPr wrap="square" rtlCol="0">
            <a:spAutoFit/>
          </a:bodyPr>
          <a:lstStyle/>
          <a:p>
            <a:pPr algn="just"/>
            <a:endParaRPr lang="en-US" dirty="0">
              <a:latin typeface="Times New Roman" panose="02020603050405020304" pitchFamily="18" charset="0"/>
              <a:cs typeface="Times New Roman" panose="02020603050405020304" pitchFamily="18" charset="0"/>
            </a:endParaRPr>
          </a:p>
          <a:p>
            <a:pPr algn="just"/>
            <a:r>
              <a:rPr lang="en-US" sz="2000" b="1" dirty="0">
                <a:solidFill>
                  <a:srgbClr val="0B5ED7"/>
                </a:solidFill>
                <a:latin typeface="Times New Roman" panose="02020603050405020304" pitchFamily="18" charset="0"/>
                <a:cs typeface="Times New Roman" panose="02020603050405020304" pitchFamily="18" charset="0"/>
              </a:rPr>
              <a:t>Example 9.14: Limiting values of Information gain</a:t>
            </a:r>
          </a:p>
          <a:p>
            <a:pPr algn="just"/>
            <a:endParaRPr lang="en-US" u="sng"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Consider a training set shown below. </a:t>
            </a:r>
          </a:p>
          <a:p>
            <a:pPr algn="just"/>
            <a:r>
              <a:rPr lang="en-US" sz="1600" dirty="0">
                <a:latin typeface="Times New Roman" panose="02020603050405020304" pitchFamily="18" charset="0"/>
                <a:cs typeface="Times New Roman" panose="02020603050405020304" pitchFamily="18" charset="0"/>
              </a:rPr>
              <a:t>           </a:t>
            </a:r>
          </a:p>
          <a:p>
            <a:pPr algn="just"/>
            <a:r>
              <a:rPr lang="en-US" sz="1600" dirty="0">
                <a:latin typeface="Times New Roman" panose="02020603050405020304" pitchFamily="18" charset="0"/>
                <a:cs typeface="Times New Roman" panose="02020603050405020304" pitchFamily="18" charset="0"/>
              </a:rPr>
              <a:t>         Data set </a:t>
            </a:r>
            <a:r>
              <a:rPr lang="en-US" sz="12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Table A </a:t>
            </a:r>
            <a:r>
              <a:rPr lang="en-US" sz="12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X                 </a:t>
            </a:r>
            <a:r>
              <a:rPr lang="en-US" sz="1400" i="1" dirty="0">
                <a:latin typeface="Times New Roman" panose="02020603050405020304" pitchFamily="18" charset="0"/>
                <a:cs typeface="Times New Roman" panose="02020603050405020304" pitchFamily="18" charset="0"/>
              </a:rPr>
              <a:t>Table X</a:t>
            </a: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              </a:t>
            </a:r>
          </a:p>
          <a:p>
            <a:pPr algn="just"/>
            <a:r>
              <a:rPr lang="en-US" sz="1600" dirty="0">
                <a:latin typeface="Times New Roman" panose="02020603050405020304" pitchFamily="18" charset="0"/>
                <a:cs typeface="Times New Roman" panose="02020603050405020304" pitchFamily="18" charset="0"/>
              </a:rPr>
              <a:t>Y</a:t>
            </a:r>
          </a:p>
        </p:txBody>
      </p:sp>
      <p:graphicFrame>
        <p:nvGraphicFramePr>
          <p:cNvPr id="3" name="Table 2"/>
          <p:cNvGraphicFramePr>
            <a:graphicFrameLocks noGrp="1"/>
          </p:cNvGraphicFramePr>
          <p:nvPr>
            <p:extLst>
              <p:ext uri="{D42A27DB-BD31-4B8C-83A1-F6EECF244321}">
                <p14:modId xmlns:p14="http://schemas.microsoft.com/office/powerpoint/2010/main" val="775327627"/>
              </p:ext>
            </p:extLst>
          </p:nvPr>
        </p:nvGraphicFramePr>
        <p:xfrm>
          <a:off x="265880" y="2571789"/>
          <a:ext cx="2184351" cy="3291840"/>
        </p:xfrm>
        <a:graphic>
          <a:graphicData uri="http://schemas.openxmlformats.org/drawingml/2006/table">
            <a:tbl>
              <a:tblPr firstRow="1" bandRow="1">
                <a:tableStyleId>{5C22544A-7EE6-4342-B048-85BDC9FD1C3A}</a:tableStyleId>
              </a:tblPr>
              <a:tblGrid>
                <a:gridCol w="728117">
                  <a:extLst>
                    <a:ext uri="{9D8B030D-6E8A-4147-A177-3AD203B41FA5}">
                      <a16:colId xmlns:a16="http://schemas.microsoft.com/office/drawing/2014/main" val="1950704367"/>
                    </a:ext>
                  </a:extLst>
                </a:gridCol>
                <a:gridCol w="728117">
                  <a:extLst>
                    <a:ext uri="{9D8B030D-6E8A-4147-A177-3AD203B41FA5}">
                      <a16:colId xmlns:a16="http://schemas.microsoft.com/office/drawing/2014/main" val="3367794511"/>
                    </a:ext>
                  </a:extLst>
                </a:gridCol>
                <a:gridCol w="728117">
                  <a:extLst>
                    <a:ext uri="{9D8B030D-6E8A-4147-A177-3AD203B41FA5}">
                      <a16:colId xmlns:a16="http://schemas.microsoft.com/office/drawing/2014/main" val="3534111394"/>
                    </a:ext>
                  </a:extLst>
                </a:gridCol>
              </a:tblGrid>
              <a:tr h="349428">
                <a:tc>
                  <a:txBody>
                    <a:bodyPr/>
                    <a:lstStyle/>
                    <a:p>
                      <a:pPr algn="ctr"/>
                      <a:r>
                        <a:rPr lang="en-US" dirty="0">
                          <a:latin typeface="Cambria Math" panose="02040503050406030204" pitchFamily="18" charset="0"/>
                          <a:ea typeface="Cambria Math" panose="02040503050406030204" pitchFamily="18" charset="0"/>
                        </a:rPr>
                        <a:t>X</a:t>
                      </a:r>
                    </a:p>
                  </a:txBody>
                  <a:tcPr anchor="ctr"/>
                </a:tc>
                <a:tc>
                  <a:txBody>
                    <a:bodyPr/>
                    <a:lstStyle/>
                    <a:p>
                      <a:pPr algn="ctr"/>
                      <a:r>
                        <a:rPr lang="en-US" dirty="0">
                          <a:latin typeface="Cambria Math" panose="02040503050406030204" pitchFamily="18" charset="0"/>
                          <a:ea typeface="Cambria Math" panose="02040503050406030204" pitchFamily="18" charset="0"/>
                        </a:rPr>
                        <a:t>Y</a:t>
                      </a:r>
                    </a:p>
                  </a:txBody>
                  <a:tcPr anchor="ctr"/>
                </a:tc>
                <a:tc>
                  <a:txBody>
                    <a:bodyPr/>
                    <a:lstStyle/>
                    <a:p>
                      <a:pPr algn="ctr"/>
                      <a:r>
                        <a:rPr lang="en-US" dirty="0">
                          <a:latin typeface="Cambria Math" panose="02040503050406030204" pitchFamily="18" charset="0"/>
                          <a:ea typeface="Cambria Math" panose="02040503050406030204" pitchFamily="18" charset="0"/>
                        </a:rPr>
                        <a:t>Class</a:t>
                      </a:r>
                    </a:p>
                  </a:txBody>
                  <a:tcPr anchor="ctr"/>
                </a:tc>
                <a:extLst>
                  <a:ext uri="{0D108BD9-81ED-4DB2-BD59-A6C34878D82A}">
                    <a16:rowId xmlns:a16="http://schemas.microsoft.com/office/drawing/2014/main" val="3713407029"/>
                  </a:ext>
                </a:extLst>
              </a:tr>
              <a:tr h="349428">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A</a:t>
                      </a:r>
                    </a:p>
                  </a:txBody>
                  <a:tcPr anchor="ctr"/>
                </a:tc>
                <a:extLst>
                  <a:ext uri="{0D108BD9-81ED-4DB2-BD59-A6C34878D82A}">
                    <a16:rowId xmlns:a16="http://schemas.microsoft.com/office/drawing/2014/main" val="1431849247"/>
                  </a:ext>
                </a:extLst>
              </a:tr>
              <a:tr h="349428">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B</a:t>
                      </a:r>
                    </a:p>
                  </a:txBody>
                  <a:tcPr anchor="ctr"/>
                </a:tc>
                <a:extLst>
                  <a:ext uri="{0D108BD9-81ED-4DB2-BD59-A6C34878D82A}">
                    <a16:rowId xmlns:a16="http://schemas.microsoft.com/office/drawing/2014/main" val="1837923682"/>
                  </a:ext>
                </a:extLst>
              </a:tr>
              <a:tr h="349428">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A</a:t>
                      </a:r>
                    </a:p>
                  </a:txBody>
                  <a:tcPr anchor="ctr"/>
                </a:tc>
                <a:extLst>
                  <a:ext uri="{0D108BD9-81ED-4DB2-BD59-A6C34878D82A}">
                    <a16:rowId xmlns:a16="http://schemas.microsoft.com/office/drawing/2014/main" val="3822838597"/>
                  </a:ext>
                </a:extLst>
              </a:tr>
              <a:tr h="349428">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B</a:t>
                      </a:r>
                    </a:p>
                  </a:txBody>
                  <a:tcPr anchor="ctr"/>
                </a:tc>
                <a:extLst>
                  <a:ext uri="{0D108BD9-81ED-4DB2-BD59-A6C34878D82A}">
                    <a16:rowId xmlns:a16="http://schemas.microsoft.com/office/drawing/2014/main" val="4165954361"/>
                  </a:ext>
                </a:extLst>
              </a:tr>
              <a:tr h="349428">
                <a:tc>
                  <a:txBody>
                    <a:bodyPr/>
                    <a:lstStyle/>
                    <a:p>
                      <a:pPr algn="ctr"/>
                      <a:r>
                        <a:rPr lang="en-US" dirty="0">
                          <a:latin typeface="Cambria Math" panose="02040503050406030204" pitchFamily="18" charset="0"/>
                          <a:ea typeface="Cambria Math" panose="02040503050406030204" pitchFamily="18" charset="0"/>
                        </a:rPr>
                        <a:t>3</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A</a:t>
                      </a:r>
                    </a:p>
                  </a:txBody>
                  <a:tcPr anchor="ctr"/>
                </a:tc>
                <a:extLst>
                  <a:ext uri="{0D108BD9-81ED-4DB2-BD59-A6C34878D82A}">
                    <a16:rowId xmlns:a16="http://schemas.microsoft.com/office/drawing/2014/main" val="3001190578"/>
                  </a:ext>
                </a:extLst>
              </a:tr>
              <a:tr h="349428">
                <a:tc>
                  <a:txBody>
                    <a:bodyPr/>
                    <a:lstStyle/>
                    <a:p>
                      <a:pPr algn="ctr"/>
                      <a:r>
                        <a:rPr lang="en-US" dirty="0">
                          <a:latin typeface="Cambria Math" panose="02040503050406030204" pitchFamily="18" charset="0"/>
                          <a:ea typeface="Cambria Math" panose="02040503050406030204" pitchFamily="18" charset="0"/>
                        </a:rPr>
                        <a:t>3</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B</a:t>
                      </a:r>
                    </a:p>
                  </a:txBody>
                  <a:tcPr anchor="ctr"/>
                </a:tc>
                <a:extLst>
                  <a:ext uri="{0D108BD9-81ED-4DB2-BD59-A6C34878D82A}">
                    <a16:rowId xmlns:a16="http://schemas.microsoft.com/office/drawing/2014/main" val="1288983412"/>
                  </a:ext>
                </a:extLst>
              </a:tr>
              <a:tr h="349428">
                <a:tc>
                  <a:txBody>
                    <a:bodyPr/>
                    <a:lstStyle/>
                    <a:p>
                      <a:pPr algn="ctr"/>
                      <a:r>
                        <a:rPr lang="en-US" dirty="0">
                          <a:latin typeface="Cambria Math" panose="02040503050406030204" pitchFamily="18" charset="0"/>
                          <a:ea typeface="Cambria Math" panose="02040503050406030204" pitchFamily="18" charset="0"/>
                        </a:rPr>
                        <a:t>4</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A</a:t>
                      </a:r>
                    </a:p>
                  </a:txBody>
                  <a:tcPr anchor="ctr"/>
                </a:tc>
                <a:extLst>
                  <a:ext uri="{0D108BD9-81ED-4DB2-BD59-A6C34878D82A}">
                    <a16:rowId xmlns:a16="http://schemas.microsoft.com/office/drawing/2014/main" val="3814451916"/>
                  </a:ext>
                </a:extLst>
              </a:tr>
              <a:tr h="349428">
                <a:tc>
                  <a:txBody>
                    <a:bodyPr/>
                    <a:lstStyle/>
                    <a:p>
                      <a:pPr algn="ctr"/>
                      <a:r>
                        <a:rPr lang="en-US" dirty="0">
                          <a:latin typeface="Cambria Math" panose="02040503050406030204" pitchFamily="18" charset="0"/>
                          <a:ea typeface="Cambria Math" panose="02040503050406030204" pitchFamily="18" charset="0"/>
                        </a:rPr>
                        <a:t>4</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B</a:t>
                      </a:r>
                    </a:p>
                  </a:txBody>
                  <a:tcPr anchor="ctr"/>
                </a:tc>
                <a:extLst>
                  <a:ext uri="{0D108BD9-81ED-4DB2-BD59-A6C34878D82A}">
                    <a16:rowId xmlns:a16="http://schemas.microsoft.com/office/drawing/2014/main" val="1209219720"/>
                  </a:ext>
                </a:extLst>
              </a:tr>
            </a:tbl>
          </a:graphicData>
        </a:graphic>
      </p:graphicFrame>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527445227"/>
                  </p:ext>
                </p:extLst>
              </p:nvPr>
            </p:nvGraphicFramePr>
            <p:xfrm>
              <a:off x="3781876" y="2601026"/>
              <a:ext cx="3056160" cy="1512916"/>
            </p:xfrm>
            <a:graphic>
              <a:graphicData uri="http://schemas.openxmlformats.org/drawingml/2006/table">
                <a:tbl>
                  <a:tblPr firstRow="1" bandRow="1">
                    <a:tableStyleId>{5C22544A-7EE6-4342-B048-85BDC9FD1C3A}</a:tableStyleId>
                  </a:tblPr>
                  <a:tblGrid>
                    <a:gridCol w="765886">
                      <a:extLst>
                        <a:ext uri="{9D8B030D-6E8A-4147-A177-3AD203B41FA5}">
                          <a16:colId xmlns:a16="http://schemas.microsoft.com/office/drawing/2014/main" val="1993423163"/>
                        </a:ext>
                      </a:extLst>
                    </a:gridCol>
                    <a:gridCol w="456578">
                      <a:extLst>
                        <a:ext uri="{9D8B030D-6E8A-4147-A177-3AD203B41FA5}">
                          <a16:colId xmlns:a16="http://schemas.microsoft.com/office/drawing/2014/main" val="3442283251"/>
                        </a:ext>
                      </a:extLst>
                    </a:gridCol>
                    <a:gridCol w="611232">
                      <a:extLst>
                        <a:ext uri="{9D8B030D-6E8A-4147-A177-3AD203B41FA5}">
                          <a16:colId xmlns:a16="http://schemas.microsoft.com/office/drawing/2014/main" val="1487910264"/>
                        </a:ext>
                      </a:extLst>
                    </a:gridCol>
                    <a:gridCol w="611232">
                      <a:extLst>
                        <a:ext uri="{9D8B030D-6E8A-4147-A177-3AD203B41FA5}">
                          <a16:colId xmlns:a16="http://schemas.microsoft.com/office/drawing/2014/main" val="128257599"/>
                        </a:ext>
                      </a:extLst>
                    </a:gridCol>
                    <a:gridCol w="611232">
                      <a:extLst>
                        <a:ext uri="{9D8B030D-6E8A-4147-A177-3AD203B41FA5}">
                          <a16:colId xmlns:a16="http://schemas.microsoft.com/office/drawing/2014/main" val="2960584777"/>
                        </a:ext>
                      </a:extLst>
                    </a:gridCol>
                  </a:tblGrid>
                  <a:tr h="378229">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3</a:t>
                          </a:r>
                        </a:p>
                      </a:txBody>
                      <a:tcPr anchor="ctr"/>
                    </a:tc>
                    <a:tc>
                      <a:txBody>
                        <a:bodyPr/>
                        <a:lstStyle/>
                        <a:p>
                          <a:pPr algn="ctr"/>
                          <a:r>
                            <a:rPr lang="en-US" dirty="0">
                              <a:latin typeface="Cambria Math" panose="02040503050406030204" pitchFamily="18" charset="0"/>
                              <a:ea typeface="Cambria Math" panose="02040503050406030204" pitchFamily="18" charset="0"/>
                            </a:rPr>
                            <a:t>4</a:t>
                          </a:r>
                        </a:p>
                      </a:txBody>
                      <a:tcPr anchor="ctr"/>
                    </a:tc>
                    <a:extLst>
                      <a:ext uri="{0D108BD9-81ED-4DB2-BD59-A6C34878D82A}">
                        <a16:rowId xmlns:a16="http://schemas.microsoft.com/office/drawing/2014/main" val="2000092642"/>
                      </a:ext>
                    </a:extLst>
                  </a:tr>
                  <a:tr h="378229">
                    <a:tc>
                      <a:txBody>
                        <a:bodyPr/>
                        <a:lstStyle/>
                        <a:p>
                          <a:pPr algn="ctr"/>
                          <a:r>
                            <a:rPr lang="en-US" dirty="0">
                              <a:latin typeface="Cambria Math" panose="02040503050406030204" pitchFamily="18" charset="0"/>
                              <a:ea typeface="Cambria Math" panose="02040503050406030204" pitchFamily="18" charset="0"/>
                            </a:rPr>
                            <a:t>A</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extLst>
                      <a:ext uri="{0D108BD9-81ED-4DB2-BD59-A6C34878D82A}">
                        <a16:rowId xmlns:a16="http://schemas.microsoft.com/office/drawing/2014/main" val="1335676272"/>
                      </a:ext>
                    </a:extLst>
                  </a:tr>
                  <a:tr h="378229">
                    <a:tc>
                      <a:txBody>
                        <a:bodyPr/>
                        <a:lstStyle/>
                        <a:p>
                          <a:pPr algn="ctr"/>
                          <a:r>
                            <a:rPr lang="en-US" dirty="0">
                              <a:latin typeface="Cambria Math" panose="02040503050406030204" pitchFamily="18" charset="0"/>
                              <a:ea typeface="Cambria Math" panose="02040503050406030204" pitchFamily="18" charset="0"/>
                            </a:rPr>
                            <a:t>B</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extLst>
                      <a:ext uri="{0D108BD9-81ED-4DB2-BD59-A6C34878D82A}">
                        <a16:rowId xmlns:a16="http://schemas.microsoft.com/office/drawing/2014/main" val="2021278872"/>
                      </a:ext>
                    </a:extLst>
                  </a:tr>
                  <a:tr h="378229">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𝐶</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𝑆𝑢𝑚</m:t>
                                </m:r>
                              </m:oMath>
                            </m:oMathPara>
                          </a14:m>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827870871"/>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527445227"/>
                  </p:ext>
                </p:extLst>
              </p:nvPr>
            </p:nvGraphicFramePr>
            <p:xfrm>
              <a:off x="3781858" y="2601026"/>
              <a:ext cx="3056160" cy="1512916"/>
            </p:xfrm>
            <a:graphic>
              <a:graphicData uri="http://schemas.openxmlformats.org/drawingml/2006/table">
                <a:tbl>
                  <a:tblPr firstRow="1" bandRow="1">
                    <a:tableStyleId>{5C22544A-7EE6-4342-B048-85BDC9FD1C3A}</a:tableStyleId>
                  </a:tblPr>
                  <a:tblGrid>
                    <a:gridCol w="765886">
                      <a:extLst>
                        <a:ext uri="{9D8B030D-6E8A-4147-A177-3AD203B41FA5}">
                          <a16:colId xmlns:a16="http://schemas.microsoft.com/office/drawing/2014/main" xmlns="" xmlns:a14="http://schemas.microsoft.com/office/drawing/2010/main" val="1993423163"/>
                        </a:ext>
                      </a:extLst>
                    </a:gridCol>
                    <a:gridCol w="456578">
                      <a:extLst>
                        <a:ext uri="{9D8B030D-6E8A-4147-A177-3AD203B41FA5}">
                          <a16:colId xmlns:a16="http://schemas.microsoft.com/office/drawing/2014/main" xmlns="" xmlns:a14="http://schemas.microsoft.com/office/drawing/2010/main" val="3442283251"/>
                        </a:ext>
                      </a:extLst>
                    </a:gridCol>
                    <a:gridCol w="611232">
                      <a:extLst>
                        <a:ext uri="{9D8B030D-6E8A-4147-A177-3AD203B41FA5}">
                          <a16:colId xmlns:a16="http://schemas.microsoft.com/office/drawing/2014/main" xmlns="" xmlns:a14="http://schemas.microsoft.com/office/drawing/2010/main" val="1487910264"/>
                        </a:ext>
                      </a:extLst>
                    </a:gridCol>
                    <a:gridCol w="611232">
                      <a:extLst>
                        <a:ext uri="{9D8B030D-6E8A-4147-A177-3AD203B41FA5}">
                          <a16:colId xmlns:a16="http://schemas.microsoft.com/office/drawing/2014/main" xmlns="" xmlns:a14="http://schemas.microsoft.com/office/drawing/2010/main" val="128257599"/>
                        </a:ext>
                      </a:extLst>
                    </a:gridCol>
                    <a:gridCol w="611232">
                      <a:extLst>
                        <a:ext uri="{9D8B030D-6E8A-4147-A177-3AD203B41FA5}">
                          <a16:colId xmlns:a16="http://schemas.microsoft.com/office/drawing/2014/main" xmlns="" xmlns:a14="http://schemas.microsoft.com/office/drawing/2010/main" val="2960584777"/>
                        </a:ext>
                      </a:extLst>
                    </a:gridCol>
                  </a:tblGrid>
                  <a:tr h="378229">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3</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2000092642"/>
                      </a:ext>
                    </a:extLst>
                  </a:tr>
                  <a:tr h="378229">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1335676272"/>
                      </a:ext>
                    </a:extLst>
                  </a:tr>
                  <a:tr h="378229">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2021278872"/>
                      </a:ext>
                    </a:extLst>
                  </a:tr>
                  <a:tr h="378229">
                    <a:tc>
                      <a:txBody>
                        <a:bodyPr/>
                        <a:lstStyle/>
                        <a:p>
                          <a:endParaRPr lang="en-US"/>
                        </a:p>
                      </a:txBody>
                      <a:tcPr anchor="ctr">
                        <a:blipFill rotWithShape="1">
                          <a:blip r:embed="rId2"/>
                          <a:stretch>
                            <a:fillRect t="-308065" r="-298413" b="-22581"/>
                          </a:stretch>
                        </a:blipFill>
                      </a:tcP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382787087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1627890840"/>
                  </p:ext>
                </p:extLst>
              </p:nvPr>
            </p:nvGraphicFramePr>
            <p:xfrm>
              <a:off x="3824889" y="4571295"/>
              <a:ext cx="3056160" cy="1463040"/>
            </p:xfrm>
            <a:graphic>
              <a:graphicData uri="http://schemas.openxmlformats.org/drawingml/2006/table">
                <a:tbl>
                  <a:tblPr firstRow="1" bandRow="1">
                    <a:tableStyleId>{5C22544A-7EE6-4342-B048-85BDC9FD1C3A}</a:tableStyleId>
                  </a:tblPr>
                  <a:tblGrid>
                    <a:gridCol w="1018720">
                      <a:extLst>
                        <a:ext uri="{9D8B030D-6E8A-4147-A177-3AD203B41FA5}">
                          <a16:colId xmlns:a16="http://schemas.microsoft.com/office/drawing/2014/main" val="2288549329"/>
                        </a:ext>
                      </a:extLst>
                    </a:gridCol>
                    <a:gridCol w="1018720">
                      <a:extLst>
                        <a:ext uri="{9D8B030D-6E8A-4147-A177-3AD203B41FA5}">
                          <a16:colId xmlns:a16="http://schemas.microsoft.com/office/drawing/2014/main" val="3528512454"/>
                        </a:ext>
                      </a:extLst>
                    </a:gridCol>
                    <a:gridCol w="1018720">
                      <a:extLst>
                        <a:ext uri="{9D8B030D-6E8A-4147-A177-3AD203B41FA5}">
                          <a16:colId xmlns:a16="http://schemas.microsoft.com/office/drawing/2014/main" val="3767082469"/>
                        </a:ext>
                      </a:extLst>
                    </a:gridCol>
                  </a:tblGrid>
                  <a:tr h="313708">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2477162766"/>
                      </a:ext>
                    </a:extLst>
                  </a:tr>
                  <a:tr h="313708">
                    <a:tc>
                      <a:txBody>
                        <a:bodyPr/>
                        <a:lstStyle/>
                        <a:p>
                          <a:pPr algn="ctr"/>
                          <a:r>
                            <a:rPr lang="en-US" dirty="0">
                              <a:latin typeface="Cambria Math" panose="02040503050406030204" pitchFamily="18" charset="0"/>
                              <a:ea typeface="Cambria Math" panose="02040503050406030204" pitchFamily="18" charset="0"/>
                            </a:rPr>
                            <a:t>A</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9503159"/>
                      </a:ext>
                    </a:extLst>
                  </a:tr>
                  <a:tr h="313708">
                    <a:tc>
                      <a:txBody>
                        <a:bodyPr/>
                        <a:lstStyle/>
                        <a:p>
                          <a:pPr algn="ctr"/>
                          <a:r>
                            <a:rPr lang="en-US" dirty="0">
                              <a:latin typeface="Cambria Math" panose="02040503050406030204" pitchFamily="18" charset="0"/>
                              <a:ea typeface="Cambria Math" panose="02040503050406030204" pitchFamily="18" charset="0"/>
                            </a:rPr>
                            <a:t>B</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406964948"/>
                      </a:ext>
                    </a:extLst>
                  </a:tr>
                  <a:tr h="3137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𝐶</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𝑆𝑢𝑚</m:t>
                                </m:r>
                              </m:oMath>
                            </m:oMathPara>
                          </a14:m>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latin typeface="Cambria Math" panose="02040503050406030204" pitchFamily="18" charset="0"/>
                              <a:ea typeface="Cambria Math" panose="02040503050406030204" pitchFamily="18" charset="0"/>
                            </a:rPr>
                            <a:t>4</a:t>
                          </a:r>
                        </a:p>
                      </a:txBody>
                      <a:tcPr anchor="ctr"/>
                    </a:tc>
                    <a:tc>
                      <a:txBody>
                        <a:bodyPr/>
                        <a:lstStyle/>
                        <a:p>
                          <a:pPr algn="ctr"/>
                          <a:r>
                            <a:rPr lang="en-US" dirty="0">
                              <a:latin typeface="Cambria Math" panose="02040503050406030204" pitchFamily="18" charset="0"/>
                              <a:ea typeface="Cambria Math" panose="02040503050406030204" pitchFamily="18" charset="0"/>
                            </a:rPr>
                            <a:t>4</a:t>
                          </a:r>
                        </a:p>
                      </a:txBody>
                      <a:tcPr anchor="ctr"/>
                    </a:tc>
                    <a:extLst>
                      <a:ext uri="{0D108BD9-81ED-4DB2-BD59-A6C34878D82A}">
                        <a16:rowId xmlns:a16="http://schemas.microsoft.com/office/drawing/2014/main" val="3849445673"/>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627890840"/>
                  </p:ext>
                </p:extLst>
              </p:nvPr>
            </p:nvGraphicFramePr>
            <p:xfrm>
              <a:off x="3824889" y="4571295"/>
              <a:ext cx="3056160" cy="1463040"/>
            </p:xfrm>
            <a:graphic>
              <a:graphicData uri="http://schemas.openxmlformats.org/drawingml/2006/table">
                <a:tbl>
                  <a:tblPr firstRow="1" bandRow="1">
                    <a:tableStyleId>{5C22544A-7EE6-4342-B048-85BDC9FD1C3A}</a:tableStyleId>
                  </a:tblPr>
                  <a:tblGrid>
                    <a:gridCol w="1018720">
                      <a:extLst>
                        <a:ext uri="{9D8B030D-6E8A-4147-A177-3AD203B41FA5}">
                          <a16:colId xmlns:a16="http://schemas.microsoft.com/office/drawing/2014/main" xmlns="" xmlns:a14="http://schemas.microsoft.com/office/drawing/2010/main" val="2288549329"/>
                        </a:ext>
                      </a:extLst>
                    </a:gridCol>
                    <a:gridCol w="1018720">
                      <a:extLst>
                        <a:ext uri="{9D8B030D-6E8A-4147-A177-3AD203B41FA5}">
                          <a16:colId xmlns:a16="http://schemas.microsoft.com/office/drawing/2014/main" xmlns="" xmlns:a14="http://schemas.microsoft.com/office/drawing/2010/main" val="3528512454"/>
                        </a:ext>
                      </a:extLst>
                    </a:gridCol>
                    <a:gridCol w="1018720">
                      <a:extLst>
                        <a:ext uri="{9D8B030D-6E8A-4147-A177-3AD203B41FA5}">
                          <a16:colId xmlns:a16="http://schemas.microsoft.com/office/drawing/2014/main" xmlns="" xmlns:a14="http://schemas.microsoft.com/office/drawing/2010/main" val="3767082469"/>
                        </a:ext>
                      </a:extLst>
                    </a:gridCol>
                  </a:tblGrid>
                  <a:tr h="365760">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2477162766"/>
                      </a:ext>
                    </a:extLst>
                  </a:tr>
                  <a:tr h="365760">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39503159"/>
                      </a:ext>
                    </a:extLst>
                  </a:tr>
                  <a:tr h="365760">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3406964948"/>
                      </a:ext>
                    </a:extLst>
                  </a:tr>
                  <a:tr h="365760">
                    <a:tc>
                      <a:txBody>
                        <a:bodyPr/>
                        <a:lstStyle/>
                        <a:p>
                          <a:endParaRPr lang="en-US"/>
                        </a:p>
                      </a:txBody>
                      <a:tcPr anchor="ctr">
                        <a:blipFill rotWithShape="1">
                          <a:blip r:embed="rId3"/>
                          <a:stretch>
                            <a:fillRect t="-310000" r="-200599" b="-25000"/>
                          </a:stretch>
                        </a:blipFill>
                      </a:tcP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3849445673"/>
                      </a:ext>
                    </a:extLst>
                  </a:tr>
                </a:tbl>
              </a:graphicData>
            </a:graphic>
          </p:graphicFrame>
        </mc:Fallback>
      </mc:AlternateContent>
      <p:sp>
        <p:nvSpPr>
          <p:cNvPr id="8" name="Rectangle 7"/>
          <p:cNvSpPr/>
          <p:nvPr/>
        </p:nvSpPr>
        <p:spPr>
          <a:xfrm>
            <a:off x="6901492" y="3230909"/>
            <a:ext cx="2191237" cy="369332"/>
          </a:xfrm>
          <a:prstGeom prst="rect">
            <a:avLst/>
          </a:prstGeom>
        </p:spPr>
        <p:txBody>
          <a:bodyPr wrap="none">
            <a:spAutoFit/>
          </a:bodyPr>
          <a:lstStyle/>
          <a:p>
            <a:pPr algn="just"/>
            <a:r>
              <a:rPr lang="en-US" dirty="0">
                <a:latin typeface="Times New Roman" panose="02020603050405020304" pitchFamily="18" charset="0"/>
                <a:cs typeface="Times New Roman" panose="02020603050405020304" pitchFamily="18" charset="0"/>
              </a:rPr>
              <a:t>Frequency table of X</a:t>
            </a:r>
          </a:p>
        </p:txBody>
      </p:sp>
      <p:sp>
        <p:nvSpPr>
          <p:cNvPr id="10" name="Rectangle 9"/>
          <p:cNvSpPr/>
          <p:nvPr/>
        </p:nvSpPr>
        <p:spPr>
          <a:xfrm>
            <a:off x="6910178" y="5116165"/>
            <a:ext cx="2182440" cy="369332"/>
          </a:xfrm>
          <a:prstGeom prst="rect">
            <a:avLst/>
          </a:prstGeom>
        </p:spPr>
        <p:txBody>
          <a:bodyPr wrap="none">
            <a:spAutoFit/>
          </a:bodyPr>
          <a:lstStyle/>
          <a:p>
            <a:pPr algn="just"/>
            <a:r>
              <a:rPr lang="en-US" dirty="0">
                <a:latin typeface="Times New Roman" panose="02020603050405020304" pitchFamily="18" charset="0"/>
                <a:cs typeface="Times New Roman" panose="02020603050405020304" pitchFamily="18" charset="0"/>
              </a:rPr>
              <a:t>Frequency table of Y</a:t>
            </a:r>
          </a:p>
        </p:txBody>
      </p:sp>
      <p:sp>
        <p:nvSpPr>
          <p:cNvPr id="11" name="Rectangle 10"/>
          <p:cNvSpPr/>
          <p:nvPr/>
        </p:nvSpPr>
        <p:spPr>
          <a:xfrm>
            <a:off x="5095934" y="4285206"/>
            <a:ext cx="359735"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Y</a:t>
            </a:r>
            <a:endParaRPr lang="en-IN" dirty="0"/>
          </a:p>
        </p:txBody>
      </p:sp>
      <p:sp>
        <p:nvSpPr>
          <p:cNvPr id="12" name="Rectangle 11"/>
          <p:cNvSpPr/>
          <p:nvPr/>
        </p:nvSpPr>
        <p:spPr>
          <a:xfrm>
            <a:off x="6177391" y="4278634"/>
            <a:ext cx="738377"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Table Y</a:t>
            </a:r>
            <a:endParaRPr lang="en-IN" sz="1400" dirty="0"/>
          </a:p>
        </p:txBody>
      </p:sp>
    </p:spTree>
    <p:extLst>
      <p:ext uri="{BB962C8B-B14F-4D97-AF65-F5344CB8AC3E}">
        <p14:creationId xmlns:p14="http://schemas.microsoft.com/office/powerpoint/2010/main" val="2411995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75</a:t>
            </a:fld>
            <a:endParaRPr lang="en-IN" dirty="0">
              <a:solidFill>
                <a:srgbClr val="04617B">
                  <a:shade val="90000"/>
                </a:srgbClr>
              </a:solidFill>
            </a:endParaRPr>
          </a:p>
        </p:txBody>
      </p:sp>
      <p:sp>
        <p:nvSpPr>
          <p:cNvPr id="9" name="Title 1"/>
          <p:cNvSpPr>
            <a:spLocks noGrp="1"/>
          </p:cNvSpPr>
          <p:nvPr>
            <p:ph type="title"/>
          </p:nvPr>
        </p:nvSpPr>
        <p:spPr>
          <a:xfrm>
            <a:off x="468093" y="-1"/>
            <a:ext cx="8425339" cy="1000461"/>
          </a:xfrm>
        </p:spPr>
        <p:txBody>
          <a:bodyPr>
            <a:normAutofit/>
          </a:bodyPr>
          <a:lstStyle/>
          <a:p>
            <a:r>
              <a:rPr lang="en-US" sz="4000" dirty="0">
                <a:solidFill>
                  <a:srgbClr val="A50021"/>
                </a:solidFill>
                <a:latin typeface="Times New Roman" pitchFamily="18" charset="0"/>
                <a:cs typeface="Times New Roman" pitchFamily="18" charset="0"/>
              </a:rPr>
              <a:t>Limiting values of Information Gain</a:t>
            </a:r>
          </a:p>
        </p:txBody>
      </p:sp>
      <mc:AlternateContent xmlns:mc="http://schemas.openxmlformats.org/markup-compatibility/2006" xmlns:a14="http://schemas.microsoft.com/office/drawing/2010/main">
        <mc:Choice Requires="a14">
          <p:sp>
            <p:nvSpPr>
              <p:cNvPr id="2" name="TextBox 1"/>
              <p:cNvSpPr txBox="1"/>
              <p:nvPr/>
            </p:nvSpPr>
            <p:spPr>
              <a:xfrm>
                <a:off x="634700" y="1189871"/>
                <a:ext cx="8390965" cy="5205143"/>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a:solidFill>
                      <a:srgbClr val="0B5ED7"/>
                    </a:solidFill>
                    <a:latin typeface="Times New Roman" panose="02020603050405020304" pitchFamily="18" charset="0"/>
                    <a:cs typeface="Times New Roman" panose="02020603050405020304" pitchFamily="18" charset="0"/>
                  </a:rPr>
                  <a:t>Entropy of Table A is</a:t>
                </a:r>
              </a:p>
              <a:p>
                <a:pPr algn="just"/>
                <a14:m>
                  <m:oMath xmlns:m="http://schemas.openxmlformats.org/officeDocument/2006/math">
                    <m:r>
                      <a:rPr lang="en-US" sz="2000" b="0" i="1" smtClean="0">
                        <a:solidFill>
                          <a:srgbClr val="0B5ED7"/>
                        </a:solidFill>
                        <a:latin typeface="Cambria Math"/>
                        <a:cs typeface="Times New Roman" panose="02020603050405020304" pitchFamily="18" charset="0"/>
                      </a:rPr>
                      <m:t>                                 </m:t>
                    </m:r>
                    <m:r>
                      <a:rPr lang="en-US" sz="2000" b="0" i="1" smtClean="0">
                        <a:solidFill>
                          <a:srgbClr val="0B5ED7"/>
                        </a:solidFill>
                        <a:latin typeface="Cambria Math" panose="02040503050406030204" pitchFamily="18" charset="0"/>
                        <a:cs typeface="Times New Roman" panose="02020603050405020304" pitchFamily="18" charset="0"/>
                      </a:rPr>
                      <m:t>𝐸</m:t>
                    </m:r>
                    <m:r>
                      <a:rPr lang="en-US" sz="2000" b="0" i="1" smtClean="0">
                        <a:solidFill>
                          <a:srgbClr val="0B5ED7"/>
                        </a:solidFill>
                        <a:latin typeface="Cambria Math" panose="02040503050406030204" pitchFamily="18" charset="0"/>
                        <a:cs typeface="Times New Roman" panose="02020603050405020304" pitchFamily="18" charset="0"/>
                      </a:rPr>
                      <m:t>=−</m:t>
                    </m:r>
                    <m:f>
                      <m:fPr>
                        <m:ctrlPr>
                          <a:rPr lang="en-US" sz="2000" b="0" i="1" smtClean="0">
                            <a:solidFill>
                              <a:srgbClr val="0B5ED7"/>
                            </a:solidFill>
                            <a:latin typeface="Cambria Math" panose="02040503050406030204" pitchFamily="18" charset="0"/>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func>
                      <m:funcPr>
                        <m:ctrlPr>
                          <a:rPr lang="en-US" sz="2000" b="0" i="1" smtClean="0">
                            <a:solidFill>
                              <a:srgbClr val="0B5ED7"/>
                            </a:solidFill>
                            <a:latin typeface="Cambria Math" panose="02040503050406030204" pitchFamily="18" charset="0"/>
                            <a:cs typeface="Times New Roman" panose="02020603050405020304" pitchFamily="18" charset="0"/>
                          </a:rPr>
                        </m:ctrlPr>
                      </m:funcPr>
                      <m:fName>
                        <m:r>
                          <m:rPr>
                            <m:sty m:val="p"/>
                          </m:rPr>
                          <a:rPr lang="en-US" sz="2000" b="0" i="0" smtClean="0">
                            <a:solidFill>
                              <a:srgbClr val="0B5ED7"/>
                            </a:solidFill>
                            <a:latin typeface="Cambria Math" panose="02040503050406030204" pitchFamily="18" charset="0"/>
                            <a:cs typeface="Times New Roman" panose="02020603050405020304" pitchFamily="18" charset="0"/>
                          </a:rPr>
                          <m:t>log</m:t>
                        </m:r>
                      </m:fName>
                      <m:e>
                        <m:f>
                          <m:fPr>
                            <m:ctrlPr>
                              <a:rPr lang="en-US" sz="2000" b="0" i="1" smtClean="0">
                                <a:solidFill>
                                  <a:srgbClr val="0B5ED7"/>
                                </a:solidFill>
                                <a:latin typeface="Cambria Math" panose="02040503050406030204" pitchFamily="18" charset="0"/>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r>
                          <a:rPr lang="en-US" sz="2000" b="0" i="1" smtClean="0">
                            <a:solidFill>
                              <a:srgbClr val="0B5ED7"/>
                            </a:solidFill>
                            <a:latin typeface="Cambria Math" panose="02040503050406030204" pitchFamily="18" charset="0"/>
                            <a:cs typeface="Times New Roman" panose="02020603050405020304" pitchFamily="18" charset="0"/>
                          </a:rPr>
                          <m:t>−</m:t>
                        </m:r>
                        <m:f>
                          <m:fPr>
                            <m:ctrlPr>
                              <a:rPr lang="en-US" sz="2000" b="0" i="1" smtClean="0">
                                <a:solidFill>
                                  <a:srgbClr val="0B5ED7"/>
                                </a:solidFill>
                                <a:latin typeface="Cambria Math" panose="02040503050406030204" pitchFamily="18" charset="0"/>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func>
                          <m:funcPr>
                            <m:ctrlPr>
                              <a:rPr lang="en-US" sz="2000" b="0" i="1" smtClean="0">
                                <a:solidFill>
                                  <a:srgbClr val="0B5ED7"/>
                                </a:solidFill>
                                <a:latin typeface="Cambria Math" panose="02040503050406030204" pitchFamily="18" charset="0"/>
                                <a:cs typeface="Times New Roman" panose="02020603050405020304" pitchFamily="18" charset="0"/>
                              </a:rPr>
                            </m:ctrlPr>
                          </m:funcPr>
                          <m:fName>
                            <m:r>
                              <m:rPr>
                                <m:sty m:val="p"/>
                              </m:rPr>
                              <a:rPr lang="en-US" sz="2000" b="0" i="0" smtClean="0">
                                <a:solidFill>
                                  <a:srgbClr val="0B5ED7"/>
                                </a:solidFill>
                                <a:latin typeface="Cambria Math" panose="02040503050406030204" pitchFamily="18" charset="0"/>
                                <a:cs typeface="Times New Roman" panose="02020603050405020304" pitchFamily="18" charset="0"/>
                              </a:rPr>
                              <m:t>log</m:t>
                            </m:r>
                          </m:fName>
                          <m:e>
                            <m:f>
                              <m:fPr>
                                <m:ctrlPr>
                                  <a:rPr lang="en-US" sz="2000" b="0" i="1" smtClean="0">
                                    <a:solidFill>
                                      <a:srgbClr val="0B5ED7"/>
                                    </a:solidFill>
                                    <a:latin typeface="Cambria Math" panose="02040503050406030204" pitchFamily="18" charset="0"/>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e>
                        </m:func>
                      </m:e>
                    </m:func>
                    <m:r>
                      <a:rPr lang="en-US" sz="2000" b="0" i="1" smtClean="0">
                        <a:solidFill>
                          <a:srgbClr val="0B5ED7"/>
                        </a:solidFill>
                        <a:latin typeface="Cambria Math" panose="02040503050406030204" pitchFamily="18" charset="0"/>
                        <a:cs typeface="Times New Roman" panose="02020603050405020304" pitchFamily="18" charset="0"/>
                      </a:rPr>
                      <m:t>=</m:t>
                    </m:r>
                    <m:func>
                      <m:funcPr>
                        <m:ctrlPr>
                          <a:rPr lang="en-US" sz="2000" b="0" i="1" smtClean="0">
                            <a:solidFill>
                              <a:srgbClr val="0B5ED7"/>
                            </a:solidFill>
                            <a:latin typeface="Cambria Math" panose="02040503050406030204" pitchFamily="18" charset="0"/>
                            <a:cs typeface="Times New Roman" panose="02020603050405020304" pitchFamily="18" charset="0"/>
                          </a:rPr>
                        </m:ctrlPr>
                      </m:funcPr>
                      <m:fName>
                        <m:r>
                          <m:rPr>
                            <m:sty m:val="p"/>
                          </m:rPr>
                          <a:rPr lang="en-US" sz="2000" b="0" i="0" smtClean="0">
                            <a:solidFill>
                              <a:srgbClr val="0B5ED7"/>
                            </a:solidFill>
                            <a:latin typeface="Cambria Math" panose="02040503050406030204" pitchFamily="18" charset="0"/>
                            <a:cs typeface="Times New Roman" panose="02020603050405020304" pitchFamily="18" charset="0"/>
                          </a:rPr>
                          <m:t>log</m:t>
                        </m:r>
                      </m:fName>
                      <m:e>
                        <m:r>
                          <a:rPr lang="en-US" sz="2000" b="0" i="1" smtClean="0">
                            <a:solidFill>
                              <a:srgbClr val="0B5ED7"/>
                            </a:solidFill>
                            <a:latin typeface="Cambria Math" panose="02040503050406030204" pitchFamily="18" charset="0"/>
                            <a:cs typeface="Times New Roman" panose="02020603050405020304" pitchFamily="18" charset="0"/>
                          </a:rPr>
                          <m:t>2</m:t>
                        </m:r>
                      </m:e>
                    </m:func>
                    <m:r>
                      <a:rPr lang="en-US" sz="2000" b="0" i="1" smtClean="0">
                        <a:solidFill>
                          <a:srgbClr val="0B5ED7"/>
                        </a:solidFill>
                        <a:latin typeface="Cambria Math" panose="02040503050406030204" pitchFamily="18" charset="0"/>
                        <a:cs typeface="Times New Roman" panose="02020603050405020304" pitchFamily="18" charset="0"/>
                      </a:rPr>
                      <m:t>=1</m:t>
                    </m:r>
                  </m:oMath>
                </a14:m>
                <a:r>
                  <a:rPr lang="en-US" sz="2000" dirty="0">
                    <a:solidFill>
                      <a:srgbClr val="0B5ED7"/>
                    </a:solidFill>
                    <a:latin typeface="Times New Roman" panose="02020603050405020304" pitchFamily="18" charset="0"/>
                    <a:cs typeface="Times New Roman" panose="02020603050405020304" pitchFamily="18" charset="0"/>
                  </a:rPr>
                  <a:t>  (</a:t>
                </a:r>
                <a:r>
                  <a:rPr lang="en-US" sz="2000" dirty="0">
                    <a:solidFill>
                      <a:srgbClr val="CC3300"/>
                    </a:solidFill>
                    <a:latin typeface="Times New Roman" panose="02020603050405020304" pitchFamily="18" charset="0"/>
                    <a:cs typeface="Times New Roman" panose="02020603050405020304" pitchFamily="18" charset="0"/>
                  </a:rPr>
                  <a:t>The maximum entropy</a:t>
                </a:r>
                <a:r>
                  <a:rPr lang="en-US" sz="2000" dirty="0">
                    <a:solidFill>
                      <a:srgbClr val="0B5ED7"/>
                    </a:solidFill>
                    <a:latin typeface="Times New Roman" panose="02020603050405020304" pitchFamily="18" charset="0"/>
                    <a:cs typeface="Times New Roman" panose="02020603050405020304" pitchFamily="18" charset="0"/>
                  </a:rPr>
                  <a:t>).</a:t>
                </a:r>
              </a:p>
              <a:p>
                <a:pPr algn="just"/>
                <a:endParaRPr lang="en-US" sz="2000" dirty="0">
                  <a:solidFill>
                    <a:srgbClr val="0B5ED7"/>
                  </a:solidFill>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solidFill>
                      <a:srgbClr val="0B5ED7"/>
                    </a:solidFill>
                    <a:latin typeface="Times New Roman" panose="02020603050405020304" pitchFamily="18" charset="0"/>
                    <a:cs typeface="Times New Roman" panose="02020603050405020304" pitchFamily="18" charset="0"/>
                  </a:rPr>
                  <a:t>In this example, whichever attribute is chosen for splitting, each of the branches will also be balanced thus each with maximum entropy.</a:t>
                </a:r>
              </a:p>
              <a:p>
                <a:pPr marL="2628900" lvl="5"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solidFill>
                      <a:srgbClr val="0B5ED7"/>
                    </a:solidFill>
                    <a:latin typeface="Times New Roman" panose="02020603050405020304" pitchFamily="18" charset="0"/>
                    <a:cs typeface="Times New Roman" panose="02020603050405020304" pitchFamily="18" charset="0"/>
                  </a:rPr>
                  <a:t>In other words,  information gain in both cases (i.e., splitting on </a:t>
                </a:r>
                <a:r>
                  <a:rPr lang="en-US" sz="2000" i="1" dirty="0">
                    <a:solidFill>
                      <a:srgbClr val="0B5ED7"/>
                    </a:solidFill>
                    <a:latin typeface="Times New Roman" panose="02020603050405020304" pitchFamily="18" charset="0"/>
                    <a:cs typeface="Times New Roman" panose="02020603050405020304" pitchFamily="18" charset="0"/>
                  </a:rPr>
                  <a:t>X</a:t>
                </a:r>
                <a:r>
                  <a:rPr lang="en-US" sz="2000" dirty="0">
                    <a:solidFill>
                      <a:srgbClr val="0B5ED7"/>
                    </a:solidFill>
                    <a:latin typeface="Times New Roman" panose="02020603050405020304" pitchFamily="18" charset="0"/>
                    <a:cs typeface="Times New Roman" panose="02020603050405020304" pitchFamily="18" charset="0"/>
                  </a:rPr>
                  <a:t> as well as </a:t>
                </a:r>
                <a:r>
                  <a:rPr lang="en-US" sz="2000" i="1" dirty="0">
                    <a:solidFill>
                      <a:srgbClr val="0B5ED7"/>
                    </a:solidFill>
                    <a:latin typeface="Times New Roman" panose="02020603050405020304" pitchFamily="18" charset="0"/>
                    <a:cs typeface="Times New Roman" panose="02020603050405020304" pitchFamily="18" charset="0"/>
                  </a:rPr>
                  <a:t>Y</a:t>
                </a:r>
                <a:r>
                  <a:rPr lang="en-US" sz="2000" dirty="0">
                    <a:solidFill>
                      <a:srgbClr val="0B5ED7"/>
                    </a:solidFill>
                    <a:latin typeface="Times New Roman" panose="02020603050405020304" pitchFamily="18" charset="0"/>
                    <a:cs typeface="Times New Roman" panose="02020603050405020304" pitchFamily="18" charset="0"/>
                  </a:rPr>
                  <a:t>) will be zero.</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solidFill>
                      <a:srgbClr val="073C8B"/>
                    </a:solidFill>
                    <a:latin typeface="Times New Roman" panose="02020603050405020304" pitchFamily="18" charset="0"/>
                    <a:cs typeface="Times New Roman" panose="02020603050405020304" pitchFamily="18" charset="0"/>
                  </a:rPr>
                  <a:t>Note:</a:t>
                </a:r>
              </a:p>
              <a:p>
                <a:pPr marL="285750" indent="-285750" algn="just">
                  <a:buFont typeface="Arial" panose="020B0604020202020204" pitchFamily="34" charset="0"/>
                  <a:buChar char="•"/>
                </a:pPr>
                <a:r>
                  <a:rPr lang="en-US" sz="2000" dirty="0">
                    <a:solidFill>
                      <a:srgbClr val="073C8B"/>
                    </a:solidFill>
                    <a:latin typeface="Times New Roman" panose="02020603050405020304" pitchFamily="18" charset="0"/>
                    <a:cs typeface="Times New Roman" panose="02020603050405020304" pitchFamily="18" charset="0"/>
                  </a:rPr>
                  <a:t>The absence of information gain does not imply that there is no profit for splitting on the attribute. </a:t>
                </a:r>
              </a:p>
              <a:p>
                <a:pPr marL="285750" indent="-285750" algn="just">
                  <a:buFont typeface="Arial" panose="020B0604020202020204" pitchFamily="34" charset="0"/>
                  <a:buChar char="•"/>
                </a:pPr>
                <a:endParaRPr lang="en-US" sz="800" dirty="0">
                  <a:solidFill>
                    <a:srgbClr val="073C8B"/>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solidFill>
                      <a:srgbClr val="073C8B"/>
                    </a:solidFill>
                    <a:latin typeface="Times New Roman" panose="02020603050405020304" pitchFamily="18" charset="0"/>
                    <a:cs typeface="Times New Roman" panose="02020603050405020304" pitchFamily="18" charset="0"/>
                  </a:rPr>
                  <a:t>Even if it is chosen for splitting, ultimately it will lead to a final decision tree with the branches terminated by a leaf node and thus having an entropy of zero.</a:t>
                </a:r>
              </a:p>
              <a:p>
                <a:pPr marL="742950" lvl="1" indent="-285750" algn="just">
                  <a:buFont typeface="Arial" panose="020B0604020202020204" pitchFamily="34" charset="0"/>
                  <a:buChar char="•"/>
                </a:pPr>
                <a:endParaRPr lang="en-US" sz="800" dirty="0">
                  <a:solidFill>
                    <a:srgbClr val="073C8B"/>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solidFill>
                      <a:srgbClr val="073C8B"/>
                    </a:solidFill>
                    <a:latin typeface="Times New Roman" panose="02020603050405020304" pitchFamily="18" charset="0"/>
                    <a:cs typeface="Times New Roman" panose="02020603050405020304" pitchFamily="18" charset="0"/>
                  </a:rPr>
                  <a:t>Information gain can never be a negative value.</a:t>
                </a:r>
                <a:endParaRPr lang="en-US" sz="1600"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34700" y="1189870"/>
                <a:ext cx="8390965" cy="5205143"/>
              </a:xfrm>
              <a:prstGeom prst="rect">
                <a:avLst/>
              </a:prstGeom>
              <a:blipFill rotWithShape="1">
                <a:blip r:embed="rId2"/>
                <a:stretch>
                  <a:fillRect l="-1452" t="-3162" r="-726" b="-1171"/>
                </a:stretch>
              </a:blipFill>
            </p:spPr>
            <p:txBody>
              <a:bodyPr/>
              <a:lstStyle/>
              <a:p>
                <a:r>
                  <a:rPr lang="en-IN">
                    <a:noFill/>
                  </a:rPr>
                  <a:t> </a:t>
                </a:r>
              </a:p>
            </p:txBody>
          </p:sp>
        </mc:Fallback>
      </mc:AlternateContent>
    </p:spTree>
    <p:extLst>
      <p:ext uri="{BB962C8B-B14F-4D97-AF65-F5344CB8AC3E}">
        <p14:creationId xmlns:p14="http://schemas.microsoft.com/office/powerpoint/2010/main" val="31741592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76</a:t>
            </a:fld>
            <a:endParaRPr lang="en-IN" dirty="0">
              <a:solidFill>
                <a:srgbClr val="04617B">
                  <a:shade val="90000"/>
                </a:srgbClr>
              </a:solidFill>
            </a:endParaRPr>
          </a:p>
        </p:txBody>
      </p:sp>
      <p:sp>
        <p:nvSpPr>
          <p:cNvPr id="9" name="Title 1"/>
          <p:cNvSpPr>
            <a:spLocks noGrp="1"/>
          </p:cNvSpPr>
          <p:nvPr>
            <p:ph type="title"/>
          </p:nvPr>
        </p:nvSpPr>
        <p:spPr>
          <a:xfrm>
            <a:off x="468073" y="452572"/>
            <a:ext cx="8425339" cy="700044"/>
          </a:xfrm>
        </p:spPr>
        <p:txBody>
          <a:bodyPr>
            <a:normAutofit/>
          </a:bodyPr>
          <a:lstStyle/>
          <a:p>
            <a:r>
              <a:rPr lang="en-US" sz="4000" dirty="0">
                <a:solidFill>
                  <a:srgbClr val="A50021"/>
                </a:solidFill>
                <a:latin typeface="Times New Roman" pitchFamily="18" charset="0"/>
                <a:cs typeface="Times New Roman" pitchFamily="18" charset="0"/>
              </a:rPr>
              <a:t>Splitting of Continuous Attribute Values</a:t>
            </a:r>
          </a:p>
        </p:txBody>
      </p:sp>
      <mc:AlternateContent xmlns:mc="http://schemas.openxmlformats.org/markup-compatibility/2006" xmlns:a14="http://schemas.microsoft.com/office/drawing/2010/main">
        <mc:Choice Requires="a14">
          <p:sp>
            <p:nvSpPr>
              <p:cNvPr id="2" name="TextBox 1"/>
              <p:cNvSpPr txBox="1"/>
              <p:nvPr/>
            </p:nvSpPr>
            <p:spPr>
              <a:xfrm>
                <a:off x="602429" y="1491084"/>
                <a:ext cx="8068236" cy="4524315"/>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In the foregoing discussion, we assumed that an attribute to be </a:t>
                </a:r>
                <a:r>
                  <a:rPr lang="en-US" sz="2000" dirty="0" err="1">
                    <a:latin typeface="Times New Roman" panose="02020603050405020304" pitchFamily="18" charset="0"/>
                    <a:cs typeface="Times New Roman" panose="02020603050405020304" pitchFamily="18" charset="0"/>
                  </a:rPr>
                  <a:t>splitted</a:t>
                </a:r>
                <a:r>
                  <a:rPr lang="en-US" sz="2000" dirty="0">
                    <a:latin typeface="Times New Roman" panose="02020603050405020304" pitchFamily="18" charset="0"/>
                    <a:cs typeface="Times New Roman" panose="02020603050405020304" pitchFamily="18" charset="0"/>
                  </a:rPr>
                  <a:t> is with a finite number of discrete values. Now, there is a great deal if the attribute is not so, rather it is a continuous-valued attribute. </a:t>
                </a:r>
              </a:p>
              <a:p>
                <a:pPr marL="342900" indent="-342900" algn="just">
                  <a:buClr>
                    <a:schemeClr val="accent3"/>
                  </a:buClr>
                  <a:buSzPct val="150000"/>
                  <a:buFont typeface="Arial" pitchFamily="34" charset="0"/>
                  <a:buChar char="•"/>
                </a:pPr>
                <a:endParaRPr lang="en-US" sz="8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There are two approaches mainly to deal with such a case.</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a:solidFill>
                      <a:srgbClr val="A50021"/>
                    </a:solidFill>
                    <a:latin typeface="Times New Roman" panose="02020603050405020304" pitchFamily="18" charset="0"/>
                    <a:cs typeface="Times New Roman" panose="02020603050405020304" pitchFamily="18" charset="0"/>
                  </a:rPr>
                  <a:t>Data Discretization</a:t>
                </a:r>
                <a:r>
                  <a:rPr lang="en-US" sz="2000" dirty="0">
                    <a:latin typeface="Times New Roman" panose="02020603050405020304" pitchFamily="18" charset="0"/>
                    <a:cs typeface="Times New Roman" panose="02020603050405020304" pitchFamily="18" charset="0"/>
                  </a:rPr>
                  <a:t>: All values of the attribute can be discretized into a finite number of group values and then split point can be decided at each boundary point of the groups.</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1313" algn="just"/>
                <a:r>
                  <a:rPr lang="en-US" sz="2000" dirty="0">
                    <a:latin typeface="Times New Roman" panose="02020603050405020304" pitchFamily="18" charset="0"/>
                    <a:cs typeface="Times New Roman" panose="02020603050405020304" pitchFamily="18" charset="0"/>
                  </a:rPr>
                  <a:t>So, if there are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𝑔𝑟𝑜𝑢𝑝𝑠</m:t>
                    </m:r>
                  </m:oMath>
                </a14:m>
                <a:r>
                  <a:rPr lang="en-US" sz="2000" dirty="0">
                    <a:latin typeface="Times New Roman" panose="02020603050405020304" pitchFamily="18" charset="0"/>
                    <a:cs typeface="Times New Roman" panose="02020603050405020304" pitchFamily="18" charset="0"/>
                  </a:rPr>
                  <a:t> of discrete values, then we have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+1) </m:t>
                    </m:r>
                  </m:oMath>
                </a14:m>
                <a:r>
                  <a:rPr lang="en-US" sz="2000" dirty="0">
                    <a:latin typeface="Times New Roman" panose="02020603050405020304" pitchFamily="18" charset="0"/>
                    <a:cs typeface="Times New Roman" panose="02020603050405020304" pitchFamily="18" charset="0"/>
                  </a:rPr>
                  <a:t>split points.</a:t>
                </a:r>
              </a:p>
              <a:p>
                <a:pPr marL="341313" algn="just"/>
                <a:endParaRPr lang="en-US" sz="2000"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02429" y="1491083"/>
                <a:ext cx="8068236" cy="4524315"/>
              </a:xfrm>
              <a:prstGeom prst="rect">
                <a:avLst/>
              </a:prstGeom>
              <a:blipFill rotWithShape="1">
                <a:blip r:embed="rId2"/>
                <a:stretch>
                  <a:fillRect l="-1587" t="-3639" r="-831"/>
                </a:stretch>
              </a:blipFill>
            </p:spPr>
            <p:txBody>
              <a:bodyPr/>
              <a:lstStyle/>
              <a:p>
                <a:r>
                  <a:rPr lang="en-IN">
                    <a:noFill/>
                  </a:rPr>
                  <a:t> </a:t>
                </a:r>
              </a:p>
            </p:txBody>
          </p:sp>
        </mc:Fallback>
      </mc:AlternateContent>
      <p:grpSp>
        <p:nvGrpSpPr>
          <p:cNvPr id="16" name="Group 15"/>
          <p:cNvGrpSpPr/>
          <p:nvPr/>
        </p:nvGrpSpPr>
        <p:grpSpPr>
          <a:xfrm>
            <a:off x="1272314" y="4375460"/>
            <a:ext cx="7146748" cy="309072"/>
            <a:chOff x="949938" y="2459765"/>
            <a:chExt cx="7146748" cy="309072"/>
          </a:xfrm>
        </p:grpSpPr>
        <mc:AlternateContent xmlns:mc="http://schemas.openxmlformats.org/markup-compatibility/2006" xmlns:a14="http://schemas.microsoft.com/office/drawing/2010/main">
          <mc:Choice Requires="a14">
            <p:sp>
              <p:nvSpPr>
                <p:cNvPr id="3" name="Rectangle 2"/>
                <p:cNvSpPr/>
                <p:nvPr/>
              </p:nvSpPr>
              <p:spPr>
                <a:xfrm>
                  <a:off x="1119501" y="2461189"/>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1</m:t>
                            </m:r>
                          </m:sub>
                        </m:sSub>
                      </m:oMath>
                    </m:oMathPara>
                  </a14:m>
                  <a:endParaRPr lang="en-US" dirty="0">
                    <a:solidFill>
                      <a:sysClr val="windowText" lastClr="000000"/>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1119501" y="2461189"/>
                  <a:ext cx="948584" cy="307648"/>
                </a:xfrm>
                <a:prstGeom prst="rect">
                  <a:avLst/>
                </a:prstGeom>
                <a:blipFill>
                  <a:blip r:embed="rId15"/>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578122"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2</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2578122" y="2459765"/>
                  <a:ext cx="948584" cy="307648"/>
                </a:xfrm>
                <a:prstGeom prst="rect">
                  <a:avLst/>
                </a:prstGeom>
                <a:blipFill>
                  <a:blip r:embed="rId16"/>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036743"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3</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4036743" y="2459765"/>
                  <a:ext cx="948584" cy="307648"/>
                </a:xfrm>
                <a:prstGeom prst="rect">
                  <a:avLst/>
                </a:prstGeom>
                <a:blipFill>
                  <a:blip r:embed="rId17"/>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976701"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𝑁</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6976701" y="2459765"/>
                  <a:ext cx="948584" cy="307648"/>
                </a:xfrm>
                <a:prstGeom prst="rect">
                  <a:avLst/>
                </a:prstGeom>
                <a:blipFill>
                  <a:blip r:embed="rId18"/>
                  <a:stretch>
                    <a:fillRect b="-5556"/>
                  </a:stretch>
                </a:blipFill>
              </p:spPr>
              <p:txBody>
                <a:bodyPr/>
                <a:lstStyle/>
                <a:p>
                  <a:r>
                    <a:rPr lang="en-US">
                      <a:noFill/>
                    </a:rPr>
                    <a:t> </a:t>
                  </a:r>
                </a:p>
              </p:txBody>
            </p:sp>
          </mc:Fallback>
        </mc:AlternateContent>
        <p:sp>
          <p:nvSpPr>
            <p:cNvPr id="6" name="Oval 5"/>
            <p:cNvSpPr/>
            <p:nvPr/>
          </p:nvSpPr>
          <p:spPr>
            <a:xfrm>
              <a:off x="2307364"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49938"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729097" y="257157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151965"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805300" y="257157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028319" y="257157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5366759" y="2619285"/>
              <a:ext cx="1324598"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4932210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77</a:t>
            </a:fld>
            <a:endParaRPr lang="en-IN" dirty="0">
              <a:solidFill>
                <a:srgbClr val="04617B">
                  <a:shade val="90000"/>
                </a:srgbClr>
              </a:solidFill>
            </a:endParaRPr>
          </a:p>
        </p:txBody>
      </p:sp>
      <p:sp>
        <p:nvSpPr>
          <p:cNvPr id="9" name="Title 1"/>
          <p:cNvSpPr>
            <a:spLocks noGrp="1"/>
          </p:cNvSpPr>
          <p:nvPr>
            <p:ph type="title"/>
          </p:nvPr>
        </p:nvSpPr>
        <p:spPr>
          <a:xfrm>
            <a:off x="468093" y="34217"/>
            <a:ext cx="8425339" cy="1149159"/>
          </a:xfrm>
        </p:spPr>
        <p:txBody>
          <a:bodyPr>
            <a:normAutofit/>
          </a:bodyPr>
          <a:lstStyle/>
          <a:p>
            <a:r>
              <a:rPr lang="en-US" sz="4000" dirty="0">
                <a:solidFill>
                  <a:srgbClr val="A50021"/>
                </a:solidFill>
                <a:latin typeface="Times New Roman" pitchFamily="18" charset="0"/>
                <a:cs typeface="Times New Roman" pitchFamily="18" charset="0"/>
              </a:rPr>
              <a:t>Splitting of Continuous attribute values</a:t>
            </a:r>
          </a:p>
        </p:txBody>
      </p:sp>
      <mc:AlternateContent xmlns:mc="http://schemas.openxmlformats.org/markup-compatibility/2006" xmlns:a14="http://schemas.microsoft.com/office/drawing/2010/main">
        <mc:Choice Requires="a14">
          <p:sp>
            <p:nvSpPr>
              <p:cNvPr id="2" name="TextBox 1"/>
              <p:cNvSpPr txBox="1"/>
              <p:nvPr/>
            </p:nvSpPr>
            <p:spPr>
              <a:xfrm>
                <a:off x="223307" y="1365547"/>
                <a:ext cx="8829727" cy="4971874"/>
              </a:xfrm>
              <a:prstGeom prst="rect">
                <a:avLst/>
              </a:prstGeom>
              <a:noFill/>
            </p:spPr>
            <p:txBody>
              <a:bodyPr wrap="square" rtlCol="0">
                <a:spAutoFit/>
              </a:bodyPr>
              <a:lstStyle/>
              <a:p>
                <a:pPr marL="341313" algn="just"/>
                <a:endParaRPr lang="en-US" sz="1600" dirty="0">
                  <a:latin typeface="Times New Roman" panose="02020603050405020304" pitchFamily="18" charset="0"/>
                  <a:cs typeface="Times New Roman" panose="02020603050405020304" pitchFamily="18" charset="0"/>
                </a:endParaRPr>
              </a:p>
              <a:p>
                <a:pPr marL="341313" indent="-341313" algn="just">
                  <a:buSzPct val="150000"/>
                  <a:buFont typeface="+mj-lt"/>
                  <a:buAutoNum type="arabicPeriod" startAt="2"/>
                </a:pPr>
                <a:r>
                  <a:rPr lang="en-US" sz="1600" b="1" dirty="0">
                    <a:solidFill>
                      <a:srgbClr val="A50021"/>
                    </a:solidFill>
                    <a:latin typeface="Times New Roman" panose="02020603050405020304" pitchFamily="18" charset="0"/>
                    <a:cs typeface="Times New Roman" panose="02020603050405020304" pitchFamily="18" charset="0"/>
                  </a:rPr>
                  <a:t> </a:t>
                </a:r>
                <a:r>
                  <a:rPr lang="en-US" sz="2000" b="1" dirty="0">
                    <a:solidFill>
                      <a:srgbClr val="A50021"/>
                    </a:solidFill>
                    <a:latin typeface="Times New Roman" panose="02020603050405020304" pitchFamily="18" charset="0"/>
                    <a:cs typeface="Times New Roman" panose="02020603050405020304" pitchFamily="18" charset="0"/>
                  </a:rPr>
                  <a:t>Mid-point splitting: </a:t>
                </a:r>
                <a:r>
                  <a:rPr lang="en-US" sz="2000" dirty="0">
                    <a:latin typeface="Times New Roman" panose="02020603050405020304" pitchFamily="18" charset="0"/>
                    <a:cs typeface="Times New Roman" panose="02020603050405020304" pitchFamily="18" charset="0"/>
                  </a:rPr>
                  <a:t>Another approach to avoid the data discretization.</a:t>
                </a:r>
              </a:p>
              <a:p>
                <a:pPr marL="1255713" lvl="2" indent="-341313" algn="just">
                  <a:buFont typeface="+mj-lt"/>
                  <a:buAutoNum type="arabicPeriod" startAt="2"/>
                </a:pPr>
                <a:endParaRPr lang="en-US" sz="800" dirty="0">
                  <a:latin typeface="Times New Roman" panose="02020603050405020304" pitchFamily="18" charset="0"/>
                  <a:cs typeface="Times New Roman" panose="02020603050405020304" pitchFamily="18" charset="0"/>
                </a:endParaRPr>
              </a:p>
              <a:p>
                <a:pPr marL="800100" lvl="1" indent="-342900" algn="just">
                  <a:buFont typeface="Arial" pitchFamily="34" charset="0"/>
                  <a:buChar char="•"/>
                </a:pPr>
                <a:r>
                  <a:rPr lang="en-US" sz="2000" dirty="0">
                    <a:latin typeface="Times New Roman" panose="02020603050405020304" pitchFamily="18" charset="0"/>
                    <a:cs typeface="Times New Roman" panose="02020603050405020304" pitchFamily="18" charset="0"/>
                  </a:rPr>
                  <a:t>It sorts the values of the attribute and take the distinct values only in it. </a:t>
                </a:r>
              </a:p>
              <a:p>
                <a:pPr marL="800100" lvl="1" indent="-342900" algn="just">
                  <a:buFont typeface="Arial" pitchFamily="34" charset="0"/>
                  <a:buChar char="•"/>
                </a:pPr>
                <a:endParaRPr lang="en-US" sz="800" dirty="0">
                  <a:latin typeface="Times New Roman" panose="02020603050405020304" pitchFamily="18" charset="0"/>
                  <a:cs typeface="Times New Roman" panose="02020603050405020304" pitchFamily="18" charset="0"/>
                </a:endParaRPr>
              </a:p>
              <a:p>
                <a:pPr marL="800100" lvl="1" indent="-342900" algn="just">
                  <a:buFont typeface="Arial" pitchFamily="34" charset="0"/>
                  <a:buChar char="•"/>
                </a:pPr>
                <a:r>
                  <a:rPr lang="en-US" sz="2000" dirty="0">
                    <a:latin typeface="Times New Roman" panose="02020603050405020304" pitchFamily="18" charset="0"/>
                    <a:cs typeface="Times New Roman" panose="02020603050405020304" pitchFamily="18" charset="0"/>
                  </a:rPr>
                  <a:t>Then, the mid-point between each pair of adjacent values is considered as a split-point.</a:t>
                </a:r>
              </a:p>
              <a:p>
                <a:pPr marL="341313" indent="-341313" algn="just">
                  <a:buFont typeface="+mj-lt"/>
                  <a:buAutoNum type="arabicPeriod" startAt="2"/>
                </a:pPr>
                <a:endParaRPr lang="en-US" sz="2000" i="1" dirty="0">
                  <a:latin typeface="Cambria Math" panose="02040503050406030204" pitchFamily="18" charset="0"/>
                  <a:cs typeface="Times New Roman" panose="02020603050405020304" pitchFamily="18" charset="0"/>
                </a:endParaRPr>
              </a:p>
              <a:p>
                <a:pPr lvl="8" algn="just"/>
                <a:endParaRPr lang="en-US" sz="2000" i="1" dirty="0">
                  <a:latin typeface="Cambria Math" panose="02040503050406030204" pitchFamily="18" charset="0"/>
                  <a:cs typeface="Times New Roman" panose="02020603050405020304" pitchFamily="18" charset="0"/>
                </a:endParaRPr>
              </a:p>
              <a:p>
                <a:pPr lvl="8" algn="just"/>
                <a:endParaRPr lang="en-US" sz="2000" i="1" dirty="0">
                  <a:latin typeface="Cambria Math" panose="02040503050406030204" pitchFamily="18" charset="0"/>
                  <a:cs typeface="Times New Roman" panose="02020603050405020304" pitchFamily="18" charset="0"/>
                </a:endParaRPr>
              </a:p>
              <a:p>
                <a:pPr marL="684213" indent="-342900" algn="just">
                  <a:buFont typeface="Arial" pitchFamily="34" charset="0"/>
                  <a:buChar char="•"/>
                </a:pPr>
                <a:r>
                  <a:rPr lang="en-US" sz="2000" dirty="0">
                    <a:latin typeface="Times New Roman" panose="02020603050405020304" pitchFamily="18" charset="0"/>
                    <a:cs typeface="Times New Roman" panose="02020603050405020304" pitchFamily="18" charset="0"/>
                  </a:rPr>
                  <a:t>Here, if </a:t>
                </a:r>
                <a:r>
                  <a:rPr lang="en-US" sz="2000" i="1" dirty="0">
                    <a:latin typeface="Times New Roman" panose="02020603050405020304" pitchFamily="18" charset="0"/>
                    <a:cs typeface="Times New Roman" panose="02020603050405020304" pitchFamily="18" charset="0"/>
                  </a:rPr>
                  <a:t>n</a:t>
                </a:r>
                <a:r>
                  <a:rPr lang="en-US" sz="2000" dirty="0">
                    <a:latin typeface="Times New Roman" panose="02020603050405020304" pitchFamily="18" charset="0"/>
                    <a:cs typeface="Times New Roman" panose="02020603050405020304" pitchFamily="18" charset="0"/>
                  </a:rPr>
                  <a:t>-distinct values are there for the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a:latin typeface="Times New Roman" panose="02020603050405020304" pitchFamily="18" charset="0"/>
                    <a:cs typeface="Times New Roman" panose="02020603050405020304" pitchFamily="18" charset="0"/>
                  </a:rPr>
                  <a:t>, then we choose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−1</m:t>
                    </m:r>
                  </m:oMath>
                </a14:m>
                <a:r>
                  <a:rPr lang="en-US" sz="2000" dirty="0">
                    <a:latin typeface="Times New Roman" panose="02020603050405020304" pitchFamily="18" charset="0"/>
                    <a:cs typeface="Times New Roman" panose="02020603050405020304" pitchFamily="18" charset="0"/>
                  </a:rPr>
                  <a:t> split points as shown above.</a:t>
                </a:r>
              </a:p>
              <a:p>
                <a:pPr marL="684213" indent="-342900" algn="just">
                  <a:buFont typeface="Arial" pitchFamily="34" charset="0"/>
                  <a:buChar char="•"/>
                </a:pPr>
                <a:endParaRPr lang="en-US" sz="800" dirty="0">
                  <a:latin typeface="Times New Roman" panose="02020603050405020304" pitchFamily="18" charset="0"/>
                  <a:cs typeface="Times New Roman" panose="02020603050405020304" pitchFamily="18" charset="0"/>
                </a:endParaRPr>
              </a:p>
              <a:p>
                <a:pPr marL="684213" indent="-342900" algn="just">
                  <a:buFont typeface="Arial" pitchFamily="34" charset="0"/>
                  <a:buChar char="•"/>
                </a:pPr>
                <a:r>
                  <a:rPr lang="en-US" sz="2000" dirty="0">
                    <a:latin typeface="Times New Roman" panose="02020603050405020304" pitchFamily="18" charset="0"/>
                    <a:cs typeface="Times New Roman" panose="02020603050405020304" pitchFamily="18" charset="0"/>
                  </a:rPr>
                  <a:t>For example, there is a split point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𝑠</m:t>
                    </m:r>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panose="02040503050406030204" pitchFamily="18" charset="0"/>
                            <a:cs typeface="Times New Roman" panose="02020603050405020304" pitchFamily="18" charset="0"/>
                          </a:rPr>
                        </m:ctrlPr>
                      </m:fPr>
                      <m:num>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𝑣</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 +  </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𝑣</m:t>
                            </m:r>
                          </m:e>
                          <m:sub>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Sub>
                      </m:num>
                      <m:den>
                        <m:r>
                          <a:rPr lang="en-US" sz="2000" b="0" i="1" smtClean="0">
                            <a:latin typeface="Cambria Math" panose="02040503050406030204" pitchFamily="18" charset="0"/>
                            <a:cs typeface="Times New Roman" panose="02020603050405020304" pitchFamily="18" charset="0"/>
                          </a:rPr>
                          <m:t>2</m:t>
                        </m:r>
                      </m:den>
                    </m:f>
                  </m:oMath>
                </a14:m>
                <a:r>
                  <a:rPr lang="en-US" sz="2000" dirty="0">
                    <a:latin typeface="Times New Roman" panose="02020603050405020304" pitchFamily="18" charset="0"/>
                    <a:cs typeface="Times New Roman" panose="02020603050405020304" pitchFamily="18" charset="0"/>
                  </a:rPr>
                  <a:t> in between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𝑣</m:t>
                        </m:r>
                      </m:e>
                      <m:sub>
                        <m:r>
                          <a:rPr lang="en-US" sz="2000" i="1">
                            <a:latin typeface="Cambria Math" panose="02040503050406030204" pitchFamily="18" charset="0"/>
                            <a:cs typeface="Times New Roman" panose="02020603050405020304" pitchFamily="18" charset="0"/>
                          </a:rPr>
                          <m:t>𝑖</m:t>
                        </m:r>
                      </m:sub>
                    </m:sSub>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𝑣</m:t>
                        </m:r>
                      </m:e>
                      <m:sub>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𝑖</m:t>
                        </m:r>
                        <m:r>
                          <a:rPr lang="en-US" sz="2000" i="1">
                            <a:latin typeface="Cambria Math" panose="02040503050406030204" pitchFamily="18" charset="0"/>
                            <a:cs typeface="Times New Roman" panose="02020603050405020304" pitchFamily="18" charset="0"/>
                          </a:rPr>
                          <m:t>+1)</m:t>
                        </m:r>
                      </m:sub>
                    </m:sSub>
                  </m:oMath>
                </a14:m>
                <a:r>
                  <a:rPr lang="en-US" sz="2000" dirty="0">
                    <a:latin typeface="Times New Roman" panose="02020603050405020304" pitchFamily="18" charset="0"/>
                    <a:cs typeface="Times New Roman" panose="02020603050405020304" pitchFamily="18" charset="0"/>
                  </a:rPr>
                  <a:t> </a:t>
                </a:r>
              </a:p>
              <a:p>
                <a:pPr marL="684213" indent="-342900" algn="just">
                  <a:buFont typeface="Arial" pitchFamily="34" charset="0"/>
                  <a:buChar char="•"/>
                </a:pPr>
                <a:endParaRPr lang="en-US" sz="800" dirty="0">
                  <a:latin typeface="Times New Roman" panose="02020603050405020304" pitchFamily="18" charset="0"/>
                  <a:cs typeface="Times New Roman" panose="02020603050405020304" pitchFamily="18" charset="0"/>
                </a:endParaRPr>
              </a:p>
              <a:p>
                <a:pPr marL="684213" indent="-342900" algn="just">
                  <a:buFont typeface="Arial" pitchFamily="34" charset="0"/>
                  <a:buChar char="•"/>
                </a:pPr>
                <a:r>
                  <a:rPr lang="en-US" sz="2000" dirty="0">
                    <a:latin typeface="Times New Roman" panose="02020603050405020304" pitchFamily="18" charset="0"/>
                    <a:cs typeface="Times New Roman" panose="02020603050405020304" pitchFamily="18" charset="0"/>
                  </a:rPr>
                  <a:t>For each split-point, we have two partitions: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𝐴</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𝑠</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𝑎𝑛𝑑</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𝐴</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&gt;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𝑠</m:t>
                    </m:r>
                  </m:oMath>
                </a14:m>
                <a:r>
                  <a:rPr lang="en-US" sz="2000" dirty="0">
                    <a:latin typeface="Times New Roman" panose="02020603050405020304" pitchFamily="18" charset="0"/>
                    <a:cs typeface="Times New Roman" panose="02020603050405020304" pitchFamily="18" charset="0"/>
                  </a:rPr>
                  <a:t>, and finally the point with maximum information gain is the desired split point for that attribute.</a:t>
                </a:r>
              </a:p>
            </p:txBody>
          </p:sp>
        </mc:Choice>
        <mc:Fallback xmlns="">
          <p:sp>
            <p:nvSpPr>
              <p:cNvPr id="2" name="TextBox 1"/>
              <p:cNvSpPr txBox="1">
                <a:spLocks noRot="1" noChangeAspect="1" noMove="1" noResize="1" noEditPoints="1" noAdjustHandles="1" noChangeArrowheads="1" noChangeShapeType="1" noTextEdit="1"/>
              </p:cNvSpPr>
              <p:nvPr/>
            </p:nvSpPr>
            <p:spPr>
              <a:xfrm>
                <a:off x="223289" y="1365547"/>
                <a:ext cx="8829727" cy="4971874"/>
              </a:xfrm>
              <a:prstGeom prst="rect">
                <a:avLst/>
              </a:prstGeom>
              <a:blipFill rotWithShape="0">
                <a:blip r:embed="rId2"/>
                <a:stretch>
                  <a:fillRect l="-967" r="-691" b="-122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Oval 35"/>
              <p:cNvSpPr/>
              <p:nvPr/>
            </p:nvSpPr>
            <p:spPr>
              <a:xfrm>
                <a:off x="1558900" y="3326659"/>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solidFill>
                                <a:sysClr val="windowText" lastClr="000000"/>
                              </a:solidFill>
                              <a:latin typeface="Cambria Math" panose="02040503050406030204" pitchFamily="18" charset="0"/>
                            </a:rPr>
                          </m:ctrlPr>
                        </m:sSubPr>
                        <m:e>
                          <m:r>
                            <a:rPr lang="en-US" i="1">
                              <a:solidFill>
                                <a:sysClr val="windowText" lastClr="000000"/>
                              </a:solidFill>
                              <a:latin typeface="Cambria Math" panose="02040503050406030204" pitchFamily="18" charset="0"/>
                            </a:rPr>
                            <m:t>𝑣</m:t>
                          </m:r>
                        </m:e>
                        <m:sub>
                          <m:r>
                            <a:rPr lang="en-US" i="1">
                              <a:solidFill>
                                <a:sysClr val="windowText" lastClr="000000"/>
                              </a:solidFill>
                              <a:latin typeface="Cambria Math" panose="02040503050406030204" pitchFamily="18" charset="0"/>
                            </a:rPr>
                            <m:t>1</m:t>
                          </m:r>
                        </m:sub>
                      </m:sSub>
                    </m:oMath>
                  </m:oMathPara>
                </a14:m>
                <a:endParaRPr lang="en-US" dirty="0"/>
              </a:p>
            </p:txBody>
          </p:sp>
        </mc:Choice>
        <mc:Fallback xmlns="">
          <p:sp>
            <p:nvSpPr>
              <p:cNvPr id="36" name="Oval 35"/>
              <p:cNvSpPr>
                <a:spLocks noRot="1" noChangeAspect="1" noMove="1" noResize="1" noEditPoints="1" noAdjustHandles="1" noChangeArrowheads="1" noChangeShapeType="1" noTextEdit="1"/>
              </p:cNvSpPr>
              <p:nvPr/>
            </p:nvSpPr>
            <p:spPr>
              <a:xfrm>
                <a:off x="1558900" y="3326652"/>
                <a:ext cx="380286" cy="401653"/>
              </a:xfrm>
              <a:prstGeom prst="ellipse">
                <a:avLst/>
              </a:prstGeom>
              <a:blipFill rotWithShape="1">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Oval 36"/>
              <p:cNvSpPr/>
              <p:nvPr/>
            </p:nvSpPr>
            <p:spPr>
              <a:xfrm>
                <a:off x="2316636" y="3338762"/>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2</m:t>
                          </m:r>
                        </m:sub>
                      </m:sSub>
                    </m:oMath>
                  </m:oMathPara>
                </a14:m>
                <a:endParaRPr lang="en-US" dirty="0"/>
              </a:p>
            </p:txBody>
          </p:sp>
        </mc:Choice>
        <mc:Fallback xmlns="">
          <p:sp>
            <p:nvSpPr>
              <p:cNvPr id="37" name="Oval 36"/>
              <p:cNvSpPr>
                <a:spLocks noRot="1" noChangeAspect="1" noMove="1" noResize="1" noEditPoints="1" noAdjustHandles="1" noChangeArrowheads="1" noChangeShapeType="1" noTextEdit="1"/>
              </p:cNvSpPr>
              <p:nvPr/>
            </p:nvSpPr>
            <p:spPr>
              <a:xfrm>
                <a:off x="2316627" y="3338759"/>
                <a:ext cx="380286" cy="401653"/>
              </a:xfrm>
              <a:prstGeom prst="ellipse">
                <a:avLst/>
              </a:prstGeom>
              <a:blipFill rotWithShape="1">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Oval 38"/>
              <p:cNvSpPr/>
              <p:nvPr/>
            </p:nvSpPr>
            <p:spPr>
              <a:xfrm>
                <a:off x="3074354" y="3338762"/>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3</m:t>
                          </m:r>
                        </m:sub>
                      </m:sSub>
                    </m:oMath>
                  </m:oMathPara>
                </a14:m>
                <a:endParaRPr lang="en-US" dirty="0"/>
              </a:p>
            </p:txBody>
          </p:sp>
        </mc:Choice>
        <mc:Fallback xmlns="">
          <p:sp>
            <p:nvSpPr>
              <p:cNvPr id="39" name="Oval 38"/>
              <p:cNvSpPr>
                <a:spLocks noRot="1" noChangeAspect="1" noMove="1" noResize="1" noEditPoints="1" noAdjustHandles="1" noChangeArrowheads="1" noChangeShapeType="1" noTextEdit="1"/>
              </p:cNvSpPr>
              <p:nvPr/>
            </p:nvSpPr>
            <p:spPr>
              <a:xfrm>
                <a:off x="3074354" y="3338759"/>
                <a:ext cx="380286" cy="401653"/>
              </a:xfrm>
              <a:prstGeom prst="ellipse">
                <a:avLst/>
              </a:prstGeom>
              <a:blipFill rotWithShape="1">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0" name="Oval 39"/>
              <p:cNvSpPr/>
              <p:nvPr/>
            </p:nvSpPr>
            <p:spPr>
              <a:xfrm>
                <a:off x="4702719" y="3326659"/>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𝑖</m:t>
                          </m:r>
                        </m:sub>
                      </m:sSub>
                    </m:oMath>
                  </m:oMathPara>
                </a14:m>
                <a:endParaRPr lang="en-US" dirty="0"/>
              </a:p>
            </p:txBody>
          </p:sp>
        </mc:Choice>
        <mc:Fallback xmlns="">
          <p:sp>
            <p:nvSpPr>
              <p:cNvPr id="40" name="Oval 39"/>
              <p:cNvSpPr>
                <a:spLocks noRot="1" noChangeAspect="1" noMove="1" noResize="1" noEditPoints="1" noAdjustHandles="1" noChangeArrowheads="1" noChangeShapeType="1" noTextEdit="1"/>
              </p:cNvSpPr>
              <p:nvPr/>
            </p:nvSpPr>
            <p:spPr>
              <a:xfrm>
                <a:off x="4702701" y="3326651"/>
                <a:ext cx="380286" cy="401653"/>
              </a:xfrm>
              <a:prstGeom prst="ellipse">
                <a:avLst/>
              </a:prstGeom>
              <a:blipFill rotWithShape="1">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Oval 41"/>
              <p:cNvSpPr/>
              <p:nvPr/>
            </p:nvSpPr>
            <p:spPr>
              <a:xfrm>
                <a:off x="5489524" y="3338762"/>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ysClr val="windowText" lastClr="000000"/>
                              </a:solidFill>
                              <a:latin typeface="Cambria Math" panose="02040503050406030204" pitchFamily="18" charset="0"/>
                            </a:rPr>
                          </m:ctrlPr>
                        </m:sSubPr>
                        <m:e>
                          <m:r>
                            <a:rPr lang="en-US" sz="1400" i="1">
                              <a:solidFill>
                                <a:sysClr val="windowText" lastClr="000000"/>
                              </a:solidFill>
                              <a:latin typeface="Cambria Math" panose="02040503050406030204" pitchFamily="18" charset="0"/>
                            </a:rPr>
                            <m:t>𝑣</m:t>
                          </m:r>
                        </m:e>
                        <m:sub>
                          <m:r>
                            <a:rPr lang="en-US" sz="1400" b="0" i="1" smtClean="0">
                              <a:solidFill>
                                <a:sysClr val="windowText" lastClr="000000"/>
                              </a:solidFill>
                              <a:latin typeface="Cambria Math" panose="02040503050406030204" pitchFamily="18" charset="0"/>
                            </a:rPr>
                            <m:t>𝑖</m:t>
                          </m:r>
                          <m:r>
                            <a:rPr lang="en-US" sz="1400" b="0" i="1" smtClean="0">
                              <a:solidFill>
                                <a:sysClr val="windowText" lastClr="000000"/>
                              </a:solidFill>
                              <a:latin typeface="Cambria Math" panose="02040503050406030204" pitchFamily="18" charset="0"/>
                            </a:rPr>
                            <m:t>+1</m:t>
                          </m:r>
                        </m:sub>
                      </m:sSub>
                    </m:oMath>
                  </m:oMathPara>
                </a14:m>
                <a:endParaRPr lang="en-US" sz="1400" dirty="0"/>
              </a:p>
            </p:txBody>
          </p:sp>
        </mc:Choice>
        <mc:Fallback xmlns="">
          <p:sp>
            <p:nvSpPr>
              <p:cNvPr id="42" name="Oval 41"/>
              <p:cNvSpPr>
                <a:spLocks noRot="1" noChangeAspect="1" noMove="1" noResize="1" noEditPoints="1" noAdjustHandles="1" noChangeArrowheads="1" noChangeShapeType="1" noTextEdit="1"/>
              </p:cNvSpPr>
              <p:nvPr/>
            </p:nvSpPr>
            <p:spPr>
              <a:xfrm>
                <a:off x="5489524" y="3338759"/>
                <a:ext cx="380286" cy="401653"/>
              </a:xfrm>
              <a:prstGeom prst="ellipse">
                <a:avLst/>
              </a:prstGeom>
              <a:blipFill rotWithShape="1">
                <a:blip r:embed="rId7"/>
                <a:stretch>
                  <a:fillRect l="-75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Oval 42"/>
              <p:cNvSpPr/>
              <p:nvPr/>
            </p:nvSpPr>
            <p:spPr>
              <a:xfrm>
                <a:off x="7427172" y="3335918"/>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𝑛</m:t>
                          </m:r>
                        </m:sub>
                      </m:sSub>
                    </m:oMath>
                  </m:oMathPara>
                </a14:m>
                <a:endParaRPr lang="en-US" dirty="0"/>
              </a:p>
            </p:txBody>
          </p:sp>
        </mc:Choice>
        <mc:Fallback xmlns="">
          <p:sp>
            <p:nvSpPr>
              <p:cNvPr id="43" name="Oval 42"/>
              <p:cNvSpPr>
                <a:spLocks noRot="1" noChangeAspect="1" noMove="1" noResize="1" noEditPoints="1" noAdjustHandles="1" noChangeArrowheads="1" noChangeShapeType="1" noTextEdit="1"/>
              </p:cNvSpPr>
              <p:nvPr/>
            </p:nvSpPr>
            <p:spPr>
              <a:xfrm>
                <a:off x="7427162" y="3335910"/>
                <a:ext cx="380286" cy="401653"/>
              </a:xfrm>
              <a:prstGeom prst="ellipse">
                <a:avLst/>
              </a:prstGeom>
              <a:blipFill rotWithShape="1">
                <a:blip r:embed="rId8"/>
                <a:stretch>
                  <a:fillRect/>
                </a:stretch>
              </a:blipFill>
            </p:spPr>
            <p:txBody>
              <a:bodyPr/>
              <a:lstStyle/>
              <a:p>
                <a:r>
                  <a:rPr lang="en-IN">
                    <a:noFill/>
                  </a:rPr>
                  <a:t> </a:t>
                </a:r>
              </a:p>
            </p:txBody>
          </p:sp>
        </mc:Fallback>
      </mc:AlternateContent>
      <p:sp>
        <p:nvSpPr>
          <p:cNvPr id="45" name="Oval 44"/>
          <p:cNvSpPr/>
          <p:nvPr/>
        </p:nvSpPr>
        <p:spPr>
          <a:xfrm>
            <a:off x="2074106" y="3497568"/>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248358" y="3488309"/>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528469" y="3490444"/>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555377" y="3488309"/>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852780" y="3497568"/>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969520" y="3488309"/>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269414" y="3497568"/>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3721712" y="3527477"/>
            <a:ext cx="700755"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Connector 53"/>
          <p:cNvCxnSpPr/>
          <p:nvPr/>
        </p:nvCxnSpPr>
        <p:spPr>
          <a:xfrm>
            <a:off x="6119656" y="3531045"/>
            <a:ext cx="1040296" cy="4985"/>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p:cNvCxnSpPr/>
          <p:nvPr/>
        </p:nvCxnSpPr>
        <p:spPr>
          <a:xfrm flipV="1">
            <a:off x="5282522" y="3641429"/>
            <a:ext cx="0" cy="316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9701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668" y="2938093"/>
            <a:ext cx="8425339" cy="1002792"/>
          </a:xfrm>
        </p:spPr>
        <p:txBody>
          <a:bodyPr>
            <a:normAutofit/>
          </a:bodyPr>
          <a:lstStyle/>
          <a:p>
            <a:pPr algn="ctr"/>
            <a:r>
              <a:rPr lang="en-US" b="1" dirty="0">
                <a:solidFill>
                  <a:srgbClr val="0B5ED7"/>
                </a:solidFill>
                <a:latin typeface="Times New Roman" pitchFamily="18" charset="0"/>
                <a:cs typeface="Times New Roman" pitchFamily="18" charset="0"/>
              </a:rPr>
              <a:t>Algorithm CART</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78</a:t>
            </a:fld>
            <a:endParaRPr lang="en-IN" dirty="0">
              <a:solidFill>
                <a:srgbClr val="04617B">
                  <a:shade val="90000"/>
                </a:srgbClr>
              </a:solidFill>
            </a:endParaRPr>
          </a:p>
        </p:txBody>
      </p:sp>
    </p:spTree>
    <p:extLst>
      <p:ext uri="{BB962C8B-B14F-4D97-AF65-F5344CB8AC3E}">
        <p14:creationId xmlns:p14="http://schemas.microsoft.com/office/powerpoint/2010/main" val="37167149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441526"/>
                <a:ext cx="8425339" cy="4667922"/>
              </a:xfrm>
            </p:spPr>
            <p:txBody>
              <a:bodyPr>
                <a:normAutofit fontScale="92500" lnSpcReduction="10000"/>
              </a:bodyPr>
              <a:lstStyle/>
              <a:p>
                <a:r>
                  <a:rPr lang="en-IN" sz="2000" dirty="0">
                    <a:latin typeface="Times New Roman" pitchFamily="18" charset="0"/>
                    <a:ea typeface="Tahoma" panose="020B0604030504040204" pitchFamily="34" charset="0"/>
                    <a:cs typeface="Times New Roman" panose="02020603050405020304" pitchFamily="18" charset="0"/>
                  </a:rPr>
                  <a:t>It is observed that information gain measure used in ID3 </a:t>
                </a:r>
                <a:r>
                  <a:rPr lang="en-IN" sz="2000" dirty="0">
                    <a:solidFill>
                      <a:srgbClr val="0B5ED7"/>
                    </a:solidFill>
                    <a:latin typeface="Times New Roman" pitchFamily="18" charset="0"/>
                    <a:ea typeface="Tahoma" panose="020B0604030504040204" pitchFamily="34" charset="0"/>
                    <a:cs typeface="Times New Roman" panose="02020603050405020304" pitchFamily="18" charset="0"/>
                  </a:rPr>
                  <a:t>is biased towards test with many outcomes</a:t>
                </a:r>
                <a:r>
                  <a:rPr lang="en-IN" sz="2000" dirty="0">
                    <a:latin typeface="Times New Roman" pitchFamily="18" charset="0"/>
                    <a:ea typeface="Tahoma" panose="020B0604030504040204" pitchFamily="34" charset="0"/>
                    <a:cs typeface="Times New Roman" panose="02020603050405020304" pitchFamily="18" charset="0"/>
                  </a:rPr>
                  <a:t>, that is, it prefers to select attributes having a large number of values.</a:t>
                </a:r>
              </a:p>
              <a:p>
                <a:pPr lvl="8"/>
                <a:endParaRPr lang="en-IN" sz="800" dirty="0">
                  <a:latin typeface="Times New Roman"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L. </a:t>
                </a:r>
                <a:r>
                  <a:rPr lang="en-IN" sz="2000" dirty="0" err="1">
                    <a:latin typeface="Times New Roman" panose="02020603050405020304" pitchFamily="18" charset="0"/>
                    <a:ea typeface="Tahoma" panose="020B0604030504040204" pitchFamily="34" charset="0"/>
                    <a:cs typeface="Times New Roman" panose="02020603050405020304" pitchFamily="18" charset="0"/>
                  </a:rPr>
                  <a:t>Breiman</a:t>
                </a:r>
                <a:r>
                  <a:rPr lang="en-IN" sz="2000" dirty="0">
                    <a:latin typeface="Times New Roman" panose="02020603050405020304" pitchFamily="18" charset="0"/>
                    <a:ea typeface="Tahoma" panose="020B0604030504040204" pitchFamily="34" charset="0"/>
                    <a:cs typeface="Times New Roman" panose="02020603050405020304" pitchFamily="18" charset="0"/>
                  </a:rPr>
                  <a:t>, J. Friedman, R. </a:t>
                </a:r>
                <a:r>
                  <a:rPr lang="en-IN" sz="2000" dirty="0" err="1">
                    <a:latin typeface="Times New Roman" panose="02020603050405020304" pitchFamily="18" charset="0"/>
                    <a:ea typeface="Tahoma" panose="020B0604030504040204" pitchFamily="34" charset="0"/>
                    <a:cs typeface="Times New Roman" panose="02020603050405020304" pitchFamily="18" charset="0"/>
                  </a:rPr>
                  <a:t>Olshen</a:t>
                </a:r>
                <a:r>
                  <a:rPr lang="en-IN" sz="2000" dirty="0">
                    <a:latin typeface="Times New Roman" panose="02020603050405020304" pitchFamily="18" charset="0"/>
                    <a:ea typeface="Tahoma" panose="020B0604030504040204" pitchFamily="34" charset="0"/>
                    <a:cs typeface="Times New Roman" panose="02020603050405020304" pitchFamily="18" charset="0"/>
                  </a:rPr>
                  <a:t> and C. Stone in 1984 proposed an algorithm to build a binary decision tree also called CART decision tree. </a:t>
                </a:r>
              </a:p>
              <a:p>
                <a:pPr lvl="1" algn="just"/>
                <a:r>
                  <a:rPr lang="en-IN" sz="1800" dirty="0">
                    <a:latin typeface="Times New Roman" panose="02020603050405020304" pitchFamily="18" charset="0"/>
                    <a:ea typeface="Tahoma" panose="020B0604030504040204" pitchFamily="34" charset="0"/>
                    <a:cs typeface="Times New Roman" panose="02020603050405020304" pitchFamily="18" charset="0"/>
                  </a:rPr>
                  <a:t>CART stands for </a:t>
                </a:r>
                <a:r>
                  <a:rPr lang="en-IN" sz="1800" b="1"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Classification and Regression Tree</a:t>
                </a: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IN" sz="1800" dirty="0">
                    <a:latin typeface="Times New Roman" panose="02020603050405020304" pitchFamily="18" charset="0"/>
                    <a:ea typeface="Tahoma" panose="020B0604030504040204" pitchFamily="34" charset="0"/>
                    <a:cs typeface="Times New Roman" panose="02020603050405020304" pitchFamily="18" charset="0"/>
                  </a:rPr>
                  <a:t>In fact, invented independently at the same time as ID3 (1984). </a:t>
                </a:r>
              </a:p>
              <a:p>
                <a:pPr lvl="1" algn="just"/>
                <a:r>
                  <a:rPr lang="en-IN" sz="1800" dirty="0">
                    <a:latin typeface="Times New Roman" panose="02020603050405020304" pitchFamily="18" charset="0"/>
                    <a:ea typeface="Tahoma" panose="020B0604030504040204" pitchFamily="34" charset="0"/>
                    <a:cs typeface="Times New Roman" panose="02020603050405020304" pitchFamily="18" charset="0"/>
                  </a:rPr>
                  <a:t>ID3 and CART are two cornerstone  algorithms spawned a flurry of work on decision tree induction.</a:t>
                </a:r>
              </a:p>
              <a:p>
                <a:endParaRPr lang="en-IN" sz="2000" b="1" u="sng" dirty="0">
                  <a:latin typeface="Times New Roman" panose="02020603050405020304" pitchFamily="18" charset="0"/>
                  <a:ea typeface="Tahoma" panose="020B0604030504040204" pitchFamily="34" charset="0"/>
                  <a:cs typeface="Times New Roman" panose="02020603050405020304" pitchFamily="18" charset="0"/>
                </a:endParaRPr>
              </a:p>
              <a:p>
                <a:r>
                  <a:rPr lang="en-IN" sz="2000" dirty="0">
                    <a:latin typeface="Times New Roman" panose="02020603050405020304" pitchFamily="18" charset="0"/>
                    <a:ea typeface="Tahoma" panose="020B0604030504040204" pitchFamily="34" charset="0"/>
                    <a:cs typeface="Times New Roman" panose="02020603050405020304" pitchFamily="18" charset="0"/>
                  </a:rPr>
                  <a:t>CART is a technique that generates </a:t>
                </a:r>
                <a:r>
                  <a:rPr lang="en-IN" sz="2000"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a </a:t>
                </a:r>
                <a:r>
                  <a:rPr lang="en-IN" sz="2000" b="1"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 binary decision tree; </a:t>
                </a:r>
                <a:r>
                  <a:rPr lang="en-IN" sz="2000" dirty="0">
                    <a:latin typeface="Times New Roman" panose="02020603050405020304" pitchFamily="18" charset="0"/>
                    <a:ea typeface="Tahoma" panose="020B0604030504040204" pitchFamily="34" charset="0"/>
                    <a:cs typeface="Times New Roman" panose="02020603050405020304" pitchFamily="18" charset="0"/>
                  </a:rPr>
                  <a:t>That is, unlike ID3, in CART, for each node only two children is created.</a:t>
                </a:r>
              </a:p>
              <a:p>
                <a:pPr lvl="8"/>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r>
                  <a:rPr lang="en-IN" sz="2000" dirty="0">
                    <a:latin typeface="Times New Roman" panose="02020603050405020304" pitchFamily="18" charset="0"/>
                    <a:ea typeface="Tahoma" panose="020B0604030504040204" pitchFamily="34" charset="0"/>
                    <a:cs typeface="Times New Roman" panose="02020603050405020304" pitchFamily="18" charset="0"/>
                  </a:rPr>
                  <a:t>ID3 uses Information gain as a measure to select the best attribute to be </a:t>
                </a:r>
                <a:r>
                  <a:rPr lang="en-IN" sz="2000" dirty="0" err="1">
                    <a:latin typeface="Times New Roman" panose="02020603050405020304" pitchFamily="18" charset="0"/>
                    <a:ea typeface="Tahoma" panose="020B0604030504040204" pitchFamily="34" charset="0"/>
                    <a:cs typeface="Times New Roman" panose="02020603050405020304" pitchFamily="18" charset="0"/>
                  </a:rPr>
                  <a:t>splitted</a:t>
                </a:r>
                <a:r>
                  <a:rPr lang="en-IN" sz="2000" dirty="0">
                    <a:latin typeface="Times New Roman" panose="02020603050405020304" pitchFamily="18" charset="0"/>
                    <a:ea typeface="Tahoma" panose="020B0604030504040204" pitchFamily="34" charset="0"/>
                    <a:cs typeface="Times New Roman" panose="02020603050405020304" pitchFamily="18" charset="0"/>
                  </a:rPr>
                  <a:t>, whereas CART do the same but using another measurement called </a:t>
                </a:r>
                <a:r>
                  <a:rPr lang="en-IN" sz="2000" b="1"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Gini index</a:t>
                </a:r>
                <a:r>
                  <a:rPr lang="en-IN" sz="2000"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 </a:t>
                </a:r>
                <a:r>
                  <a:rPr lang="en-IN" sz="2000" dirty="0">
                    <a:latin typeface="Times New Roman" panose="02020603050405020304" pitchFamily="18" charset="0"/>
                    <a:ea typeface="Tahoma" panose="020B0604030504040204" pitchFamily="34" charset="0"/>
                    <a:cs typeface="Times New Roman" panose="02020603050405020304" pitchFamily="18" charset="0"/>
                  </a:rPr>
                  <a:t>. It is also known as </a:t>
                </a:r>
                <a:r>
                  <a:rPr lang="en-IN" sz="2000" b="1"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Gini Index of Diversity</a:t>
                </a:r>
                <a:r>
                  <a:rPr lang="en-IN" sz="2000"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 </a:t>
                </a:r>
                <a:r>
                  <a:rPr lang="en-IN" sz="2000" dirty="0">
                    <a:latin typeface="Times New Roman" panose="02020603050405020304" pitchFamily="18" charset="0"/>
                    <a:ea typeface="Tahoma" panose="020B0604030504040204" pitchFamily="34" charset="0"/>
                    <a:cs typeface="Times New Roman" panose="02020603050405020304" pitchFamily="18" charset="0"/>
                  </a:rPr>
                  <a:t>and is denote as </a:t>
                </a: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𝛾</m:t>
                    </m:r>
                  </m:oMath>
                </a14:m>
                <a:r>
                  <a:rPr lang="en-IN" sz="2000" dirty="0">
                    <a:latin typeface="Times New Roman" panose="02020603050405020304" pitchFamily="18" charset="0"/>
                    <a:ea typeface="Tahoma" panose="020B0604030504040204" pitchFamily="34" charset="0"/>
                    <a:cs typeface="Times New Roman" panose="02020603050405020304" pitchFamily="18" charset="0"/>
                  </a:rPr>
                  <a:t>.</a:t>
                </a:r>
                <a:endParaRPr lang="en-IN" sz="2000" b="1" u="sng" dirty="0">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US"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441526"/>
                <a:ext cx="8425339" cy="4667922"/>
              </a:xfrm>
              <a:blipFill rotWithShape="1">
                <a:blip r:embed="rId2"/>
                <a:stretch>
                  <a:fillRect l="-434" t="-1305" r="-651"/>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79</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a:solidFill>
                  <a:srgbClr val="A50021"/>
                </a:solidFill>
                <a:latin typeface="Times New Roman" pitchFamily="18" charset="0"/>
                <a:cs typeface="Times New Roman" pitchFamily="18" charset="0"/>
              </a:rPr>
              <a:t>CART Algorithm</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3002886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pPr marL="0" indent="0">
              <a:buNone/>
            </a:pPr>
            <a:r>
              <a:rPr lang="en-US" sz="2000" b="1" dirty="0">
                <a:solidFill>
                  <a:srgbClr val="0B5ED7"/>
                </a:solidFill>
                <a:cs typeface="Times New Roman" pitchFamily="18" charset="0"/>
              </a:rPr>
              <a:t>Example 9.3 : Vertebrate Classification</a:t>
            </a:r>
          </a:p>
          <a:p>
            <a:r>
              <a:rPr lang="en-US" sz="2000" dirty="0">
                <a:solidFill>
                  <a:srgbClr val="0B5ED7"/>
                </a:solidFill>
                <a:cs typeface="Times New Roman" pitchFamily="18" charset="0"/>
              </a:rPr>
              <a:t>Suppose, a new species is discovered as follows.</a:t>
            </a:r>
          </a:p>
          <a:p>
            <a:endParaRPr lang="en-US" sz="2000" dirty="0">
              <a:solidFill>
                <a:srgbClr val="0B5ED7"/>
              </a:solidFill>
              <a:cs typeface="Times New Roman" pitchFamily="18" charset="0"/>
            </a:endParaRPr>
          </a:p>
          <a:p>
            <a:endParaRPr lang="en-US" sz="2000" dirty="0">
              <a:solidFill>
                <a:srgbClr val="0B5ED7"/>
              </a:solidFill>
              <a:cs typeface="Times New Roman" pitchFamily="18" charset="0"/>
            </a:endParaRPr>
          </a:p>
          <a:p>
            <a:endParaRPr lang="en-US" sz="2000" dirty="0">
              <a:solidFill>
                <a:srgbClr val="0B5ED7"/>
              </a:solidFill>
              <a:cs typeface="Times New Roman" pitchFamily="18" charset="0"/>
            </a:endParaRPr>
          </a:p>
          <a:p>
            <a:pPr lvl="8"/>
            <a:endParaRPr lang="en-US" sz="800" dirty="0">
              <a:solidFill>
                <a:srgbClr val="0B5ED7"/>
              </a:solidFill>
              <a:cs typeface="Times New Roman" pitchFamily="18" charset="0"/>
            </a:endParaRPr>
          </a:p>
          <a:p>
            <a:r>
              <a:rPr lang="en-US" sz="2000" dirty="0">
                <a:solidFill>
                  <a:srgbClr val="0B5ED7"/>
                </a:solidFill>
                <a:cs typeface="Times New Roman" pitchFamily="18" charset="0"/>
              </a:rPr>
              <a:t>Decision Tree that can be inducted based on the data (in Example 9.3) is as follows.</a:t>
            </a:r>
          </a:p>
          <a:p>
            <a:endParaRPr lang="en-US" sz="2000" dirty="0">
              <a:cs typeface="Times New Roman" pitchFamily="18" charset="0"/>
            </a:endParaRPr>
          </a:p>
          <a:p>
            <a:endParaRPr lang="en-US" sz="2000" dirty="0">
              <a:cs typeface="Times New Roman" pitchFamily="18" charset="0"/>
            </a:endParaRP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 </a:t>
            </a:r>
            <a:endParaRPr lang="en-US" sz="300" b="1" dirty="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8</a:t>
            </a:fld>
            <a:endParaRPr lang="en-IN" dirty="0">
              <a:solidFill>
                <a:srgbClr val="04617B">
                  <a:shade val="90000"/>
                </a:srgbClr>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3445540171"/>
              </p:ext>
            </p:extLst>
          </p:nvPr>
        </p:nvGraphicFramePr>
        <p:xfrm>
          <a:off x="830591" y="2349849"/>
          <a:ext cx="7126209" cy="902208"/>
        </p:xfrm>
        <a:graphic>
          <a:graphicData uri="http://schemas.openxmlformats.org/drawingml/2006/table">
            <a:tbl>
              <a:tblPr firstRow="1" firstCol="1" bandRow="1">
                <a:tableStyleId>{5C22544A-7EE6-4342-B048-85BDC9FD1C3A}</a:tableStyleId>
              </a:tblPr>
              <a:tblGrid>
                <a:gridCol w="1179979">
                  <a:extLst>
                    <a:ext uri="{9D8B030D-6E8A-4147-A177-3AD203B41FA5}">
                      <a16:colId xmlns:a16="http://schemas.microsoft.com/office/drawing/2014/main" val="20000"/>
                    </a:ext>
                  </a:extLst>
                </a:gridCol>
                <a:gridCol w="1010285">
                  <a:extLst>
                    <a:ext uri="{9D8B030D-6E8A-4147-A177-3AD203B41FA5}">
                      <a16:colId xmlns:a16="http://schemas.microsoft.com/office/drawing/2014/main" val="20001"/>
                    </a:ext>
                  </a:extLst>
                </a:gridCol>
                <a:gridCol w="697249">
                  <a:extLst>
                    <a:ext uri="{9D8B030D-6E8A-4147-A177-3AD203B41FA5}">
                      <a16:colId xmlns:a16="http://schemas.microsoft.com/office/drawing/2014/main" val="20002"/>
                    </a:ext>
                  </a:extLst>
                </a:gridCol>
                <a:gridCol w="599199">
                  <a:extLst>
                    <a:ext uri="{9D8B030D-6E8A-4147-A177-3AD203B41FA5}">
                      <a16:colId xmlns:a16="http://schemas.microsoft.com/office/drawing/2014/main" val="20003"/>
                    </a:ext>
                  </a:extLst>
                </a:gridCol>
                <a:gridCol w="734291">
                  <a:extLst>
                    <a:ext uri="{9D8B030D-6E8A-4147-A177-3AD203B41FA5}">
                      <a16:colId xmlns:a16="http://schemas.microsoft.com/office/drawing/2014/main" val="20004"/>
                    </a:ext>
                  </a:extLst>
                </a:gridCol>
                <a:gridCol w="734291">
                  <a:extLst>
                    <a:ext uri="{9D8B030D-6E8A-4147-A177-3AD203B41FA5}">
                      <a16:colId xmlns:a16="http://schemas.microsoft.com/office/drawing/2014/main" val="20005"/>
                    </a:ext>
                  </a:extLst>
                </a:gridCol>
                <a:gridCol w="558526">
                  <a:extLst>
                    <a:ext uri="{9D8B030D-6E8A-4147-A177-3AD203B41FA5}">
                      <a16:colId xmlns:a16="http://schemas.microsoft.com/office/drawing/2014/main" val="20006"/>
                    </a:ext>
                  </a:extLst>
                </a:gridCol>
                <a:gridCol w="868656">
                  <a:extLst>
                    <a:ext uri="{9D8B030D-6E8A-4147-A177-3AD203B41FA5}">
                      <a16:colId xmlns:a16="http://schemas.microsoft.com/office/drawing/2014/main" val="20007"/>
                    </a:ext>
                  </a:extLst>
                </a:gridCol>
                <a:gridCol w="743733">
                  <a:extLst>
                    <a:ext uri="{9D8B030D-6E8A-4147-A177-3AD203B41FA5}">
                      <a16:colId xmlns:a16="http://schemas.microsoft.com/office/drawing/2014/main" val="20008"/>
                    </a:ext>
                  </a:extLst>
                </a:gridCol>
              </a:tblGrid>
              <a:tr h="0">
                <a:tc>
                  <a:txBody>
                    <a:bodyPr/>
                    <a:lstStyle/>
                    <a:p>
                      <a:pPr>
                        <a:lnSpc>
                          <a:spcPct val="115000"/>
                        </a:lnSpc>
                        <a:spcAft>
                          <a:spcPts val="0"/>
                        </a:spcAft>
                      </a:pPr>
                      <a:r>
                        <a:rPr lang="en-IN" sz="1100" dirty="0">
                          <a:effectLst/>
                        </a:rPr>
                        <a:t>Name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Body Temperature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Skin Cover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Gives Birth</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Aquatic Creature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Aerial Creature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Has Legs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Hibernates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Class</a:t>
                      </a:r>
                      <a:endParaRPr lang="en-IN" sz="110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a:lnSpc>
                          <a:spcPct val="115000"/>
                        </a:lnSpc>
                        <a:spcAft>
                          <a:spcPts val="0"/>
                        </a:spcAft>
                      </a:pPr>
                      <a:endParaRPr lang="en-IN" sz="1100" dirty="0">
                        <a:solidFill>
                          <a:srgbClr val="A50021"/>
                        </a:solidFill>
                        <a:effectLst/>
                      </a:endParaRPr>
                    </a:p>
                    <a:p>
                      <a:pPr>
                        <a:lnSpc>
                          <a:spcPct val="115000"/>
                        </a:lnSpc>
                        <a:spcAft>
                          <a:spcPts val="0"/>
                        </a:spcAft>
                      </a:pPr>
                      <a:r>
                        <a:rPr lang="en-IN" sz="1100" dirty="0" err="1">
                          <a:solidFill>
                            <a:srgbClr val="A50021"/>
                          </a:solidFill>
                          <a:effectLst/>
                        </a:rPr>
                        <a:t>Gila</a:t>
                      </a:r>
                      <a:r>
                        <a:rPr lang="en-IN" sz="1100" dirty="0">
                          <a:solidFill>
                            <a:srgbClr val="A50021"/>
                          </a:solidFill>
                          <a:effectLst/>
                        </a:rPr>
                        <a:t> Monster</a:t>
                      </a:r>
                      <a:endParaRPr lang="en-IN" sz="1100" dirty="0">
                        <a:solidFill>
                          <a:srgbClr val="A50021"/>
                        </a:solidFill>
                        <a:effectLst/>
                        <a:latin typeface="Calibri"/>
                        <a:ea typeface="Calibri"/>
                        <a:cs typeface="Times New Roman"/>
                      </a:endParaRPr>
                    </a:p>
                  </a:txBody>
                  <a:tcPr marL="68580" marR="68580" marT="0" marB="0">
                    <a:solidFill>
                      <a:schemeClr val="bg1">
                        <a:lumMod val="85000"/>
                      </a:schemeClr>
                    </a:solidFill>
                  </a:tcPr>
                </a:tc>
                <a:tc>
                  <a:txBody>
                    <a:bodyPr/>
                    <a:lstStyle/>
                    <a:p>
                      <a:pPr algn="ctr">
                        <a:lnSpc>
                          <a:spcPct val="115000"/>
                        </a:lnSpc>
                        <a:spcAft>
                          <a:spcPts val="0"/>
                        </a:spcAft>
                      </a:pPr>
                      <a:r>
                        <a:rPr lang="en-IN" sz="1100" dirty="0">
                          <a:effectLst/>
                        </a:rPr>
                        <a:t>cold</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a:effectLst/>
                        </a:rPr>
                        <a:t>scale</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a:effectLst/>
                        </a:rPr>
                        <a:t>no</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a:effectLst/>
                        </a:rPr>
                        <a:t>no</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a:effectLst/>
                        </a:rPr>
                        <a:t>no</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a:effectLst/>
                        </a:rPr>
                        <a:t>yes</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a:effectLst/>
                        </a:rPr>
                        <a:t>yes</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3200" b="1" dirty="0">
                          <a:solidFill>
                            <a:srgbClr val="A50021"/>
                          </a:solidFill>
                          <a:effectLst/>
                        </a:rPr>
                        <a:t>?</a:t>
                      </a:r>
                      <a:endParaRPr lang="en-IN" sz="3200" b="1" dirty="0">
                        <a:solidFill>
                          <a:srgbClr val="A50021"/>
                        </a:solidFill>
                        <a:effectLst/>
                        <a:latin typeface="Calibri"/>
                        <a:ea typeface="Calibri"/>
                        <a:cs typeface="Times New Roman"/>
                      </a:endParaRPr>
                    </a:p>
                  </a:txBody>
                  <a:tcPr marL="68580" marR="68580" marT="0" marB="0" anchor="ctr">
                    <a:solidFill>
                      <a:schemeClr val="bg1">
                        <a:lumMod val="85000"/>
                      </a:schemeClr>
                    </a:solidFill>
                  </a:tcPr>
                </a:tc>
                <a:extLst>
                  <a:ext uri="{0D108BD9-81ED-4DB2-BD59-A6C34878D82A}">
                    <a16:rowId xmlns:a16="http://schemas.microsoft.com/office/drawing/2014/main" val="10001"/>
                  </a:ext>
                </a:extLst>
              </a:tr>
            </a:tbl>
          </a:graphicData>
        </a:graphic>
      </p:graphicFrame>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6335" y="4237709"/>
            <a:ext cx="440055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30876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80</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a:solidFill>
                  <a:srgbClr val="A50021"/>
                </a:solidFill>
                <a:latin typeface="Times New Roman" pitchFamily="18" charset="0"/>
                <a:cs typeface="Times New Roman" pitchFamily="18" charset="0"/>
              </a:rPr>
              <a:t>Gini Index of Diversity</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672928" y="1656977"/>
                <a:ext cx="7734300" cy="4410336"/>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Suppose,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a training set with size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𝐶</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d>
                      <m:dPr>
                        <m:begChr m:val="{"/>
                        <m:endChr m:val="}"/>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𝑘</m:t>
                            </m:r>
                          </m:sub>
                        </m:sSub>
                      </m:e>
                    </m:d>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be the set of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k</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classifications and </a:t>
                </a:r>
                <a14:m>
                  <m:oMath xmlns:m="http://schemas.openxmlformats.org/officeDocument/2006/math">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d>
                      <m:dPr>
                        <m:begChr m:val="{"/>
                        <m:endChr m:val="}"/>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𝑎</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𝑎</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𝑎</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𝑚</m:t>
                            </m:r>
                          </m:sub>
                        </m:sSub>
                      </m:e>
                    </m:d>
                  </m:oMath>
                </a14:m>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be any attribute with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m</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different values of it. Like entropy measure in ID3, CART proposes Gini Index (denoted by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G</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as the measure of impurity of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It can be defined as follows.</a:t>
                </a:r>
              </a:p>
              <a:p>
                <a:pPr algn="just"/>
                <a14:m>
                  <m:oMathPara xmlns:m="http://schemas.openxmlformats.org/officeDocument/2006/math">
                    <m:oMathParaPr>
                      <m:jc m:val="centerGroup"/>
                    </m:oMathParaPr>
                    <m:oMath xmlns:m="http://schemas.openxmlformats.org/officeDocument/2006/math">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nary>
                        <m:naryPr>
                          <m:chr m:val="∑"/>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𝑘</m:t>
                          </m:r>
                        </m:sup>
                        <m:e>
                          <m:sSubSup>
                            <m:sSubSup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Sup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p>
                          </m:sSubSup>
                        </m:e>
                      </m:nary>
                    </m:oMath>
                  </m:oMathPara>
                </a14:m>
                <a:endPar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where </a:t>
                </a:r>
                <a14:m>
                  <m:oMath xmlns:m="http://schemas.openxmlformats.org/officeDocument/2006/math">
                    <m:sSub>
                      <m:sSub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the probability that a tuple in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belongs to class </a:t>
                </a:r>
                <a14:m>
                  <m:oMath xmlns:m="http://schemas.openxmlformats.org/officeDocument/2006/math">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can be estimated as</a:t>
                </a:r>
              </a:p>
              <a:p>
                <a:pPr algn="just"/>
                <a14:m>
                  <m:oMathPara xmlns:m="http://schemas.openxmlformats.org/officeDocument/2006/math">
                    <m:oMathParaPr>
                      <m:jc m:val="centerGroup"/>
                    </m:oMathParaPr>
                    <m:oMath xmlns:m="http://schemas.openxmlformats.org/officeDocument/2006/math">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fPr>
                        <m:num>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𝐶</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baseline="-25000"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num>
                        <m:den>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den>
                      </m:f>
                    </m:oMath>
                  </m:oMathPara>
                </a14:m>
                <a:endPar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where </a:t>
                </a:r>
                <a14:m>
                  <m:oMath xmlns:m="http://schemas.openxmlformats.org/officeDocument/2006/math">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𝐶</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baseline="-25000"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denotes the number of tuples in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with class </a:t>
                </a:r>
                <a14:m>
                  <m:oMath xmlns:m="http://schemas.openxmlformats.org/officeDocument/2006/math">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US" b="0" i="1" dirty="0" smtClean="0">
                            <a:solidFill>
                              <a:schemeClr val="tx1"/>
                            </a:solidFill>
                            <a:latin typeface="Cambria Math"/>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p:txBody>
          </p:sp>
        </mc:Choice>
        <mc:Fallback xmlns="">
          <p:sp>
            <p:nvSpPr>
              <p:cNvPr id="7" name="Rectangle 6"/>
              <p:cNvSpPr>
                <a:spLocks noRot="1" noChangeAspect="1" noMove="1" noResize="1" noEditPoints="1" noAdjustHandles="1" noChangeArrowheads="1" noChangeShapeType="1" noTextEdit="1"/>
              </p:cNvSpPr>
              <p:nvPr/>
            </p:nvSpPr>
            <p:spPr>
              <a:xfrm>
                <a:off x="672911" y="1656977"/>
                <a:ext cx="7734300" cy="4410336"/>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72928" y="1656978"/>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9.6: </a:t>
            </a:r>
            <a:r>
              <a:rPr lang="en-US" sz="2000" b="1" dirty="0" err="1">
                <a:solidFill>
                  <a:prstClr val="black"/>
                </a:solidFill>
                <a:latin typeface="Times New Roman" pitchFamily="18" charset="0"/>
                <a:cs typeface="Times New Roman" pitchFamily="18" charset="0"/>
              </a:rPr>
              <a:t>Gini</a:t>
            </a:r>
            <a:r>
              <a:rPr lang="en-US" sz="2000" b="1" dirty="0">
                <a:solidFill>
                  <a:prstClr val="black"/>
                </a:solidFill>
                <a:latin typeface="Times New Roman" pitchFamily="18" charset="0"/>
                <a:cs typeface="Times New Roman" pitchFamily="18" charset="0"/>
              </a:rPr>
              <a:t> Index</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656736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490899"/>
                <a:ext cx="8425339" cy="4550229"/>
              </a:xfrm>
            </p:spPr>
            <p:txBody>
              <a:bodyPr>
                <a:normAutofit/>
              </a:bodyPr>
              <a:lstStyle/>
              <a:p>
                <a:pPr marL="0" indent="0" algn="just">
                  <a:buNone/>
                </a:pPr>
                <a:endParaRPr lang="en-IN" sz="9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a:t>Note</a:t>
                </a:r>
              </a:p>
              <a:p>
                <a:pPr marL="0" indent="0" algn="just">
                  <a:buNone/>
                </a:pPr>
                <a:endParaRPr lang="en-US" sz="1000" b="1" dirty="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algn="just"/>
                <a14:m>
                  <m:oMath xmlns:m="http://schemas.openxmlformats.org/officeDocument/2006/math">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US"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measures the “impurity” of data set </a:t>
                </a:r>
                <a:r>
                  <a:rPr lang="en-US" sz="2000" i="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D</a:t>
                </a:r>
                <a:r>
                  <a:rPr lang="en-US"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US" sz="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a:t>
                </a:r>
                <a:r>
                  <a:rPr lang="en-US" sz="2000" dirty="0">
                    <a:solidFill>
                      <a:srgbClr val="CC3300"/>
                    </a:solidFill>
                    <a:latin typeface="Times New Roman" panose="02020603050405020304" pitchFamily="18" charset="0"/>
                    <a:ea typeface="Tahoma" panose="020B0604030504040204" pitchFamily="34" charset="0"/>
                    <a:cs typeface="Times New Roman" panose="02020603050405020304" pitchFamily="18" charset="0"/>
                  </a:rPr>
                  <a:t>smallest value </a:t>
                </a:r>
                <a:r>
                  <a:rPr lang="en-US"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of </a:t>
                </a:r>
                <a14:m>
                  <m:oMath xmlns:m="http://schemas.openxmlformats.org/officeDocument/2006/math">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US"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is zero</a:t>
                </a:r>
              </a:p>
              <a:p>
                <a:pPr lvl="1" algn="just"/>
                <a:endParaRPr lang="en-US" sz="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US"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which it takes when all the classifications are same. </a:t>
                </a:r>
              </a:p>
              <a:p>
                <a:pPr lvl="5" algn="just"/>
                <a:endParaRPr lang="en-US" sz="12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It takes its </a:t>
                </a:r>
                <a:r>
                  <a:rPr lang="en-US" sz="2000" dirty="0">
                    <a:solidFill>
                      <a:srgbClr val="CC3300"/>
                    </a:solidFill>
                    <a:latin typeface="Times New Roman" panose="02020603050405020304" pitchFamily="18" charset="0"/>
                    <a:ea typeface="Tahoma" panose="020B0604030504040204" pitchFamily="34" charset="0"/>
                    <a:cs typeface="Times New Roman" panose="02020603050405020304" pitchFamily="18" charset="0"/>
                  </a:rPr>
                  <a:t>largest value </a:t>
                </a:r>
                <a14:m>
                  <m:oMath xmlns:m="http://schemas.openxmlformats.org/officeDocument/2006/math">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f>
                      <m:f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𝑘</m:t>
                        </m:r>
                      </m:den>
                    </m:f>
                  </m:oMath>
                </a14:m>
                <a:r>
                  <a:rPr lang="en-US"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lvl="2" algn="just"/>
                <a:endParaRPr lang="en-US" sz="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US"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when the classes are evenly distributed between the tuples, that is the frequency of each class is </a:t>
                </a:r>
                <a14:m>
                  <m:oMath xmlns:m="http://schemas.openxmlformats.org/officeDocument/2006/math">
                    <m:f>
                      <m:fPr>
                        <m:ctrlPr>
                          <a:rPr lang="en-US" sz="180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US" sz="180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r>
                          <a:rPr lang="en-US" sz="180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𝑘</m:t>
                        </m:r>
                      </m:den>
                    </m:f>
                  </m:oMath>
                </a14:m>
                <a:r>
                  <a:rPr lang="en-US"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490895"/>
                <a:ext cx="8425339" cy="4550229"/>
              </a:xfrm>
              <a:blipFill rotWithShape="1">
                <a:blip r:embed="rId2"/>
                <a:stretch>
                  <a:fillRect l="-796" r="-57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81</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a:solidFill>
                  <a:srgbClr val="A50021"/>
                </a:solidFill>
                <a:latin typeface="Times New Roman" pitchFamily="18" charset="0"/>
                <a:cs typeface="Times New Roman" pitchFamily="18" charset="0"/>
              </a:rPr>
              <a:t>Gini Index of Diversity</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10026249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82</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a:solidFill>
                  <a:srgbClr val="A50021"/>
                </a:solidFill>
                <a:latin typeface="Times New Roman" pitchFamily="18" charset="0"/>
                <a:cs typeface="Times New Roman" pitchFamily="18" charset="0"/>
              </a:rPr>
              <a:t>Gini Index of Diversity</a:t>
            </a:r>
            <a:endParaRPr lang="en-IN" sz="36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672928" y="1538352"/>
                <a:ext cx="7734300" cy="4034117"/>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endPar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Suppose, a binary partition on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splits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into </a:t>
                </a:r>
                <a14:m>
                  <m:oMath xmlns:m="http://schemas.openxmlformats.org/officeDocument/2006/math">
                    <m:sSub>
                      <m:sSub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sSub>
                      <m:sSub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then the </a:t>
                </a:r>
                <a:r>
                  <a:rPr lang="en-US"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weighted average Gini Index of splitting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denoted by </a:t>
                </a:r>
                <a14:m>
                  <m:oMath xmlns:m="http://schemas.openxmlformats.org/officeDocument/2006/math">
                    <m:sSub>
                      <m:sSubPr>
                        <m:ctrlPr>
                          <a:rPr lang="en-US"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given by</a:t>
                </a:r>
              </a:p>
              <a:p>
                <a:pPr algn="just"/>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p>
              <a:p>
                <a:pPr algn="just"/>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fPr>
                        <m:num>
                          <m:d>
                            <m:dPr>
                              <m:begChr m:val="|"/>
                              <m:endChr m:val="|"/>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e>
                          </m:d>
                        </m:num>
                        <m:den>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den>
                      </m:f>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e>
                      </m:d>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fPr>
                        <m:num>
                          <m:d>
                            <m:dPr>
                              <m:begChr m:val="|"/>
                              <m:endChr m:val="|"/>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e>
                          </m:d>
                        </m:num>
                        <m:den>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den>
                      </m:f>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oMath>
                  </m:oMathPara>
                </a14:m>
                <a:endPar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endPar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This binary partition of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reduces the impurity and the reduction in impurity is measured by</a:t>
                </a:r>
              </a:p>
              <a:p>
                <a:pPr algn="just"/>
                <a14:m>
                  <m:oMathPara xmlns:m="http://schemas.openxmlformats.org/officeDocument/2006/math">
                    <m:oMathParaPr>
                      <m:jc m:val="centerGroup"/>
                    </m:oMathParaPr>
                    <m:oMath xmlns:m="http://schemas.openxmlformats.org/officeDocument/2006/math">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𝐺</m:t>
                      </m:r>
                      <m:d>
                        <m:dPr>
                          <m:ctrlP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oMath>
                  </m:oMathPara>
                </a14:m>
                <a:endPar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p>
            </p:txBody>
          </p:sp>
        </mc:Choice>
        <mc:Fallback xmlns="">
          <p:sp>
            <p:nvSpPr>
              <p:cNvPr id="7" name="Rectangle 6"/>
              <p:cNvSpPr>
                <a:spLocks noRot="1" noChangeAspect="1" noMove="1" noResize="1" noEditPoints="1" noAdjustHandles="1" noChangeArrowheads="1" noChangeShapeType="1" noTextEdit="1"/>
              </p:cNvSpPr>
              <p:nvPr/>
            </p:nvSpPr>
            <p:spPr>
              <a:xfrm>
                <a:off x="672911" y="1538344"/>
                <a:ext cx="7734300" cy="4034117"/>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72928" y="1549398"/>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9.7: </a:t>
            </a:r>
            <a:r>
              <a:rPr lang="en-US" sz="2000" b="1" dirty="0" err="1">
                <a:solidFill>
                  <a:prstClr val="black"/>
                </a:solidFill>
                <a:latin typeface="Times New Roman" pitchFamily="18" charset="0"/>
                <a:cs typeface="Times New Roman" pitchFamily="18" charset="0"/>
              </a:rPr>
              <a:t>Gini</a:t>
            </a:r>
            <a:r>
              <a:rPr lang="en-US" sz="2000" b="1" dirty="0">
                <a:solidFill>
                  <a:prstClr val="black"/>
                </a:solidFill>
                <a:latin typeface="Times New Roman" pitchFamily="18" charset="0"/>
                <a:cs typeface="Times New Roman" pitchFamily="18" charset="0"/>
              </a:rPr>
              <a:t> Index of Diversity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24477237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643300"/>
                <a:ext cx="8425339" cy="3255276"/>
              </a:xfrm>
            </p:spPr>
            <p:txBody>
              <a:bodyPr>
                <a:normAutofit/>
              </a:bodyPr>
              <a:lstStyle/>
              <a:p>
                <a:pPr algn="just"/>
                <a:r>
                  <a:rPr lang="en-US" sz="2000" dirty="0">
                    <a:latin typeface="Times New Roman" panose="02020603050405020304" pitchFamily="18" charset="0"/>
                    <a:ea typeface="Tahoma" panose="020B0604030504040204" pitchFamily="34" charset="0"/>
                    <a:cs typeface="Times New Roman" panose="02020603050405020304" pitchFamily="18" charset="0"/>
                  </a:rPr>
                  <a:t>This </a:t>
                </a:r>
                <a14:m>
                  <m:oMath xmlns:m="http://schemas.openxmlformats.org/officeDocument/2006/math">
                    <m:r>
                      <a:rPr lang="en-IN" sz="2000" i="1">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𝐴</m:t>
                        </m:r>
                        <m:r>
                          <a:rPr lang="en-IN" sz="2000" i="1">
                            <a:latin typeface="Cambria Math" panose="02040503050406030204" pitchFamily="18" charset="0"/>
                            <a:ea typeface="Cambria Math" panose="02040503050406030204" pitchFamily="18" charset="0"/>
                            <a:cs typeface="Times New Roman" panose="02020603050405020304" pitchFamily="18" charset="0"/>
                          </a:rPr>
                          <m:t>,</m:t>
                        </m:r>
                        <m:r>
                          <a:rPr lang="en-IN" sz="2000" i="1">
                            <a:latin typeface="Cambria Math" panose="02040503050406030204" pitchFamily="18" charset="0"/>
                            <a:ea typeface="Cambria Math" panose="02040503050406030204" pitchFamily="18" charset="0"/>
                            <a:cs typeface="Times New Roman" panose="02020603050405020304" pitchFamily="18" charset="0"/>
                          </a:rPr>
                          <m:t>𝐷</m:t>
                        </m:r>
                      </m:e>
                    </m:d>
                  </m:oMath>
                </a14:m>
                <a:r>
                  <a:rPr lang="en-US" sz="2000" dirty="0">
                    <a:latin typeface="Times New Roman" panose="02020603050405020304" pitchFamily="18" charset="0"/>
                    <a:ea typeface="Tahoma" panose="020B0604030504040204" pitchFamily="34" charset="0"/>
                    <a:cs typeface="Times New Roman" panose="02020603050405020304" pitchFamily="18" charset="0"/>
                  </a:rPr>
                  <a:t> is called the Gini Index of diversity. </a:t>
                </a:r>
              </a:p>
              <a:p>
                <a:pPr lvl="5" algn="just"/>
                <a:endParaRPr lang="en-US" sz="12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a:latin typeface="Times New Roman" panose="02020603050405020304" pitchFamily="18" charset="0"/>
                    <a:ea typeface="Tahoma" panose="020B0604030504040204" pitchFamily="34" charset="0"/>
                    <a:cs typeface="Times New Roman" panose="02020603050405020304" pitchFamily="18" charset="0"/>
                  </a:rPr>
                  <a:t>It is also called as “impurity reduction”. </a:t>
                </a:r>
              </a:p>
              <a:p>
                <a:pPr lvl="8" algn="just"/>
                <a:endParaRPr lang="en-US"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a:latin typeface="Times New Roman" panose="02020603050405020304" pitchFamily="18" charset="0"/>
                    <a:ea typeface="Tahoma" panose="020B0604030504040204" pitchFamily="34" charset="0"/>
                    <a:cs typeface="Times New Roman" panose="02020603050405020304" pitchFamily="18" charset="0"/>
                  </a:rPr>
                  <a:t>The attribute that </a:t>
                </a:r>
                <a:r>
                  <a:rPr lang="en-US"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maximizes</a:t>
                </a:r>
                <a:r>
                  <a:rPr lang="en-US" sz="2000" dirty="0">
                    <a:latin typeface="Times New Roman" panose="02020603050405020304" pitchFamily="18" charset="0"/>
                    <a:ea typeface="Tahoma" panose="020B0604030504040204" pitchFamily="34" charset="0"/>
                    <a:cs typeface="Times New Roman" panose="02020603050405020304" pitchFamily="18" charset="0"/>
                  </a:rPr>
                  <a:t> the reduction in impurity (or equivalently, has the </a:t>
                </a:r>
                <a:r>
                  <a:rPr lang="en-US"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minimum value of</a:t>
                </a:r>
                <a14:m>
                  <m:oMath xmlns:m="http://schemas.openxmlformats.org/officeDocument/2006/math">
                    <m:r>
                      <a:rPr lang="en-US" sz="2000" b="0" i="0" smtClean="0">
                        <a:solidFill>
                          <a:srgbClr val="0B5ED7"/>
                        </a:solidFill>
                        <a:latin typeface="Cambria Math"/>
                        <a:ea typeface="Cambria Math" panose="02040503050406030204" pitchFamily="18" charset="0"/>
                        <a:cs typeface="Times New Roman" panose="02020603050405020304" pitchFamily="18" charset="0"/>
                      </a:rPr>
                      <m:t>     </m:t>
                    </m:r>
                    <m:r>
                      <a:rPr lang="en-US" sz="2000" i="1" smtClean="0">
                        <a:solidFill>
                          <a:srgbClr val="0B5ED7"/>
                        </a:solidFill>
                        <a:latin typeface="Cambria Math"/>
                        <a:ea typeface="Cambria Math" panose="02040503050406030204" pitchFamily="18" charset="0"/>
                        <a:cs typeface="Times New Roman" panose="02020603050405020304" pitchFamily="18" charset="0"/>
                      </a:rPr>
                      <m:t>𝐺</m:t>
                    </m:r>
                    <m:r>
                      <a:rPr lang="en-US" sz="2000" b="0" i="1" baseline="-25000" smtClean="0">
                        <a:solidFill>
                          <a:srgbClr val="0B5ED7"/>
                        </a:solidFill>
                        <a:latin typeface="Cambria Math"/>
                        <a:ea typeface="Cambria Math" panose="02040503050406030204" pitchFamily="18" charset="0"/>
                        <a:cs typeface="Times New Roman" panose="02020603050405020304" pitchFamily="18" charset="0"/>
                      </a:rPr>
                      <m:t>𝐴</m:t>
                    </m:r>
                    <m:r>
                      <a:rPr lang="en-US" sz="2000" b="0" i="1" smtClean="0">
                        <a:solidFill>
                          <a:srgbClr val="0B5ED7"/>
                        </a:solidFill>
                        <a:latin typeface="Cambria Math"/>
                        <a:ea typeface="Cambria Math" panose="02040503050406030204" pitchFamily="18" charset="0"/>
                        <a:cs typeface="Times New Roman" panose="02020603050405020304" pitchFamily="18" charset="0"/>
                      </a:rPr>
                      <m:t>(</m:t>
                    </m:r>
                    <m:r>
                      <a:rPr lang="en-US" sz="2000" b="0" i="1" smtClean="0">
                        <a:solidFill>
                          <a:srgbClr val="0B5ED7"/>
                        </a:solidFill>
                        <a:latin typeface="Cambria Math"/>
                        <a:ea typeface="Cambria Math" panose="02040503050406030204" pitchFamily="18" charset="0"/>
                        <a:cs typeface="Times New Roman" panose="02020603050405020304" pitchFamily="18" charset="0"/>
                      </a:rPr>
                      <m:t>𝐷</m:t>
                    </m:r>
                    <m:r>
                      <a:rPr lang="en-US" sz="2000" b="0" i="1" smtClean="0">
                        <a:solidFill>
                          <a:srgbClr val="0B5ED7"/>
                        </a:solidFill>
                        <a:latin typeface="Cambria Math"/>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ea typeface="Tahoma" panose="020B0604030504040204" pitchFamily="34" charset="0"/>
                    <a:cs typeface="Times New Roman" panose="02020603050405020304" pitchFamily="18" charset="0"/>
                  </a:rPr>
                  <a:t>) is selected for the attribute to be </a:t>
                </a:r>
                <a:r>
                  <a:rPr lang="en-US" sz="2000" dirty="0" err="1">
                    <a:latin typeface="Times New Roman" panose="02020603050405020304" pitchFamily="18" charset="0"/>
                    <a:ea typeface="Tahoma" panose="020B0604030504040204" pitchFamily="34" charset="0"/>
                    <a:cs typeface="Times New Roman" panose="02020603050405020304" pitchFamily="18" charset="0"/>
                  </a:rPr>
                  <a:t>splitted</a:t>
                </a:r>
                <a:r>
                  <a:rPr lang="en-US" sz="2000" dirty="0">
                    <a:latin typeface="Times New Roman" panose="02020603050405020304" pitchFamily="18" charset="0"/>
                    <a:ea typeface="Tahoma" panose="020B0604030504040204" pitchFamily="34" charset="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643300"/>
                <a:ext cx="8425339" cy="3255276"/>
              </a:xfrm>
              <a:blipFill rotWithShape="1">
                <a:blip r:embed="rId2"/>
                <a:stretch>
                  <a:fillRect l="-507" t="-936"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83</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a:solidFill>
                  <a:srgbClr val="A50021"/>
                </a:solidFill>
                <a:latin typeface="Times New Roman" pitchFamily="18" charset="0"/>
                <a:cs typeface="Times New Roman" pitchFamily="18" charset="0"/>
              </a:rPr>
              <a:t>Gini Index of Diversity  and CART</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8445433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484561"/>
                <a:ext cx="8425339" cy="5090415"/>
              </a:xfrm>
            </p:spPr>
            <p:txBody>
              <a:bodyPr>
                <a:normAutofit/>
              </a:bodyPr>
              <a:lstStyle/>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The CART algorithm considers a binary split for each attribute. </a:t>
                </a:r>
              </a:p>
              <a:p>
                <a:pPr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We shall discuss how the same is possible for attribute with more than two values.</a:t>
                </a:r>
              </a:p>
              <a:p>
                <a:pPr lvl="8"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Case 1: Discrete valued attributes</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Let us consider the case where </a:t>
                </a:r>
                <a:r>
                  <a:rPr lang="en-IN" sz="2000" i="1" dirty="0">
                    <a:latin typeface="Times New Roman" panose="02020603050405020304" pitchFamily="18" charset="0"/>
                    <a:ea typeface="Tahoma" panose="020B0604030504040204" pitchFamily="34" charset="0"/>
                    <a:cs typeface="Times New Roman" panose="02020603050405020304" pitchFamily="18" charset="0"/>
                  </a:rPr>
                  <a:t>A</a:t>
                </a:r>
                <a:r>
                  <a:rPr lang="en-IN" sz="2000" dirty="0">
                    <a:latin typeface="Times New Roman" panose="02020603050405020304" pitchFamily="18" charset="0"/>
                    <a:ea typeface="Tahoma" panose="020B0604030504040204" pitchFamily="34" charset="0"/>
                    <a:cs typeface="Times New Roman" panose="02020603050405020304" pitchFamily="18" charset="0"/>
                  </a:rPr>
                  <a:t> is a discrete-valued attribute having </a:t>
                </a:r>
                <a:r>
                  <a:rPr lang="en-IN" sz="2000" i="1" dirty="0">
                    <a:latin typeface="Times New Roman" panose="02020603050405020304" pitchFamily="18" charset="0"/>
                    <a:ea typeface="Tahoma" panose="020B0604030504040204" pitchFamily="34" charset="0"/>
                    <a:cs typeface="Times New Roman" panose="02020603050405020304" pitchFamily="18" charset="0"/>
                  </a:rPr>
                  <a:t>m</a:t>
                </a:r>
                <a:r>
                  <a:rPr lang="en-IN" sz="2000" dirty="0">
                    <a:latin typeface="Times New Roman" panose="02020603050405020304" pitchFamily="18" charset="0"/>
                    <a:ea typeface="Tahoma" panose="020B0604030504040204" pitchFamily="34" charset="0"/>
                    <a:cs typeface="Times New Roman" panose="02020603050405020304" pitchFamily="18" charset="0"/>
                  </a:rPr>
                  <a:t> discrete values </a:t>
                </a:r>
                <a14:m>
                  <m:oMath xmlns:m="http://schemas.openxmlformats.org/officeDocument/2006/math">
                    <m:sSub>
                      <m:sSubPr>
                        <m:ctrlPr>
                          <a:rPr lang="en-IN" sz="2000" i="1" dirty="0">
                            <a:latin typeface="Cambria Math" panose="02040503050406030204" pitchFamily="18" charset="0"/>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1</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panose="02040503050406030204" pitchFamily="18" charset="0"/>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2</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panose="02040503050406030204" pitchFamily="18" charset="0"/>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US" sz="2000" b="0" i="1" dirty="0" smtClean="0">
                            <a:latin typeface="Cambria Math"/>
                            <a:ea typeface="Tahoma" panose="020B0604030504040204" pitchFamily="34" charset="0"/>
                            <a:cs typeface="Times New Roman" panose="02020603050405020304" pitchFamily="18" charset="0"/>
                          </a:rPr>
                          <m:t>𝑚</m:t>
                        </m:r>
                      </m:sub>
                    </m:sSub>
                  </m:oMath>
                </a14:m>
                <a:r>
                  <a:rPr lang="en-US" sz="2000" dirty="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US"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a:latin typeface="Times New Roman" panose="02020603050405020304" pitchFamily="18" charset="0"/>
                    <a:ea typeface="Tahoma" panose="020B0604030504040204" pitchFamily="34" charset="0"/>
                    <a:cs typeface="Times New Roman" panose="02020603050405020304" pitchFamily="18" charset="0"/>
                  </a:rPr>
                  <a:t>To determine the best binary split on </a:t>
                </a:r>
                <a:r>
                  <a:rPr lang="en-US" sz="2000" i="1" dirty="0">
                    <a:latin typeface="Times New Roman" panose="02020603050405020304" pitchFamily="18" charset="0"/>
                    <a:ea typeface="Tahoma" panose="020B0604030504040204" pitchFamily="34" charset="0"/>
                    <a:cs typeface="Times New Roman" panose="02020603050405020304" pitchFamily="18" charset="0"/>
                  </a:rPr>
                  <a:t>A</a:t>
                </a:r>
                <a:r>
                  <a:rPr lang="en-US" sz="2000" dirty="0">
                    <a:latin typeface="Times New Roman" panose="02020603050405020304" pitchFamily="18" charset="0"/>
                    <a:ea typeface="Tahoma" panose="020B0604030504040204" pitchFamily="34" charset="0"/>
                    <a:cs typeface="Times New Roman" panose="02020603050405020304" pitchFamily="18" charset="0"/>
                  </a:rPr>
                  <a:t>, we examine all of the possible subsets say </a:t>
                </a:r>
                <a14:m>
                  <m:oMath xmlns:m="http://schemas.openxmlformats.org/officeDocument/2006/math">
                    <m:sSup>
                      <m:sSupPr>
                        <m:ctrlPr>
                          <a:rPr lang="en-US" sz="2000" i="1" smtClean="0">
                            <a:latin typeface="Cambria Math" panose="02040503050406030204" pitchFamily="18" charset="0"/>
                            <a:ea typeface="Tahoma" panose="020B0604030504040204" pitchFamily="34" charset="0"/>
                            <a:cs typeface="Times New Roman" panose="02020603050405020304" pitchFamily="18" charset="0"/>
                          </a:rPr>
                        </m:ctrlPr>
                      </m:sSupPr>
                      <m:e>
                        <m:r>
                          <a:rPr lang="en-IN" sz="2000" b="0" i="1" smtClean="0">
                            <a:latin typeface="Cambria Math" panose="02040503050406030204" pitchFamily="18" charset="0"/>
                            <a:ea typeface="Tahoma" panose="020B0604030504040204" pitchFamily="34" charset="0"/>
                            <a:cs typeface="Times New Roman" panose="02020603050405020304" pitchFamily="18" charset="0"/>
                          </a:rPr>
                          <m:t>2</m:t>
                        </m:r>
                      </m:e>
                      <m:sup>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sup>
                    </m:sSup>
                  </m:oMath>
                </a14:m>
                <a:r>
                  <a:rPr lang="en-US" sz="2000" dirty="0">
                    <a:latin typeface="Times New Roman" panose="02020603050405020304" pitchFamily="18" charset="0"/>
                    <a:ea typeface="Tahoma" panose="020B0604030504040204" pitchFamily="34" charset="0"/>
                    <a:cs typeface="Times New Roman" panose="02020603050405020304" pitchFamily="18" charset="0"/>
                  </a:rPr>
                  <a:t> of </a:t>
                </a:r>
                <a:r>
                  <a:rPr lang="en-US" sz="2000" i="1" dirty="0">
                    <a:latin typeface="Times New Roman" panose="02020603050405020304" pitchFamily="18" charset="0"/>
                    <a:ea typeface="Tahoma" panose="020B0604030504040204" pitchFamily="34" charset="0"/>
                    <a:cs typeface="Times New Roman" panose="02020603050405020304" pitchFamily="18" charset="0"/>
                  </a:rPr>
                  <a:t>A</a:t>
                </a:r>
                <a:r>
                  <a:rPr lang="en-US" sz="2000" dirty="0">
                    <a:latin typeface="Times New Roman" panose="02020603050405020304" pitchFamily="18" charset="0"/>
                    <a:ea typeface="Tahoma" panose="020B0604030504040204" pitchFamily="34" charset="0"/>
                    <a:cs typeface="Times New Roman" panose="02020603050405020304" pitchFamily="18" charset="0"/>
                  </a:rPr>
                  <a:t> that can be formed using the values of </a:t>
                </a:r>
                <a:r>
                  <a:rPr lang="en-US" sz="2000" i="1" dirty="0">
                    <a:latin typeface="Times New Roman" panose="02020603050405020304" pitchFamily="18" charset="0"/>
                    <a:ea typeface="Tahoma" panose="020B0604030504040204" pitchFamily="34" charset="0"/>
                    <a:cs typeface="Times New Roman" panose="02020603050405020304" pitchFamily="18" charset="0"/>
                  </a:rPr>
                  <a:t>A</a:t>
                </a:r>
                <a:r>
                  <a:rPr lang="en-US" sz="2000" dirty="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US"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a:latin typeface="Times New Roman" panose="02020603050405020304" pitchFamily="18" charset="0"/>
                    <a:ea typeface="Tahoma" panose="020B0604030504040204" pitchFamily="34" charset="0"/>
                    <a:cs typeface="Times New Roman" panose="02020603050405020304" pitchFamily="18" charset="0"/>
                  </a:rPr>
                  <a:t>Each subset </a:t>
                </a:r>
                <a14:m>
                  <m:oMath xmlns:m="http://schemas.openxmlformats.org/officeDocument/2006/math">
                    <m:sSub>
                      <m:sSubPr>
                        <m:ctrlPr>
                          <a:rPr lang="en-US" sz="200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𝑆</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sub>
                    </m:sSub>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2000" i="1">
                            <a:latin typeface="Cambria Math" panose="02040503050406030204" pitchFamily="18" charset="0"/>
                            <a:ea typeface="Tahoma" panose="020B0604030504040204" pitchFamily="34" charset="0"/>
                            <a:cs typeface="Times New Roman" panose="02020603050405020304" pitchFamily="18" charset="0"/>
                          </a:rPr>
                        </m:ctrlPr>
                      </m:sSupPr>
                      <m:e>
                        <m:r>
                          <a:rPr lang="en-IN" sz="2000" i="1">
                            <a:latin typeface="Cambria Math" panose="02040503050406030204" pitchFamily="18" charset="0"/>
                            <a:ea typeface="Tahoma" panose="020B0604030504040204" pitchFamily="34" charset="0"/>
                            <a:cs typeface="Times New Roman" panose="02020603050405020304" pitchFamily="18" charset="0"/>
                          </a:rPr>
                          <m:t>2</m:t>
                        </m:r>
                      </m:e>
                      <m:sup>
                        <m:r>
                          <a:rPr lang="en-IN" sz="2000" i="1">
                            <a:latin typeface="Cambria Math" panose="02040503050406030204" pitchFamily="18" charset="0"/>
                            <a:ea typeface="Tahoma" panose="020B0604030504040204" pitchFamily="34" charset="0"/>
                            <a:cs typeface="Times New Roman" panose="02020603050405020304" pitchFamily="18" charset="0"/>
                          </a:rPr>
                          <m:t>𝐴</m:t>
                        </m:r>
                      </m:sup>
                    </m:sSup>
                  </m:oMath>
                </a14:m>
                <a:r>
                  <a:rPr lang="en-US" sz="2000" i="1"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a:latin typeface="Times New Roman" panose="02020603050405020304" pitchFamily="18" charset="0"/>
                    <a:ea typeface="Tahoma" panose="020B0604030504040204" pitchFamily="34" charset="0"/>
                    <a:cs typeface="Times New Roman" panose="02020603050405020304" pitchFamily="18" charset="0"/>
                  </a:rPr>
                  <a:t>can be considered as a binary test for attribute </a:t>
                </a:r>
                <a:r>
                  <a:rPr lang="en-US" sz="2000" i="1" dirty="0">
                    <a:latin typeface="Times New Roman" panose="02020603050405020304" pitchFamily="18" charset="0"/>
                    <a:ea typeface="Tahoma" panose="020B0604030504040204" pitchFamily="34" charset="0"/>
                    <a:cs typeface="Times New Roman" panose="02020603050405020304" pitchFamily="18" charset="0"/>
                  </a:rPr>
                  <a:t>A</a:t>
                </a:r>
                <a:r>
                  <a:rPr lang="en-US" sz="2000" dirty="0">
                    <a:latin typeface="Times New Roman" panose="02020603050405020304" pitchFamily="18" charset="0"/>
                    <a:ea typeface="Tahoma" panose="020B0604030504040204" pitchFamily="34" charset="0"/>
                    <a:cs typeface="Times New Roman" panose="02020603050405020304" pitchFamily="18" charset="0"/>
                  </a:rPr>
                  <a:t> of the form </a:t>
                </a:r>
                <a14:m>
                  <m:oMath xmlns:m="http://schemas.openxmlformats.org/officeDocument/2006/math">
                    <m:r>
                      <a:rPr lang="en-IN" sz="2000">
                        <a:latin typeface="Cambria Math" panose="02040503050406030204" pitchFamily="18" charset="0"/>
                        <a:ea typeface="Tahoma" panose="020B0604030504040204" pitchFamily="34" charset="0"/>
                        <a:cs typeface="Times New Roman" panose="02020603050405020304" pitchFamily="18" charset="0"/>
                      </a:rPr>
                      <m:t>"</m:t>
                    </m:r>
                    <m:sSub>
                      <m:sSubPr>
                        <m:ctrlPr>
                          <a:rPr lang="en-US" sz="2000" i="1">
                            <a:latin typeface="Cambria Math" panose="02040503050406030204" pitchFamily="18" charset="0"/>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IN" sz="2000" i="1">
                            <a:latin typeface="Cambria Math" panose="02040503050406030204" pitchFamily="18" charset="0"/>
                            <a:ea typeface="Tahoma" panose="020B0604030504040204" pitchFamily="34" charset="0"/>
                            <a:cs typeface="Times New Roman" panose="02020603050405020304" pitchFamily="18" charset="0"/>
                          </a:rPr>
                          <m:t>𝑆</m:t>
                        </m:r>
                      </m:e>
                      <m:sub>
                        <m:r>
                          <a:rPr lang="en-IN" sz="2000" i="1">
                            <a:latin typeface="Cambria Math" panose="02040503050406030204" pitchFamily="18" charset="0"/>
                            <a:ea typeface="Tahoma" panose="020B0604030504040204" pitchFamily="34" charset="0"/>
                            <a:cs typeface="Times New Roman" panose="02020603050405020304" pitchFamily="18" charset="0"/>
                          </a:rPr>
                          <m:t>𝐴</m:t>
                        </m:r>
                      </m:sub>
                    </m:sSub>
                    <m:r>
                      <a:rPr lang="en-IN" sz="2000" b="0" i="1" smtClean="0">
                        <a:latin typeface="Cambria Math" panose="02040503050406030204" pitchFamily="18" charset="0"/>
                        <a:ea typeface="Tahoma" panose="020B0604030504040204" pitchFamily="34" charset="0"/>
                        <a:cs typeface="Times New Roman" panose="02020603050405020304" pitchFamily="18" charset="0"/>
                      </a:rPr>
                      <m:t>?“</m:t>
                    </m:r>
                  </m:oMath>
                </a14:m>
                <a:r>
                  <a:rPr lang="en-US" sz="2000" dirty="0">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484555"/>
                <a:ext cx="8425339" cy="5090415"/>
              </a:xfrm>
              <a:blipFill rotWithShape="1">
                <a:blip r:embed="rId2"/>
                <a:stretch>
                  <a:fillRect l="-507" t="-599"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84</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a:solidFill>
                  <a:srgbClr val="A50021"/>
                </a:solidFill>
                <a:latin typeface="Times New Roman" pitchFamily="18" charset="0"/>
                <a:cs typeface="Times New Roman" pitchFamily="18" charset="0"/>
              </a:rPr>
              <a:t>n-</a:t>
            </a:r>
            <a:r>
              <a:rPr lang="en-US" sz="3600" dirty="0" err="1">
                <a:solidFill>
                  <a:srgbClr val="A50021"/>
                </a:solidFill>
                <a:latin typeface="Times New Roman" pitchFamily="18" charset="0"/>
                <a:cs typeface="Times New Roman" pitchFamily="18" charset="0"/>
              </a:rPr>
              <a:t>ary</a:t>
            </a:r>
            <a:r>
              <a:rPr lang="en-US" sz="3600" dirty="0">
                <a:solidFill>
                  <a:srgbClr val="A50021"/>
                </a:solidFill>
                <a:latin typeface="Times New Roman" pitchFamily="18" charset="0"/>
                <a:cs typeface="Times New Roman" pitchFamily="18" charset="0"/>
              </a:rPr>
              <a:t> Attribute Values to Binary Splitting</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7706979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7205" y="1273958"/>
                <a:ext cx="8425339" cy="5236471"/>
              </a:xfrm>
            </p:spPr>
            <p:txBody>
              <a:bodyPr>
                <a:normAutofit/>
              </a:bodyPr>
              <a:lstStyle/>
              <a:p>
                <a:pPr algn="just"/>
                <a:r>
                  <a:rPr lang="en-US" sz="2000" dirty="0">
                    <a:latin typeface="Times New Roman" panose="02020603050405020304" pitchFamily="18" charset="0"/>
                    <a:ea typeface="Tahoma" panose="020B0604030504040204" pitchFamily="34" charset="0"/>
                    <a:cs typeface="Times New Roman" panose="02020603050405020304" pitchFamily="18" charset="0"/>
                  </a:rPr>
                  <a:t>Thus, given a data set </a:t>
                </a:r>
                <a:r>
                  <a:rPr lang="en-US" sz="2000" i="1" dirty="0">
                    <a:latin typeface="Times New Roman" panose="02020603050405020304" pitchFamily="18" charset="0"/>
                    <a:ea typeface="Tahoma" panose="020B0604030504040204" pitchFamily="34" charset="0"/>
                    <a:cs typeface="Times New Roman" panose="02020603050405020304" pitchFamily="18" charset="0"/>
                  </a:rPr>
                  <a:t>D</a:t>
                </a:r>
                <a:r>
                  <a:rPr lang="en-US" sz="2000" dirty="0">
                    <a:latin typeface="Times New Roman" panose="02020603050405020304" pitchFamily="18" charset="0"/>
                    <a:ea typeface="Tahoma" panose="020B0604030504040204" pitchFamily="34" charset="0"/>
                    <a:cs typeface="Times New Roman" panose="02020603050405020304" pitchFamily="18" charset="0"/>
                  </a:rPr>
                  <a:t>, we have to perform a test for an attribute value </a:t>
                </a:r>
                <a:r>
                  <a:rPr lang="en-US" sz="2000" i="1" dirty="0">
                    <a:latin typeface="Times New Roman" panose="02020603050405020304" pitchFamily="18" charset="0"/>
                    <a:ea typeface="Tahoma" panose="020B0604030504040204" pitchFamily="34" charset="0"/>
                    <a:cs typeface="Times New Roman" panose="02020603050405020304" pitchFamily="18" charset="0"/>
                  </a:rPr>
                  <a:t>A</a:t>
                </a:r>
                <a:r>
                  <a:rPr lang="en-US" sz="2000" dirty="0">
                    <a:latin typeface="Times New Roman" panose="02020603050405020304" pitchFamily="18" charset="0"/>
                    <a:ea typeface="Tahoma" panose="020B0604030504040204" pitchFamily="34" charset="0"/>
                    <a:cs typeface="Times New Roman" panose="02020603050405020304" pitchFamily="18" charset="0"/>
                  </a:rPr>
                  <a:t> like</a:t>
                </a: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This test is satisfied if the value of </a:t>
                </a:r>
                <a:r>
                  <a:rPr lang="en-IN" sz="2000" i="1" dirty="0">
                    <a:latin typeface="Times New Roman" panose="02020603050405020304" pitchFamily="18" charset="0"/>
                    <a:ea typeface="Tahoma" panose="020B0604030504040204" pitchFamily="34" charset="0"/>
                    <a:cs typeface="Times New Roman" panose="02020603050405020304" pitchFamily="18" charset="0"/>
                  </a:rPr>
                  <a:t>A</a:t>
                </a:r>
                <a:r>
                  <a:rPr lang="en-IN" sz="2000" dirty="0">
                    <a:latin typeface="Times New Roman" panose="02020603050405020304" pitchFamily="18" charset="0"/>
                    <a:ea typeface="Tahoma" panose="020B0604030504040204" pitchFamily="34" charset="0"/>
                    <a:cs typeface="Times New Roman" panose="02020603050405020304" pitchFamily="18" charset="0"/>
                  </a:rPr>
                  <a:t> for the tuples is among the values listed in </a:t>
                </a:r>
                <a14:m>
                  <m:oMath xmlns:m="http://schemas.openxmlformats.org/officeDocument/2006/math">
                    <m:sSub>
                      <m:sSubPr>
                        <m:ctrlPr>
                          <a:rPr lang="en-US" sz="2000" i="1">
                            <a:latin typeface="Cambria Math" panose="02040503050406030204" pitchFamily="18" charset="0"/>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𝑆</m:t>
                        </m:r>
                      </m:e>
                      <m:sub>
                        <m:r>
                          <a:rPr lang="en-IN" sz="2000" i="1">
                            <a:latin typeface="Cambria Math" panose="02040503050406030204" pitchFamily="18" charset="0"/>
                            <a:ea typeface="Tahoma" panose="020B0604030504040204" pitchFamily="34" charset="0"/>
                            <a:cs typeface="Times New Roman" panose="02020603050405020304" pitchFamily="18" charset="0"/>
                          </a:rPr>
                          <m:t>𝐴</m:t>
                        </m:r>
                      </m:sub>
                    </m:sSub>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IN" sz="6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If </a:t>
                </a:r>
                <a:r>
                  <a:rPr lang="en-IN" sz="2000" i="1" dirty="0">
                    <a:latin typeface="Times New Roman" panose="02020603050405020304" pitchFamily="18" charset="0"/>
                    <a:ea typeface="Tahoma" panose="020B0604030504040204" pitchFamily="34" charset="0"/>
                    <a:cs typeface="Times New Roman" panose="02020603050405020304" pitchFamily="18" charset="0"/>
                  </a:rPr>
                  <a:t>A</a:t>
                </a:r>
                <a:r>
                  <a:rPr lang="en-IN" sz="2000" dirty="0">
                    <a:latin typeface="Times New Roman" panose="02020603050405020304" pitchFamily="18" charset="0"/>
                    <a:ea typeface="Tahoma" panose="020B0604030504040204" pitchFamily="34" charset="0"/>
                    <a:cs typeface="Times New Roman" panose="02020603050405020304" pitchFamily="18" charset="0"/>
                  </a:rPr>
                  <a:t> has </a:t>
                </a:r>
                <a:r>
                  <a:rPr lang="en-IN" sz="2000" i="1" dirty="0">
                    <a:latin typeface="Times New Roman" panose="02020603050405020304" pitchFamily="18" charset="0"/>
                    <a:ea typeface="Tahoma" panose="020B0604030504040204" pitchFamily="34" charset="0"/>
                    <a:cs typeface="Times New Roman" panose="02020603050405020304" pitchFamily="18" charset="0"/>
                  </a:rPr>
                  <a:t>m</a:t>
                </a:r>
                <a:r>
                  <a:rPr lang="en-IN" sz="2000" dirty="0">
                    <a:latin typeface="Times New Roman" panose="02020603050405020304" pitchFamily="18" charset="0"/>
                    <a:ea typeface="Tahoma" panose="020B0604030504040204" pitchFamily="34" charset="0"/>
                    <a:cs typeface="Times New Roman" panose="02020603050405020304" pitchFamily="18" charset="0"/>
                  </a:rPr>
                  <a:t> distinct values in </a:t>
                </a:r>
                <a:r>
                  <a:rPr lang="en-IN" sz="2000" i="1" dirty="0">
                    <a:latin typeface="Times New Roman" panose="02020603050405020304" pitchFamily="18" charset="0"/>
                    <a:ea typeface="Tahoma" panose="020B0604030504040204" pitchFamily="34" charset="0"/>
                    <a:cs typeface="Times New Roman" panose="02020603050405020304" pitchFamily="18" charset="0"/>
                  </a:rPr>
                  <a:t>D</a:t>
                </a:r>
                <a:r>
                  <a:rPr lang="en-IN" sz="2000" dirty="0">
                    <a:latin typeface="Times New Roman" panose="02020603050405020304" pitchFamily="18" charset="0"/>
                    <a:ea typeface="Tahoma" panose="020B0604030504040204" pitchFamily="34" charset="0"/>
                    <a:cs typeface="Times New Roman" panose="02020603050405020304" pitchFamily="18" charset="0"/>
                  </a:rPr>
                  <a:t>, then there are </a:t>
                </a:r>
                <a14:m>
                  <m:oMath xmlns:m="http://schemas.openxmlformats.org/officeDocument/2006/math">
                    <m:sSup>
                      <m:sSupPr>
                        <m:ctrlPr>
                          <a:rPr lang="en-US" sz="2000" i="1">
                            <a:latin typeface="Cambria Math" panose="02040503050406030204" pitchFamily="18" charset="0"/>
                            <a:ea typeface="Tahoma" panose="020B0604030504040204" pitchFamily="34" charset="0"/>
                            <a:cs typeface="Times New Roman" panose="02020603050405020304" pitchFamily="18" charset="0"/>
                          </a:rPr>
                        </m:ctrlPr>
                      </m:sSupPr>
                      <m:e>
                        <m:r>
                          <a:rPr lang="en-IN" sz="2000" i="1">
                            <a:latin typeface="Cambria Math" panose="02040503050406030204" pitchFamily="18" charset="0"/>
                            <a:ea typeface="Tahoma" panose="020B0604030504040204" pitchFamily="34" charset="0"/>
                            <a:cs typeface="Times New Roman" panose="02020603050405020304" pitchFamily="18" charset="0"/>
                          </a:rPr>
                          <m:t>2</m:t>
                        </m:r>
                      </m:e>
                      <m:sup>
                        <m:r>
                          <a:rPr lang="en-US" sz="2000" b="0" i="1" smtClean="0">
                            <a:latin typeface="Cambria Math"/>
                            <a:ea typeface="Tahoma" panose="020B0604030504040204" pitchFamily="34" charset="0"/>
                            <a:cs typeface="Times New Roman" panose="02020603050405020304" pitchFamily="18" charset="0"/>
                          </a:rPr>
                          <m:t>𝑚</m:t>
                        </m:r>
                      </m:sup>
                    </m:sSup>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possible subsets, out of which the empty subset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 }</m:t>
                    </m:r>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and the power set </a:t>
                </a:r>
                <a14:m>
                  <m:oMath xmlns:m="http://schemas.openxmlformats.org/officeDocument/2006/math">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panose="02040503050406030204" pitchFamily="18" charset="0"/>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1</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panose="02040503050406030204" pitchFamily="18" charset="0"/>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2</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panose="02040503050406030204" pitchFamily="18" charset="0"/>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𝑛</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should be excluded  (as they really do not represent a split). </a:t>
                </a:r>
              </a:p>
              <a:p>
                <a:pPr lvl="8" algn="just"/>
                <a:endParaRPr lang="en-IN" sz="6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Thus, there are </a:t>
                </a:r>
                <a14:m>
                  <m:oMath xmlns:m="http://schemas.openxmlformats.org/officeDocument/2006/math">
                    <m:sSup>
                      <m:sSupPr>
                        <m:ctrlPr>
                          <a:rPr lang="en-US" sz="2000" i="1">
                            <a:latin typeface="Cambria Math" panose="02040503050406030204" pitchFamily="18" charset="0"/>
                            <a:ea typeface="Tahoma" panose="020B0604030504040204" pitchFamily="34" charset="0"/>
                            <a:cs typeface="Times New Roman" panose="02020603050405020304" pitchFamily="18" charset="0"/>
                          </a:rPr>
                        </m:ctrlPr>
                      </m:sSupPr>
                      <m:e>
                        <m:r>
                          <a:rPr lang="en-IN" sz="2000" i="1">
                            <a:latin typeface="Cambria Math" panose="02040503050406030204" pitchFamily="18" charset="0"/>
                            <a:ea typeface="Tahoma" panose="020B0604030504040204" pitchFamily="34" charset="0"/>
                            <a:cs typeface="Times New Roman" panose="02020603050405020304" pitchFamily="18" charset="0"/>
                          </a:rPr>
                          <m:t>2</m:t>
                        </m:r>
                      </m:e>
                      <m:sup>
                        <m:r>
                          <a:rPr lang="en-US" sz="2000" b="0" i="1" smtClean="0">
                            <a:latin typeface="Cambria Math" panose="02040503050406030204" pitchFamily="18" charset="0"/>
                            <a:ea typeface="Tahoma" panose="020B0604030504040204" pitchFamily="34" charset="0"/>
                            <a:cs typeface="Times New Roman" panose="02020603050405020304" pitchFamily="18" charset="0"/>
                          </a:rPr>
                          <m:t>𝑚</m:t>
                        </m:r>
                      </m:sup>
                    </m:sSup>
                    <m:r>
                      <a:rPr lang="en-IN" sz="2000" b="0" i="1" smtClean="0">
                        <a:latin typeface="Cambria Math" panose="02040503050406030204" pitchFamily="18" charset="0"/>
                        <a:ea typeface="Tahoma" panose="020B0604030504040204" pitchFamily="34" charset="0"/>
                        <a:cs typeface="Times New Roman" panose="02020603050405020304" pitchFamily="18" charset="0"/>
                      </a:rPr>
                      <m:t>−2</m:t>
                    </m:r>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possible ways to form two partitions of the dataset </a:t>
                </a:r>
                <a:r>
                  <a:rPr lang="en-IN" sz="2000" i="1" dirty="0">
                    <a:latin typeface="Times New Roman" panose="02020603050405020304" pitchFamily="18" charset="0"/>
                    <a:ea typeface="Tahoma" panose="020B0604030504040204" pitchFamily="34" charset="0"/>
                    <a:cs typeface="Times New Roman" panose="02020603050405020304" pitchFamily="18" charset="0"/>
                  </a:rPr>
                  <a:t>D</a:t>
                </a:r>
                <a:r>
                  <a:rPr lang="en-IN" sz="2000" dirty="0">
                    <a:latin typeface="Times New Roman" panose="02020603050405020304" pitchFamily="18" charset="0"/>
                    <a:ea typeface="Tahoma" panose="020B0604030504040204" pitchFamily="34" charset="0"/>
                    <a:cs typeface="Times New Roman" panose="02020603050405020304" pitchFamily="18" charset="0"/>
                  </a:rPr>
                  <a:t>, based on the binary split of </a:t>
                </a:r>
                <a:r>
                  <a:rPr lang="en-IN" sz="2000" i="1" dirty="0">
                    <a:latin typeface="Times New Roman" panose="02020603050405020304" pitchFamily="18" charset="0"/>
                    <a:ea typeface="Tahoma" panose="020B0604030504040204" pitchFamily="34" charset="0"/>
                    <a:cs typeface="Times New Roman" panose="02020603050405020304" pitchFamily="18" charset="0"/>
                  </a:rPr>
                  <a:t>A</a:t>
                </a:r>
                <a:r>
                  <a:rPr lang="en-IN" sz="2000" dirty="0">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endParaRPr lang="en-US"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7204" y="1273953"/>
                <a:ext cx="8425339" cy="5236471"/>
              </a:xfrm>
              <a:blipFill rotWithShape="0">
                <a:blip r:embed="rId2"/>
                <a:stretch>
                  <a:fillRect l="-434" t="-698" r="-796" b="-1630"/>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85</a:t>
            </a:fld>
            <a:endParaRPr lang="en-IN" dirty="0">
              <a:solidFill>
                <a:srgbClr val="04617B">
                  <a:shade val="90000"/>
                </a:srgbClr>
              </a:solidFill>
            </a:endParaRPr>
          </a:p>
        </p:txBody>
      </p:sp>
      <p:sp>
        <p:nvSpPr>
          <p:cNvPr id="6" name="Title 1"/>
          <p:cNvSpPr>
            <a:spLocks noGrp="1"/>
          </p:cNvSpPr>
          <p:nvPr>
            <p:ph type="title"/>
          </p:nvPr>
        </p:nvSpPr>
        <p:spPr>
          <a:xfrm>
            <a:off x="489857" y="533149"/>
            <a:ext cx="8534408" cy="556448"/>
          </a:xfrm>
        </p:spPr>
        <p:txBody>
          <a:bodyPr>
            <a:noAutofit/>
          </a:bodyPr>
          <a:lstStyle/>
          <a:p>
            <a:r>
              <a:rPr lang="en-US" sz="3600" dirty="0">
                <a:solidFill>
                  <a:srgbClr val="A50021"/>
                </a:solidFill>
                <a:latin typeface="Times New Roman" pitchFamily="18" charset="0"/>
                <a:cs typeface="Times New Roman" pitchFamily="18" charset="0"/>
              </a:rPr>
              <a:t>n-</a:t>
            </a:r>
            <a:r>
              <a:rPr lang="en-US" sz="3600" dirty="0" err="1">
                <a:solidFill>
                  <a:srgbClr val="A50021"/>
                </a:solidFill>
                <a:latin typeface="Times New Roman" pitchFamily="18" charset="0"/>
                <a:cs typeface="Times New Roman" pitchFamily="18" charset="0"/>
              </a:rPr>
              <a:t>ary</a:t>
            </a:r>
            <a:r>
              <a:rPr lang="en-US" sz="3600" dirty="0">
                <a:solidFill>
                  <a:srgbClr val="A50021"/>
                </a:solidFill>
                <a:latin typeface="Times New Roman" pitchFamily="18" charset="0"/>
                <a:cs typeface="Times New Roman" pitchFamily="18" charset="0"/>
              </a:rPr>
              <a:t> Attribute Values to Binary Splitting</a:t>
            </a:r>
            <a:endParaRPr lang="en-IN" sz="3600" b="1" dirty="0">
              <a:solidFill>
                <a:srgbClr val="A50021"/>
              </a:solidFill>
              <a:latin typeface="Times New Roman" pitchFamily="18" charset="0"/>
              <a:cs typeface="Times New Roman" pitchFamily="18" charset="0"/>
            </a:endParaRPr>
          </a:p>
        </p:txBody>
      </p:sp>
      <p:grpSp>
        <p:nvGrpSpPr>
          <p:cNvPr id="14" name="Group 13"/>
          <p:cNvGrpSpPr/>
          <p:nvPr/>
        </p:nvGrpSpPr>
        <p:grpSpPr>
          <a:xfrm>
            <a:off x="3113314" y="2161302"/>
            <a:ext cx="2612572" cy="1349384"/>
            <a:chOff x="3744686" y="3526976"/>
            <a:chExt cx="2612572" cy="1349384"/>
          </a:xfrm>
        </p:grpSpPr>
        <p:grpSp>
          <p:nvGrpSpPr>
            <p:cNvPr id="7" name="Group 6"/>
            <p:cNvGrpSpPr/>
            <p:nvPr/>
          </p:nvGrpSpPr>
          <p:grpSpPr>
            <a:xfrm>
              <a:off x="3929743" y="3526976"/>
              <a:ext cx="2427515" cy="947056"/>
              <a:chOff x="5355772" y="3810000"/>
              <a:chExt cx="2427515" cy="947056"/>
            </a:xfrm>
          </p:grpSpPr>
          <p:grpSp>
            <p:nvGrpSpPr>
              <p:cNvPr id="8" name="Group 7"/>
              <p:cNvGrpSpPr/>
              <p:nvPr/>
            </p:nvGrpSpPr>
            <p:grpSpPr>
              <a:xfrm>
                <a:off x="5649685" y="3810000"/>
                <a:ext cx="1371600" cy="947056"/>
                <a:chOff x="5682343" y="4071258"/>
                <a:chExt cx="1371600" cy="947056"/>
              </a:xfrm>
            </p:grpSpPr>
            <mc:AlternateContent xmlns:mc="http://schemas.openxmlformats.org/markup-compatibility/2006" xmlns:a14="http://schemas.microsoft.com/office/drawing/2010/main">
              <mc:Choice Requires="a14">
                <p:sp>
                  <p:nvSpPr>
                    <p:cNvPr id="10" name="Oval 9"/>
                    <p:cNvSpPr/>
                    <p:nvPr/>
                  </p:nvSpPr>
                  <p:spPr>
                    <a:xfrm>
                      <a:off x="5747657" y="4071258"/>
                      <a:ext cx="1306286"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Tahoma" panose="020B0604030504040204" pitchFamily="34" charset="0"/>
                                    <a:cs typeface="Times New Roman" panose="02020603050405020304" pitchFamily="18" charset="0"/>
                                  </a:rPr>
                                </m:ctrlPr>
                              </m:sSubPr>
                              <m:e>
                                <m:r>
                                  <a:rPr lang="en-IN" i="1">
                                    <a:latin typeface="Cambria Math" panose="02040503050406030204" pitchFamily="18" charset="0"/>
                                    <a:ea typeface="Tahoma" panose="020B0604030504040204" pitchFamily="34" charset="0"/>
                                    <a:cs typeface="Times New Roman" panose="02020603050405020304" pitchFamily="18" charset="0"/>
                                  </a:rPr>
                                  <m:t>𝐴</m:t>
                                </m:r>
                                <m:r>
                                  <a:rPr lang="en-US" i="1">
                                    <a:latin typeface="Cambria Math" panose="02040503050406030204" pitchFamily="18" charset="0"/>
                                    <a:ea typeface="Cambria Math" panose="02040503050406030204" pitchFamily="18" charset="0"/>
                                    <a:cs typeface="Times New Roman" panose="02020603050405020304" pitchFamily="18" charset="0"/>
                                  </a:rPr>
                                  <m:t>∈</m:t>
                                </m:r>
                                <m:r>
                                  <a:rPr lang="en-IN" i="1">
                                    <a:latin typeface="Cambria Math" panose="02040503050406030204" pitchFamily="18" charset="0"/>
                                    <a:ea typeface="Tahoma" panose="020B0604030504040204" pitchFamily="34" charset="0"/>
                                    <a:cs typeface="Times New Roman" panose="02020603050405020304" pitchFamily="18" charset="0"/>
                                  </a:rPr>
                                  <m:t>𝑆</m:t>
                                </m:r>
                              </m:e>
                              <m:sub>
                                <m:r>
                                  <a:rPr lang="en-IN" i="1">
                                    <a:latin typeface="Cambria Math" panose="02040503050406030204" pitchFamily="18" charset="0"/>
                                    <a:ea typeface="Tahoma" panose="020B0604030504040204" pitchFamily="34" charset="0"/>
                                    <a:cs typeface="Times New Roman" panose="02020603050405020304" pitchFamily="18" charset="0"/>
                                  </a:rPr>
                                  <m:t>𝐴</m:t>
                                </m:r>
                              </m:sub>
                            </m:sSub>
                          </m:oMath>
                        </m:oMathPara>
                      </a14:m>
                      <a:endParaRPr lang="en-US" dirty="0"/>
                    </a:p>
                  </p:txBody>
                </p:sp>
              </mc:Choice>
              <mc:Fallback xmlns="">
                <p:sp>
                  <p:nvSpPr>
                    <p:cNvPr id="10" name="Oval 9"/>
                    <p:cNvSpPr>
                      <a:spLocks noRot="1" noChangeAspect="1" noMove="1" noResize="1" noEditPoints="1" noAdjustHandles="1" noChangeArrowheads="1" noChangeShapeType="1" noTextEdit="1"/>
                    </p:cNvSpPr>
                    <p:nvPr/>
                  </p:nvSpPr>
                  <p:spPr>
                    <a:xfrm>
                      <a:off x="5747657" y="4071258"/>
                      <a:ext cx="1306286" cy="468086"/>
                    </a:xfrm>
                    <a:prstGeom prst="ellipse">
                      <a:avLst/>
                    </a:prstGeom>
                    <a:blipFill>
                      <a:blip r:embed="rId3"/>
                      <a:stretch>
                        <a:fillRect/>
                      </a:stretch>
                    </a:blipFill>
                  </p:spPr>
                  <p:txBody>
                    <a:bodyPr/>
                    <a:lstStyle/>
                    <a:p>
                      <a:r>
                        <a:rPr lang="en-US">
                          <a:noFill/>
                        </a:rPr>
                        <a:t> </a:t>
                      </a:r>
                    </a:p>
                  </p:txBody>
                </p:sp>
              </mc:Fallback>
            </mc:AlternateContent>
            <p:cxnSp>
              <p:nvCxnSpPr>
                <p:cNvPr id="11" name="Straight Connector 10"/>
                <p:cNvCxnSpPr>
                  <a:stCxn id="10" idx="4"/>
                </p:cNvCxnSpPr>
                <p:nvPr/>
              </p:nvCxnSpPr>
              <p:spPr>
                <a:xfrm flipH="1">
                  <a:off x="5682343" y="4539344"/>
                  <a:ext cx="718457" cy="478970"/>
                </a:xfrm>
                <a:prstGeom prst="line">
                  <a:avLst/>
                </a:prstGeom>
              </p:spPr>
              <p:style>
                <a:lnRef idx="1">
                  <a:schemeClr val="dk1"/>
                </a:lnRef>
                <a:fillRef idx="0">
                  <a:schemeClr val="dk1"/>
                </a:fillRef>
                <a:effectRef idx="0">
                  <a:schemeClr val="dk1"/>
                </a:effectRef>
                <a:fontRef idx="minor">
                  <a:schemeClr val="tx1"/>
                </a:fontRef>
              </p:style>
            </p:cxnSp>
          </p:grpSp>
          <p:sp>
            <p:nvSpPr>
              <p:cNvPr id="9" name="TextBox 8"/>
              <p:cNvSpPr txBox="1"/>
              <p:nvPr/>
            </p:nvSpPr>
            <p:spPr>
              <a:xfrm>
                <a:off x="5355772" y="4332905"/>
                <a:ext cx="2427515" cy="369332"/>
              </a:xfrm>
              <a:prstGeom prst="rect">
                <a:avLst/>
              </a:prstGeom>
              <a:noFill/>
            </p:spPr>
            <p:txBody>
              <a:bodyPr wrap="square" rtlCol="0">
                <a:spAutoFit/>
              </a:bodyPr>
              <a:lstStyle/>
              <a:p>
                <a:r>
                  <a:rPr lang="en-IN" dirty="0"/>
                  <a:t>Yes	            No</a:t>
                </a:r>
              </a:p>
            </p:txBody>
          </p:sp>
        </p:grpSp>
        <p:cxnSp>
          <p:nvCxnSpPr>
            <p:cNvPr id="12" name="Straight Connector 11"/>
            <p:cNvCxnSpPr/>
            <p:nvPr/>
          </p:nvCxnSpPr>
          <p:spPr>
            <a:xfrm>
              <a:off x="5007427" y="3995062"/>
              <a:ext cx="762000" cy="47897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3744686" y="4474032"/>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𝐷</m:t>
                            </m:r>
                          </m:e>
                          <m:sub>
                            <m:r>
                              <a:rPr lang="en-IN" b="0" i="1" smtClean="0">
                                <a:latin typeface="Cambria Math" panose="02040503050406030204" pitchFamily="18" charset="0"/>
                              </a:rPr>
                              <m:t>1</m:t>
                            </m:r>
                          </m:sub>
                        </m:sSub>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3744686" y="4474032"/>
                  <a:ext cx="653143" cy="38099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442855" y="4495363"/>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𝐷</m:t>
                            </m:r>
                          </m:e>
                          <m:sub>
                            <m:r>
                              <a:rPr lang="en-IN" b="0" i="1" smtClean="0">
                                <a:latin typeface="Cambria Math" panose="02040503050406030204" pitchFamily="18" charset="0"/>
                              </a:rPr>
                              <m:t>2</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5442855" y="4495363"/>
                  <a:ext cx="653143" cy="380997"/>
                </a:xfrm>
                <a:prstGeom prst="rect">
                  <a:avLst/>
                </a:prstGeom>
                <a:blipFill>
                  <a:blip r:embed="rId5"/>
                  <a:stretch>
                    <a:fillRect/>
                  </a:stretch>
                </a:blipFill>
              </p:spPr>
              <p:txBody>
                <a:bodyPr/>
                <a:lstStyle/>
                <a:p>
                  <a:r>
                    <a:rPr lang="en-US">
                      <a:noFill/>
                    </a:rPr>
                    <a:t> </a:t>
                  </a:r>
                </a:p>
              </p:txBody>
            </p:sp>
          </mc:Fallback>
        </mc:AlternateContent>
      </p:grpSp>
      <p:sp>
        <p:nvSpPr>
          <p:cNvPr id="15" name="TextBox 14"/>
          <p:cNvSpPr txBox="1"/>
          <p:nvPr/>
        </p:nvSpPr>
        <p:spPr>
          <a:xfrm>
            <a:off x="4141695" y="1690939"/>
            <a:ext cx="996360" cy="369332"/>
          </a:xfrm>
          <a:prstGeom prst="rect">
            <a:avLst/>
          </a:prstGeom>
          <a:noFill/>
        </p:spPr>
        <p:txBody>
          <a:bodyPr wrap="square" rtlCol="0">
            <a:spAutoFit/>
          </a:bodyPr>
          <a:lstStyle/>
          <a:p>
            <a:r>
              <a:rPr lang="en-IN" dirty="0"/>
              <a:t>D</a:t>
            </a:r>
            <a:endParaRPr lang="en-US" dirty="0"/>
          </a:p>
        </p:txBody>
      </p:sp>
      <p:cxnSp>
        <p:nvCxnSpPr>
          <p:cNvPr id="17" name="Straight Arrow Connector 16"/>
          <p:cNvCxnSpPr/>
          <p:nvPr/>
        </p:nvCxnSpPr>
        <p:spPr>
          <a:xfrm>
            <a:off x="4299856" y="1998463"/>
            <a:ext cx="10885" cy="162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95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549" y="1352822"/>
            <a:ext cx="8425339" cy="3766899"/>
          </a:xfrm>
        </p:spPr>
        <p:txBody>
          <a:bodyPr>
            <a:normAutofit/>
          </a:bodyPr>
          <a:lstStyle/>
          <a:p>
            <a:pPr marL="0" indent="0" algn="just">
              <a:buNone/>
            </a:pP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Case2: Continuous valued attributes</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marL="0" indent="0" algn="just">
              <a:buNone/>
            </a:pPr>
            <a:endParaRPr lang="en-IN" sz="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For a continuous-valued attribute, each possible split point must be taken into account. </a:t>
            </a:r>
          </a:p>
          <a:p>
            <a:pPr lvl="8"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The strategy is similar to that followed in ID3 to calculate information gain for the continuous –valued attributes. </a:t>
            </a:r>
          </a:p>
          <a:p>
            <a:pPr lvl="8"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According to that strategy, the mid-point between </a:t>
            </a:r>
            <a:r>
              <a:rPr lang="en-IN" sz="2000" i="1" dirty="0" err="1">
                <a:latin typeface="Times New Roman" panose="02020603050405020304" pitchFamily="18" charset="0"/>
                <a:ea typeface="Tahoma" panose="020B0604030504040204" pitchFamily="34" charset="0"/>
                <a:cs typeface="Times New Roman" panose="02020603050405020304" pitchFamily="18" charset="0"/>
              </a:rPr>
              <a:t>a</a:t>
            </a:r>
            <a:r>
              <a:rPr lang="en-IN" sz="2000" i="1" baseline="-25000" dirty="0" err="1">
                <a:latin typeface="Times New Roman" panose="02020603050405020304" pitchFamily="18" charset="0"/>
                <a:ea typeface="Tahoma" panose="020B0604030504040204" pitchFamily="34" charset="0"/>
                <a:cs typeface="Times New Roman" panose="02020603050405020304" pitchFamily="18" charset="0"/>
              </a:rPr>
              <a:t>i</a:t>
            </a:r>
            <a:r>
              <a:rPr lang="en-IN" sz="2000" i="1" dirty="0">
                <a:latin typeface="Times New Roman" panose="02020603050405020304" pitchFamily="18" charset="0"/>
                <a:ea typeface="Tahoma" panose="020B0604030504040204" pitchFamily="34" charset="0"/>
                <a:cs typeface="Times New Roman" panose="02020603050405020304" pitchFamily="18" charset="0"/>
              </a:rPr>
              <a:t> </a:t>
            </a:r>
            <a:r>
              <a:rPr lang="en-IN" sz="2000" dirty="0">
                <a:latin typeface="Times New Roman" panose="02020603050405020304" pitchFamily="18" charset="0"/>
                <a:ea typeface="Tahoma" panose="020B0604030504040204" pitchFamily="34" charset="0"/>
                <a:cs typeface="Times New Roman" panose="02020603050405020304" pitchFamily="18" charset="0"/>
              </a:rPr>
              <a:t>and </a:t>
            </a:r>
            <a:r>
              <a:rPr lang="en-IN" sz="2000" i="1" dirty="0">
                <a:latin typeface="Times New Roman" panose="02020603050405020304" pitchFamily="18" charset="0"/>
                <a:ea typeface="Tahoma" panose="020B0604030504040204" pitchFamily="34" charset="0"/>
                <a:cs typeface="Times New Roman" panose="02020603050405020304" pitchFamily="18" charset="0"/>
              </a:rPr>
              <a:t>a</a:t>
            </a:r>
            <a:r>
              <a:rPr lang="en-IN" sz="2000" i="1" baseline="-25000" dirty="0">
                <a:latin typeface="Times New Roman" panose="02020603050405020304" pitchFamily="18" charset="0"/>
                <a:ea typeface="Tahoma" panose="020B0604030504040204" pitchFamily="34" charset="0"/>
                <a:cs typeface="Times New Roman" panose="02020603050405020304" pitchFamily="18" charset="0"/>
              </a:rPr>
              <a:t>i+1</a:t>
            </a:r>
            <a:r>
              <a:rPr lang="en-IN" sz="2000" i="1" dirty="0">
                <a:latin typeface="Times New Roman" panose="02020603050405020304" pitchFamily="18" charset="0"/>
                <a:ea typeface="Tahoma" panose="020B0604030504040204" pitchFamily="34" charset="0"/>
                <a:cs typeface="Times New Roman" panose="02020603050405020304" pitchFamily="18" charset="0"/>
              </a:rPr>
              <a:t> , </a:t>
            </a:r>
            <a:r>
              <a:rPr lang="en-IN" sz="2000" dirty="0">
                <a:latin typeface="Times New Roman" panose="02020603050405020304" pitchFamily="18" charset="0"/>
                <a:ea typeface="Tahoma" panose="020B0604030504040204" pitchFamily="34" charset="0"/>
                <a:cs typeface="Times New Roman" panose="02020603050405020304" pitchFamily="18" charset="0"/>
              </a:rPr>
              <a:t>let it be </a:t>
            </a:r>
            <a:r>
              <a:rPr lang="en-IN" sz="2000" i="1" dirty="0">
                <a:latin typeface="Times New Roman" panose="02020603050405020304" pitchFamily="18" charset="0"/>
                <a:ea typeface="Tahoma" panose="020B0604030504040204" pitchFamily="34" charset="0"/>
                <a:cs typeface="Times New Roman" panose="02020603050405020304" pitchFamily="18" charset="0"/>
              </a:rPr>
              <a:t>v</a:t>
            </a:r>
            <a:r>
              <a:rPr lang="en-IN" sz="2000" i="1" baseline="-25000" dirty="0">
                <a:latin typeface="Times New Roman" panose="02020603050405020304" pitchFamily="18" charset="0"/>
                <a:ea typeface="Tahoma" panose="020B0604030504040204" pitchFamily="34" charset="0"/>
                <a:cs typeface="Times New Roman" panose="02020603050405020304" pitchFamily="18" charset="0"/>
              </a:rPr>
              <a:t>i</a:t>
            </a:r>
            <a:r>
              <a:rPr lang="en-IN" sz="2000" dirty="0">
                <a:latin typeface="Times New Roman" panose="02020603050405020304" pitchFamily="18" charset="0"/>
                <a:ea typeface="Tahoma" panose="020B0604030504040204" pitchFamily="34" charset="0"/>
                <a:cs typeface="Times New Roman" panose="02020603050405020304" pitchFamily="18" charset="0"/>
              </a:rPr>
              <a:t>, then</a:t>
            </a: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86</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n-</a:t>
            </a:r>
            <a:r>
              <a:rPr lang="en-US" sz="4400" dirty="0" err="1">
                <a:solidFill>
                  <a:srgbClr val="A50021"/>
                </a:solidFill>
                <a:latin typeface="Times New Roman" pitchFamily="18" charset="0"/>
                <a:cs typeface="Times New Roman" pitchFamily="18" charset="0"/>
              </a:rPr>
              <a:t>ary</a:t>
            </a:r>
            <a:r>
              <a:rPr lang="en-US" sz="4400" dirty="0">
                <a:solidFill>
                  <a:srgbClr val="A50021"/>
                </a:solidFill>
                <a:latin typeface="Times New Roman" pitchFamily="18" charset="0"/>
                <a:cs typeface="Times New Roman" pitchFamily="18" charset="0"/>
              </a:rPr>
              <a:t> Attribute Values to Binary Splitting</a:t>
            </a:r>
            <a:endParaRPr lang="en-IN" sz="4400" b="1" dirty="0">
              <a:solidFill>
                <a:srgbClr val="C00000"/>
              </a:solidFill>
              <a:latin typeface="Times New Roman" pitchFamily="18" charset="0"/>
              <a:cs typeface="Times New Roman" pitchFamily="18" charset="0"/>
            </a:endParaRPr>
          </a:p>
        </p:txBody>
      </p:sp>
      <p:grpSp>
        <p:nvGrpSpPr>
          <p:cNvPr id="35" name="Group 34"/>
          <p:cNvGrpSpPr/>
          <p:nvPr/>
        </p:nvGrpSpPr>
        <p:grpSpPr>
          <a:xfrm>
            <a:off x="6748916" y="4158608"/>
            <a:ext cx="2612572" cy="1349384"/>
            <a:chOff x="3744686" y="3526976"/>
            <a:chExt cx="2612572" cy="1349384"/>
          </a:xfrm>
        </p:grpSpPr>
        <p:grpSp>
          <p:nvGrpSpPr>
            <p:cNvPr id="36" name="Group 35"/>
            <p:cNvGrpSpPr/>
            <p:nvPr/>
          </p:nvGrpSpPr>
          <p:grpSpPr>
            <a:xfrm>
              <a:off x="3929743" y="3526976"/>
              <a:ext cx="2427515" cy="947056"/>
              <a:chOff x="5355772" y="3810000"/>
              <a:chExt cx="2427515" cy="947056"/>
            </a:xfrm>
          </p:grpSpPr>
          <p:grpSp>
            <p:nvGrpSpPr>
              <p:cNvPr id="40" name="Group 39"/>
              <p:cNvGrpSpPr/>
              <p:nvPr/>
            </p:nvGrpSpPr>
            <p:grpSpPr>
              <a:xfrm>
                <a:off x="5649685" y="3810000"/>
                <a:ext cx="1371600" cy="947056"/>
                <a:chOff x="5682343" y="4071258"/>
                <a:chExt cx="1371600" cy="947056"/>
              </a:xfrm>
            </p:grpSpPr>
            <mc:AlternateContent xmlns:mc="http://schemas.openxmlformats.org/markup-compatibility/2006" xmlns:a14="http://schemas.microsoft.com/office/drawing/2010/main">
              <mc:Choice Requires="a14">
                <p:sp>
                  <p:nvSpPr>
                    <p:cNvPr id="42" name="Oval 41"/>
                    <p:cNvSpPr/>
                    <p:nvPr/>
                  </p:nvSpPr>
                  <p:spPr>
                    <a:xfrm>
                      <a:off x="5747657" y="4071258"/>
                      <a:ext cx="1306286"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𝑣𝑖</m:t>
                            </m:r>
                          </m:oMath>
                        </m:oMathPara>
                      </a14:m>
                      <a:endParaRPr lang="en-US" baseline="-25000" dirty="0"/>
                    </a:p>
                  </p:txBody>
                </p:sp>
              </mc:Choice>
              <mc:Fallback xmlns="">
                <p:sp>
                  <p:nvSpPr>
                    <p:cNvPr id="42" name="Oval 41"/>
                    <p:cNvSpPr>
                      <a:spLocks noRot="1" noChangeAspect="1" noMove="1" noResize="1" noEditPoints="1" noAdjustHandles="1" noChangeArrowheads="1" noChangeShapeType="1" noTextEdit="1"/>
                    </p:cNvSpPr>
                    <p:nvPr/>
                  </p:nvSpPr>
                  <p:spPr>
                    <a:xfrm>
                      <a:off x="5747657" y="4071258"/>
                      <a:ext cx="1306286" cy="468086"/>
                    </a:xfrm>
                    <a:prstGeom prst="ellipse">
                      <a:avLst/>
                    </a:prstGeom>
                    <a:blipFill rotWithShape="1">
                      <a:blip r:embed="rId2"/>
                      <a:stretch>
                        <a:fillRect/>
                      </a:stretch>
                    </a:blipFill>
                  </p:spPr>
                  <p:txBody>
                    <a:bodyPr/>
                    <a:lstStyle/>
                    <a:p>
                      <a:r>
                        <a:rPr lang="en-IN">
                          <a:noFill/>
                        </a:rPr>
                        <a:t> </a:t>
                      </a:r>
                    </a:p>
                  </p:txBody>
                </p:sp>
              </mc:Fallback>
            </mc:AlternateContent>
            <p:cxnSp>
              <p:nvCxnSpPr>
                <p:cNvPr id="43" name="Straight Connector 42"/>
                <p:cNvCxnSpPr>
                  <a:stCxn id="42" idx="4"/>
                </p:cNvCxnSpPr>
                <p:nvPr/>
              </p:nvCxnSpPr>
              <p:spPr>
                <a:xfrm flipH="1">
                  <a:off x="5682343" y="4539344"/>
                  <a:ext cx="718457" cy="478970"/>
                </a:xfrm>
                <a:prstGeom prst="line">
                  <a:avLst/>
                </a:prstGeom>
              </p:spPr>
              <p:style>
                <a:lnRef idx="1">
                  <a:schemeClr val="dk1"/>
                </a:lnRef>
                <a:fillRef idx="0">
                  <a:schemeClr val="dk1"/>
                </a:fillRef>
                <a:effectRef idx="0">
                  <a:schemeClr val="dk1"/>
                </a:effectRef>
                <a:fontRef idx="minor">
                  <a:schemeClr val="tx1"/>
                </a:fontRef>
              </p:style>
            </p:cxnSp>
          </p:grpSp>
          <p:sp>
            <p:nvSpPr>
              <p:cNvPr id="41" name="TextBox 40"/>
              <p:cNvSpPr txBox="1"/>
              <p:nvPr/>
            </p:nvSpPr>
            <p:spPr>
              <a:xfrm>
                <a:off x="5355772" y="4332905"/>
                <a:ext cx="2427515" cy="369332"/>
              </a:xfrm>
              <a:prstGeom prst="rect">
                <a:avLst/>
              </a:prstGeom>
              <a:noFill/>
            </p:spPr>
            <p:txBody>
              <a:bodyPr wrap="square" rtlCol="0">
                <a:spAutoFit/>
              </a:bodyPr>
              <a:lstStyle/>
              <a:p>
                <a:r>
                  <a:rPr lang="en-IN" dirty="0"/>
                  <a:t>Yes	            No</a:t>
                </a:r>
              </a:p>
            </p:txBody>
          </p:sp>
        </p:grpSp>
        <p:cxnSp>
          <p:nvCxnSpPr>
            <p:cNvPr id="37" name="Straight Connector 36"/>
            <p:cNvCxnSpPr/>
            <p:nvPr/>
          </p:nvCxnSpPr>
          <p:spPr>
            <a:xfrm>
              <a:off x="5007427" y="3995062"/>
              <a:ext cx="762000" cy="47897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8" name="Rectangle 37"/>
                <p:cNvSpPr/>
                <p:nvPr/>
              </p:nvSpPr>
              <p:spPr>
                <a:xfrm>
                  <a:off x="3744686" y="4474032"/>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𝐷</m:t>
                            </m:r>
                          </m:e>
                          <m:sub>
                            <m:r>
                              <a:rPr lang="en-IN" b="0" i="1" smtClean="0">
                                <a:latin typeface="Cambria Math" panose="02040503050406030204" pitchFamily="18" charset="0"/>
                              </a:rPr>
                              <m:t>1</m:t>
                            </m:r>
                          </m:sub>
                        </m:sSub>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3744686" y="4474032"/>
                  <a:ext cx="653143" cy="38099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5442855" y="4495363"/>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𝐷</m:t>
                            </m:r>
                          </m:e>
                          <m:sub>
                            <m:r>
                              <a:rPr lang="en-IN" b="0" i="1" smtClean="0">
                                <a:latin typeface="Cambria Math" panose="02040503050406030204" pitchFamily="18" charset="0"/>
                              </a:rPr>
                              <m:t>2</m:t>
                            </m:r>
                          </m:sub>
                        </m:sSub>
                      </m:oMath>
                    </m:oMathPara>
                  </a14:m>
                  <a:endParaRPr lang="en-US" dirty="0"/>
                </a:p>
              </p:txBody>
            </p:sp>
          </mc:Choice>
          <mc:Fallback xmlns="">
            <p:sp>
              <p:nvSpPr>
                <p:cNvPr id="39" name="Rectangle 38"/>
                <p:cNvSpPr>
                  <a:spLocks noRot="1" noChangeAspect="1" noMove="1" noResize="1" noEditPoints="1" noAdjustHandles="1" noChangeArrowheads="1" noChangeShapeType="1" noTextEdit="1"/>
                </p:cNvSpPr>
                <p:nvPr/>
              </p:nvSpPr>
              <p:spPr>
                <a:xfrm>
                  <a:off x="5442855" y="4495363"/>
                  <a:ext cx="653143" cy="380997"/>
                </a:xfrm>
                <a:prstGeom prst="rect">
                  <a:avLst/>
                </a:prstGeom>
                <a:blipFill>
                  <a:blip r:embed="rId6"/>
                  <a:stretch>
                    <a:fillRect/>
                  </a:stretch>
                </a:blipFill>
              </p:spPr>
              <p:txBody>
                <a:bodyPr/>
                <a:lstStyle/>
                <a:p>
                  <a:r>
                    <a:rPr lang="en-US">
                      <a:noFill/>
                    </a:rPr>
                    <a:t> </a:t>
                  </a:r>
                </a:p>
              </p:txBody>
            </p:sp>
          </mc:Fallback>
        </mc:AlternateContent>
      </p:grpSp>
      <p:grpSp>
        <p:nvGrpSpPr>
          <p:cNvPr id="16" name="Group 15"/>
          <p:cNvGrpSpPr/>
          <p:nvPr/>
        </p:nvGrpSpPr>
        <p:grpSpPr>
          <a:xfrm>
            <a:off x="630989" y="4354709"/>
            <a:ext cx="5463112" cy="309072"/>
            <a:chOff x="1119501" y="2459765"/>
            <a:chExt cx="6805784" cy="309072"/>
          </a:xfrm>
        </p:grpSpPr>
        <mc:AlternateContent xmlns:mc="http://schemas.openxmlformats.org/markup-compatibility/2006" xmlns:a14="http://schemas.microsoft.com/office/drawing/2010/main">
          <mc:Choice Requires="a14">
            <p:sp>
              <p:nvSpPr>
                <p:cNvPr id="17" name="Rectangle 16"/>
                <p:cNvSpPr/>
                <p:nvPr/>
              </p:nvSpPr>
              <p:spPr>
                <a:xfrm>
                  <a:off x="1119501" y="2461189"/>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IN" b="0" i="1" smtClean="0">
                                <a:solidFill>
                                  <a:sysClr val="windowText" lastClr="000000"/>
                                </a:solidFill>
                                <a:latin typeface="Cambria Math" panose="02040503050406030204" pitchFamily="18" charset="0"/>
                              </a:rPr>
                              <m:t>𝑎</m:t>
                            </m:r>
                          </m:e>
                          <m:sub>
                            <m:r>
                              <a:rPr lang="en-US" b="0" i="1" smtClean="0">
                                <a:solidFill>
                                  <a:sysClr val="windowText" lastClr="000000"/>
                                </a:solidFill>
                                <a:latin typeface="Cambria Math" panose="02040503050406030204" pitchFamily="18" charset="0"/>
                              </a:rPr>
                              <m:t>1</m:t>
                            </m:r>
                          </m:sub>
                        </m:sSub>
                      </m:oMath>
                    </m:oMathPara>
                  </a14:m>
                  <a:endParaRPr lang="en-US" dirty="0">
                    <a:solidFill>
                      <a:sysClr val="windowText" lastClr="000000"/>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1119501" y="2461189"/>
                  <a:ext cx="948584" cy="307648"/>
                </a:xfrm>
                <a:prstGeom prst="rect">
                  <a:avLst/>
                </a:prstGeom>
                <a:blipFill>
                  <a:blip r:embed="rId7"/>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347583" y="2459765"/>
                  <a:ext cx="948585"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IN" b="0" i="1" smtClean="0">
                                <a:solidFill>
                                  <a:sysClr val="windowText" lastClr="000000"/>
                                </a:solidFill>
                                <a:latin typeface="Cambria Math" panose="02040503050406030204" pitchFamily="18" charset="0"/>
                              </a:rPr>
                              <m:t>𝑎</m:t>
                            </m:r>
                          </m:e>
                          <m:sub>
                            <m:r>
                              <a:rPr lang="en-US" b="0" i="1" smtClean="0">
                                <a:solidFill>
                                  <a:sysClr val="windowText" lastClr="000000"/>
                                </a:solidFill>
                                <a:latin typeface="Cambria Math" panose="02040503050406030204" pitchFamily="18" charset="0"/>
                              </a:rPr>
                              <m:t>2</m:t>
                            </m:r>
                          </m:sub>
                        </m:sSub>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2347583" y="2459765"/>
                  <a:ext cx="948585" cy="307648"/>
                </a:xfrm>
                <a:prstGeom prst="rect">
                  <a:avLst/>
                </a:prstGeom>
                <a:blipFill>
                  <a:blip r:embed="rId8"/>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407395" y="2459765"/>
                  <a:ext cx="782135"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IN" b="0" i="1" smtClean="0">
                                <a:solidFill>
                                  <a:sysClr val="windowText" lastClr="000000"/>
                                </a:solidFill>
                                <a:latin typeface="Cambria Math" panose="02040503050406030204" pitchFamily="18" charset="0"/>
                              </a:rPr>
                              <m:t>𝑎</m:t>
                            </m:r>
                          </m:e>
                          <m:sub>
                            <m:r>
                              <a:rPr lang="en-IN" b="0" i="1" smtClean="0">
                                <a:solidFill>
                                  <a:sysClr val="windowText" lastClr="000000"/>
                                </a:solidFill>
                                <a:latin typeface="Cambria Math" panose="02040503050406030204" pitchFamily="18" charset="0"/>
                              </a:rPr>
                              <m:t>𝑖</m:t>
                            </m:r>
                            <m:r>
                              <a:rPr lang="en-IN" b="0" i="1" smtClean="0">
                                <a:solidFill>
                                  <a:sysClr val="windowText" lastClr="000000"/>
                                </a:solidFill>
                                <a:latin typeface="Cambria Math" panose="02040503050406030204" pitchFamily="18" charset="0"/>
                              </a:rPr>
                              <m:t>+1</m:t>
                            </m:r>
                          </m:sub>
                        </m:sSub>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5407395" y="2459765"/>
                  <a:ext cx="782135" cy="307648"/>
                </a:xfrm>
                <a:prstGeom prst="rect">
                  <a:avLst/>
                </a:prstGeom>
                <a:blipFill>
                  <a:blip r:embed="rId9"/>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6976701"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IN" b="0" i="1" smtClean="0">
                                <a:solidFill>
                                  <a:sysClr val="windowText" lastClr="000000"/>
                                </a:solidFill>
                                <a:latin typeface="Cambria Math" panose="02040503050406030204" pitchFamily="18" charset="0"/>
                              </a:rPr>
                              <m:t>𝑎</m:t>
                            </m:r>
                          </m:e>
                          <m:sub>
                            <m:r>
                              <a:rPr lang="en-US" b="0" i="1" smtClean="0">
                                <a:solidFill>
                                  <a:sysClr val="windowText" lastClr="000000"/>
                                </a:solidFill>
                                <a:latin typeface="Cambria Math" panose="02040503050406030204" pitchFamily="18" charset="0"/>
                              </a:rPr>
                              <m:t>𝑛</m:t>
                            </m:r>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6976701" y="2459765"/>
                  <a:ext cx="948584" cy="307648"/>
                </a:xfrm>
                <a:prstGeom prst="rect">
                  <a:avLst/>
                </a:prstGeom>
                <a:blipFill>
                  <a:blip r:embed="rId10"/>
                  <a:stretch>
                    <a:fillRect b="-1852"/>
                  </a:stretch>
                </a:blipFill>
              </p:spPr>
              <p:txBody>
                <a:bodyPr/>
                <a:lstStyle/>
                <a:p>
                  <a:r>
                    <a:rPr lang="en-US">
                      <a:noFill/>
                    </a:rPr>
                    <a:t> </a:t>
                  </a:r>
                </a:p>
              </p:txBody>
            </p:sp>
          </mc:Fallback>
        </mc:AlternateContent>
        <p:sp>
          <p:nvSpPr>
            <p:cNvPr id="21" name="Oval 20"/>
            <p:cNvSpPr/>
            <p:nvPr/>
          </p:nvSpPr>
          <p:spPr>
            <a:xfrm>
              <a:off x="2158188"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6166257" y="2619285"/>
              <a:ext cx="742079"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3125073" y="4956743"/>
                <a:ext cx="1681304" cy="5936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𝑣</m:t>
                          </m:r>
                        </m:e>
                        <m:sub>
                          <m:r>
                            <a:rPr lang="en-IN" b="0" i="1" smtClean="0">
                              <a:latin typeface="Cambria Math" panose="02040503050406030204" pitchFamily="18" charset="0"/>
                            </a:rPr>
                            <m:t>𝑖</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𝑖</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𝑖</m:t>
                              </m:r>
                              <m:r>
                                <a:rPr lang="en-IN" b="0" i="1" smtClean="0">
                                  <a:latin typeface="Cambria Math" panose="02040503050406030204" pitchFamily="18" charset="0"/>
                                </a:rPr>
                                <m:t>+1</m:t>
                              </m:r>
                            </m:sub>
                          </m:sSub>
                        </m:num>
                        <m:den>
                          <m:r>
                            <a:rPr lang="en-IN" b="0" i="1" smtClean="0">
                              <a:latin typeface="Cambria Math" panose="02040503050406030204" pitchFamily="18" charset="0"/>
                            </a:rPr>
                            <m:t>2</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125072" y="4956707"/>
                <a:ext cx="1642244" cy="593689"/>
              </a:xfrm>
              <a:prstGeom prst="rect">
                <a:avLst/>
              </a:prstGeom>
              <a:blipFill rotWithShape="1">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3128331" y="4343821"/>
                <a:ext cx="699650"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IN" b="0" i="1" smtClean="0">
                              <a:solidFill>
                                <a:sysClr val="windowText" lastClr="000000"/>
                              </a:solidFill>
                              <a:latin typeface="Cambria Math" panose="02040503050406030204" pitchFamily="18" charset="0"/>
                            </a:rPr>
                            <m:t>𝑎</m:t>
                          </m:r>
                        </m:e>
                        <m:sub>
                          <m:r>
                            <a:rPr lang="en-IN" b="0" i="1" smtClean="0">
                              <a:solidFill>
                                <a:sysClr val="windowText" lastClr="000000"/>
                              </a:solidFill>
                              <a:latin typeface="Cambria Math" panose="02040503050406030204" pitchFamily="18" charset="0"/>
                            </a:rPr>
                            <m:t>𝑖</m:t>
                          </m:r>
                        </m:sub>
                      </m:sSub>
                    </m:oMath>
                  </m:oMathPara>
                </a14:m>
                <a:endParaRPr lang="en-US" dirty="0"/>
              </a:p>
            </p:txBody>
          </p:sp>
        </mc:Choice>
        <mc:Fallback xmlns="">
          <p:sp>
            <p:nvSpPr>
              <p:cNvPr id="30" name="Rectangle 29"/>
              <p:cNvSpPr>
                <a:spLocks noRot="1" noChangeAspect="1" noMove="1" noResize="1" noEditPoints="1" noAdjustHandles="1" noChangeArrowheads="1" noChangeShapeType="1" noTextEdit="1"/>
              </p:cNvSpPr>
              <p:nvPr/>
            </p:nvSpPr>
            <p:spPr>
              <a:xfrm>
                <a:off x="3128331" y="4343821"/>
                <a:ext cx="699650" cy="307648"/>
              </a:xfrm>
              <a:prstGeom prst="rect">
                <a:avLst/>
              </a:prstGeom>
              <a:blipFill rotWithShape="1">
                <a:blip r:embed="rId12"/>
                <a:stretch>
                  <a:fillRect b="-7407"/>
                </a:stretch>
              </a:blipFill>
            </p:spPr>
            <p:txBody>
              <a:bodyPr/>
              <a:lstStyle/>
              <a:p>
                <a:r>
                  <a:rPr lang="en-IN">
                    <a:noFill/>
                  </a:rPr>
                  <a:t> </a:t>
                </a:r>
              </a:p>
            </p:txBody>
          </p:sp>
        </mc:Fallback>
      </mc:AlternateContent>
      <p:sp>
        <p:nvSpPr>
          <p:cNvPr id="31" name="Oval 30"/>
          <p:cNvSpPr/>
          <p:nvPr/>
        </p:nvSpPr>
        <p:spPr>
          <a:xfrm>
            <a:off x="3929120" y="4482895"/>
            <a:ext cx="50425"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2443550" y="4540783"/>
            <a:ext cx="595679"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p:nvPr/>
        </p:nvCxnSpPr>
        <p:spPr>
          <a:xfrm flipV="1">
            <a:off x="3954758" y="4651469"/>
            <a:ext cx="0" cy="305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4275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8549" y="1352786"/>
                <a:ext cx="8425339" cy="4251948"/>
              </a:xfrm>
            </p:spPr>
            <p:txBody>
              <a:bodyPr>
                <a:normAutofit/>
              </a:bodyPr>
              <a:lstStyle/>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Each pair of (sorted) adjacent values is taken as a possible split-point say</a:t>
                </a:r>
                <a14:m>
                  <m:oMath xmlns:m="http://schemas.openxmlformats.org/officeDocument/2006/math">
                    <m:r>
                      <a:rPr lang="en-IN" sz="2000" b="0" i="0" smtClean="0">
                        <a:latin typeface="Cambria Math" panose="02040503050406030204" pitchFamily="18" charset="0"/>
                        <a:ea typeface="Tahoma" panose="020B0604030504040204" pitchFamily="34" charset="0"/>
                        <a:cs typeface="Times New Roman" panose="02020603050405020304" pitchFamily="18" charset="0"/>
                      </a:rPr>
                      <m:t> </m:t>
                    </m:r>
                    <m:sSub>
                      <m:sSubPr>
                        <m:ctrlPr>
                          <a:rPr lang="en-IN" sz="200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𝑣</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IN" sz="2000" dirty="0">
                    <a:latin typeface="Times New Roman" panose="02020603050405020304" pitchFamily="18" charset="0"/>
                    <a:ea typeface="Tahoma" panose="020B0604030504040204" pitchFamily="34" charset="0"/>
                    <a:cs typeface="Times New Roman" panose="02020603050405020304" pitchFamily="18" charset="0"/>
                  </a:rPr>
                  <a:t>.</a:t>
                </a:r>
              </a:p>
              <a:p>
                <a:pPr lvl="8"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200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1</m:t>
                        </m:r>
                      </m:sub>
                    </m:sSub>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is the set of tuples in </a:t>
                </a:r>
                <a:r>
                  <a:rPr lang="en-IN" sz="2000" i="1" dirty="0">
                    <a:latin typeface="Times New Roman" panose="02020603050405020304" pitchFamily="18" charset="0"/>
                    <a:ea typeface="Tahoma" panose="020B0604030504040204" pitchFamily="34" charset="0"/>
                    <a:cs typeface="Times New Roman" panose="02020603050405020304" pitchFamily="18" charset="0"/>
                  </a:rPr>
                  <a:t>D</a:t>
                </a:r>
                <a:r>
                  <a:rPr lang="en-IN" sz="2000" dirty="0">
                    <a:latin typeface="Times New Roman" panose="02020603050405020304" pitchFamily="18" charset="0"/>
                    <a:ea typeface="Tahoma" panose="020B0604030504040204" pitchFamily="34" charset="0"/>
                    <a:cs typeface="Times New Roman" panose="02020603050405020304" pitchFamily="18" charset="0"/>
                  </a:rPr>
                  <a:t> satisfying </a:t>
                </a:r>
                <a14:m>
                  <m:oMath xmlns:m="http://schemas.openxmlformats.org/officeDocument/2006/math">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i="1">
                            <a:latin typeface="Cambria Math" panose="02040503050406030204" pitchFamily="18" charset="0"/>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𝑣</m:t>
                        </m:r>
                      </m:e>
                      <m:sub>
                        <m:r>
                          <a:rPr lang="en-IN" sz="2000" i="1">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sSub>
                      <m:sSubPr>
                        <m:ctrlPr>
                          <a:rPr lang="en-IN" sz="2000" i="1">
                            <a:latin typeface="Cambria Math" panose="02040503050406030204" pitchFamily="18" charset="0"/>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2</m:t>
                        </m:r>
                      </m:sub>
                    </m:sSub>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in the set of tuples in D satisfying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𝐴</m:t>
                    </m:r>
                    <m:r>
                      <a:rPr lang="en-IN" sz="2000" i="1" dirty="0" smtClean="0">
                        <a:latin typeface="Cambria Math" panose="02040503050406030204" pitchFamily="18" charset="0"/>
                        <a:ea typeface="Tahoma" panose="020B0604030504040204" pitchFamily="34" charset="0"/>
                        <a:cs typeface="Times New Roman" panose="02020603050405020304" pitchFamily="18" charset="0"/>
                      </a:rPr>
                      <m:t>&gt;</m:t>
                    </m:r>
                    <m:sSub>
                      <m:sSubPr>
                        <m:ctrlPr>
                          <a:rPr lang="en-IN" sz="2000" i="1">
                            <a:latin typeface="Cambria Math" panose="02040503050406030204" pitchFamily="18" charset="0"/>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𝑣</m:t>
                        </m:r>
                      </m:e>
                      <m:sub>
                        <m:r>
                          <a:rPr lang="en-IN" sz="2000" i="1">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IN" sz="2000" dirty="0">
                    <a:latin typeface="Times New Roman" panose="02020603050405020304" pitchFamily="18" charset="0"/>
                    <a:ea typeface="Tahoma" panose="020B0604030504040204" pitchFamily="34" charset="0"/>
                    <a:cs typeface="Times New Roman" panose="02020603050405020304" pitchFamily="18" charset="0"/>
                  </a:rPr>
                  <a:t>.</a:t>
                </a:r>
              </a:p>
              <a:p>
                <a:pPr lvl="8"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The point giving the </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minimum</a:t>
                </a:r>
                <a:r>
                  <a:rPr lang="en-IN" sz="2000" dirty="0">
                    <a:latin typeface="Times New Roman" panose="02020603050405020304" pitchFamily="18" charset="0"/>
                    <a:ea typeface="Tahoma" panose="020B0604030504040204" pitchFamily="34" charset="0"/>
                    <a:cs typeface="Times New Roman" panose="02020603050405020304" pitchFamily="18" charset="0"/>
                  </a:rPr>
                  <a:t> </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Gini Index </a:t>
                </a:r>
                <a14:m>
                  <m:oMath xmlns:m="http://schemas.openxmlformats.org/officeDocument/2006/math">
                    <m:sSub>
                      <m:sSubPr>
                        <m:ctrlPr>
                          <a:rPr lang="en-US"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dirty="0">
                    <a:latin typeface="Times New Roman" panose="02020603050405020304" pitchFamily="18" charset="0"/>
                    <a:ea typeface="Tahoma" panose="020B0604030504040204" pitchFamily="34" charset="0"/>
                    <a:cs typeface="Times New Roman" panose="02020603050405020304" pitchFamily="18" charset="0"/>
                  </a:rPr>
                  <a:t>is taken as the split-point of the attribute </a:t>
                </a:r>
                <a:r>
                  <a:rPr lang="en-IN" sz="2000" i="1" dirty="0">
                    <a:latin typeface="Times New Roman" panose="02020603050405020304" pitchFamily="18" charset="0"/>
                    <a:ea typeface="Tahoma" panose="020B0604030504040204" pitchFamily="34" charset="0"/>
                    <a:cs typeface="Times New Roman" panose="02020603050405020304" pitchFamily="18" charset="0"/>
                  </a:rPr>
                  <a:t>A</a:t>
                </a:r>
                <a:r>
                  <a:rPr lang="en-IN" sz="2000" dirty="0">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a:solidFill>
                      <a:srgbClr val="0B5ED7"/>
                    </a:solidFill>
                    <a:latin typeface="Times New Roman" panose="02020603050405020304" pitchFamily="18" charset="0"/>
                    <a:cs typeface="Times New Roman" panose="02020603050405020304" pitchFamily="18" charset="0"/>
                  </a:rPr>
                  <a:t>Note</a:t>
                </a:r>
                <a:endParaRPr lang="en-IN" sz="2000" b="1" dirty="0">
                  <a:solidFill>
                    <a:srgbClr val="0B5ED7"/>
                  </a:solidFill>
                  <a:latin typeface="Times New Roman" panose="02020603050405020304" pitchFamily="18" charset="0"/>
                  <a:cs typeface="Times New Roman" panose="02020603050405020304" pitchFamily="18" charset="0"/>
                </a:endParaRPr>
              </a:p>
              <a:p>
                <a:pPr algn="just"/>
                <a:r>
                  <a:rPr lang="en-IN" sz="2000" dirty="0">
                    <a:solidFill>
                      <a:srgbClr val="0B5ED7"/>
                    </a:solidFill>
                    <a:latin typeface="Times New Roman" panose="02020603050405020304" pitchFamily="18" charset="0"/>
                    <a:cs typeface="Times New Roman" panose="02020603050405020304" pitchFamily="18" charset="0"/>
                  </a:rPr>
                  <a:t>The attribute </a:t>
                </a:r>
                <a:r>
                  <a:rPr lang="en-IN" sz="2000" i="1" dirty="0">
                    <a:solidFill>
                      <a:srgbClr val="0B5ED7"/>
                    </a:solidFill>
                    <a:latin typeface="Times New Roman" panose="02020603050405020304" pitchFamily="18" charset="0"/>
                    <a:cs typeface="Times New Roman" panose="02020603050405020304" pitchFamily="18" charset="0"/>
                  </a:rPr>
                  <a:t>A</a:t>
                </a:r>
                <a:r>
                  <a:rPr lang="en-IN" sz="2000" dirty="0">
                    <a:solidFill>
                      <a:srgbClr val="0B5ED7"/>
                    </a:solidFill>
                    <a:latin typeface="Times New Roman" panose="02020603050405020304" pitchFamily="18" charset="0"/>
                    <a:cs typeface="Times New Roman" panose="02020603050405020304" pitchFamily="18" charset="0"/>
                  </a:rPr>
                  <a:t> and either its splitting subset </a:t>
                </a:r>
                <a14:m>
                  <m:oMath xmlns:m="http://schemas.openxmlformats.org/officeDocument/2006/math">
                    <m:sSub>
                      <m:sSubPr>
                        <m:ctrlPr>
                          <a:rPr lang="en-IN" sz="2000" i="1">
                            <a:solidFill>
                              <a:srgbClr val="0B5ED7"/>
                            </a:solidFill>
                            <a:latin typeface="Cambria Math" panose="02040503050406030204" pitchFamily="18" charset="0"/>
                            <a:cs typeface="Times New Roman" panose="02020603050405020304" pitchFamily="18" charset="0"/>
                          </a:rPr>
                        </m:ctrlPr>
                      </m:sSubPr>
                      <m:e>
                        <m:r>
                          <a:rPr lang="en-IN" sz="2000" i="1">
                            <a:solidFill>
                              <a:srgbClr val="0B5ED7"/>
                            </a:solidFill>
                            <a:latin typeface="Cambria Math" panose="02040503050406030204" pitchFamily="18" charset="0"/>
                            <a:cs typeface="Times New Roman" panose="02020603050405020304" pitchFamily="18" charset="0"/>
                          </a:rPr>
                          <m:t>𝑆</m:t>
                        </m:r>
                      </m:e>
                      <m:sub>
                        <m:r>
                          <a:rPr lang="en-IN" sz="2000" i="1">
                            <a:solidFill>
                              <a:srgbClr val="0B5ED7"/>
                            </a:solidFill>
                            <a:latin typeface="Cambria Math" panose="02040503050406030204" pitchFamily="18" charset="0"/>
                            <a:cs typeface="Times New Roman" panose="02020603050405020304" pitchFamily="18" charset="0"/>
                          </a:rPr>
                          <m:t>𝐴</m:t>
                        </m:r>
                      </m:sub>
                    </m:sSub>
                  </m:oMath>
                </a14:m>
                <a:r>
                  <a:rPr lang="en-US" sz="2000" dirty="0">
                    <a:solidFill>
                      <a:srgbClr val="0B5ED7"/>
                    </a:solidFill>
                    <a:latin typeface="Times New Roman" panose="02020603050405020304" pitchFamily="18" charset="0"/>
                    <a:cs typeface="Times New Roman" panose="02020603050405020304" pitchFamily="18" charset="0"/>
                  </a:rPr>
                  <a:t> (for discrete-valued splitting attribute) or split-point </a:t>
                </a:r>
                <a14:m>
                  <m:oMath xmlns:m="http://schemas.openxmlformats.org/officeDocument/2006/math">
                    <m:sSub>
                      <m:sSub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𝑣</m:t>
                        </m:r>
                      </m:e>
                      <m:sub>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sz="2000" dirty="0">
                    <a:solidFill>
                      <a:srgbClr val="0B5ED7"/>
                    </a:solidFill>
                    <a:latin typeface="Times New Roman" panose="02020603050405020304" pitchFamily="18" charset="0"/>
                    <a:cs typeface="Times New Roman" panose="02020603050405020304" pitchFamily="18" charset="0"/>
                  </a:rPr>
                  <a:t> (for continuous valued splitting attribute) together form the splitting criteria.</a:t>
                </a:r>
                <a:r>
                  <a:rPr lang="en-US" sz="2000" dirty="0">
                    <a:solidFill>
                      <a:srgbClr val="0B5ED7"/>
                    </a:solidFill>
                  </a:rPr>
                  <a:t> </a:t>
                </a:r>
                <a:endParaRPr lang="en-US" sz="2000" dirty="0">
                  <a:solidFill>
                    <a:srgbClr val="0B5ED7"/>
                  </a:solidFill>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8549" y="1352786"/>
                <a:ext cx="8425339" cy="4251948"/>
              </a:xfrm>
              <a:blipFill rotWithShape="1">
                <a:blip r:embed="rId2"/>
                <a:stretch>
                  <a:fillRect l="-724" r="-79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87</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n-</a:t>
            </a:r>
            <a:r>
              <a:rPr lang="en-US" sz="4400" dirty="0" err="1">
                <a:solidFill>
                  <a:srgbClr val="A50021"/>
                </a:solidFill>
                <a:latin typeface="Times New Roman" pitchFamily="18" charset="0"/>
                <a:cs typeface="Times New Roman" pitchFamily="18" charset="0"/>
              </a:rPr>
              <a:t>ary</a:t>
            </a:r>
            <a:r>
              <a:rPr lang="en-US" sz="4400" dirty="0">
                <a:solidFill>
                  <a:srgbClr val="A50021"/>
                </a:solidFill>
                <a:latin typeface="Times New Roman" pitchFamily="18" charset="0"/>
                <a:cs typeface="Times New Roman" pitchFamily="18" charset="0"/>
              </a:rPr>
              <a:t> Attribute Values to Binary Splitting</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0352271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3" y="1338501"/>
            <a:ext cx="8425339" cy="1034586"/>
          </a:xfrm>
        </p:spPr>
        <p:txBody>
          <a:bodyPr>
            <a:normAutofit lnSpcReduction="10000"/>
          </a:bodyPr>
          <a:lstStyle/>
          <a:p>
            <a:pPr marL="0" indent="0" algn="just">
              <a:buNone/>
            </a:pP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Example 9.15 : CART Algorithm</a:t>
            </a:r>
            <a:endPar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Suppose we want to build decision tree for the data set EMP as given in the table below.</a:t>
            </a: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88</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A50021"/>
              </a:solidFill>
              <a:latin typeface="Times New Roman" pitchFamily="18" charset="0"/>
              <a:cs typeface="Times New Roman"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4033285606"/>
              </p:ext>
            </p:extLst>
          </p:nvPr>
        </p:nvGraphicFramePr>
        <p:xfrm>
          <a:off x="2362219" y="2232316"/>
          <a:ext cx="6270171" cy="4216469"/>
        </p:xfrm>
        <a:graphic>
          <a:graphicData uri="http://schemas.openxmlformats.org/drawingml/2006/table">
            <a:tbl>
              <a:tblPr firstRow="1" bandRow="1">
                <a:tableStyleId>{5C22544A-7EE6-4342-B048-85BDC9FD1C3A}</a:tableStyleId>
              </a:tblPr>
              <a:tblGrid>
                <a:gridCol w="1104264">
                  <a:extLst>
                    <a:ext uri="{9D8B030D-6E8A-4147-A177-3AD203B41FA5}">
                      <a16:colId xmlns:a16="http://schemas.microsoft.com/office/drawing/2014/main" val="418863574"/>
                    </a:ext>
                  </a:extLst>
                </a:gridCol>
                <a:gridCol w="691878">
                  <a:extLst>
                    <a:ext uri="{9D8B030D-6E8A-4147-A177-3AD203B41FA5}">
                      <a16:colId xmlns:a16="http://schemas.microsoft.com/office/drawing/2014/main" val="2433387740"/>
                    </a:ext>
                  </a:extLst>
                </a:gridCol>
                <a:gridCol w="979714">
                  <a:extLst>
                    <a:ext uri="{9D8B030D-6E8A-4147-A177-3AD203B41FA5}">
                      <a16:colId xmlns:a16="http://schemas.microsoft.com/office/drawing/2014/main" val="2573437759"/>
                    </a:ext>
                  </a:extLst>
                </a:gridCol>
                <a:gridCol w="685800">
                  <a:extLst>
                    <a:ext uri="{9D8B030D-6E8A-4147-A177-3AD203B41FA5}">
                      <a16:colId xmlns:a16="http://schemas.microsoft.com/office/drawing/2014/main" val="715097166"/>
                    </a:ext>
                  </a:extLst>
                </a:gridCol>
                <a:gridCol w="1524000">
                  <a:extLst>
                    <a:ext uri="{9D8B030D-6E8A-4147-A177-3AD203B41FA5}">
                      <a16:colId xmlns:a16="http://schemas.microsoft.com/office/drawing/2014/main" val="489950159"/>
                    </a:ext>
                  </a:extLst>
                </a:gridCol>
                <a:gridCol w="1284515">
                  <a:extLst>
                    <a:ext uri="{9D8B030D-6E8A-4147-A177-3AD203B41FA5}">
                      <a16:colId xmlns:a16="http://schemas.microsoft.com/office/drawing/2014/main" val="1499835967"/>
                    </a:ext>
                  </a:extLst>
                </a:gridCol>
              </a:tblGrid>
              <a:tr h="350974">
                <a:tc>
                  <a:txBody>
                    <a:bodyPr/>
                    <a:lstStyle/>
                    <a:p>
                      <a:pPr algn="ctr"/>
                      <a:r>
                        <a:rPr lang="en-IN" dirty="0">
                          <a:latin typeface="Times New Roman" panose="02020603050405020304" pitchFamily="18" charset="0"/>
                          <a:cs typeface="Times New Roman" panose="02020603050405020304" pitchFamily="18" charset="0"/>
                        </a:rPr>
                        <a:t>Tuple#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Age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Salary</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Job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Performance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Select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87368243"/>
                  </a:ext>
                </a:extLst>
              </a:tr>
              <a:tr h="233983">
                <a:tc>
                  <a:txBody>
                    <a:bodyPr/>
                    <a:lstStyle/>
                    <a:p>
                      <a:pPr algn="ctr"/>
                      <a:r>
                        <a:rPr lang="en-IN" sz="1200" dirty="0">
                          <a:latin typeface="Times New Roman" panose="02020603050405020304" pitchFamily="18" charset="0"/>
                          <a:cs typeface="Times New Roman" panose="02020603050405020304" pitchFamily="18" charset="0"/>
                        </a:rPr>
                        <a:t>1</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7839652"/>
                  </a:ext>
                </a:extLst>
              </a:tr>
              <a:tr h="233983">
                <a:tc>
                  <a:txBody>
                    <a:bodyPr/>
                    <a:lstStyle/>
                    <a:p>
                      <a:pPr algn="ctr"/>
                      <a:r>
                        <a:rPr lang="en-IN" sz="1200" dirty="0">
                          <a:latin typeface="Times New Roman" panose="02020603050405020304" pitchFamily="18" charset="0"/>
                          <a:cs typeface="Times New Roman" panose="02020603050405020304" pitchFamily="18" charset="0"/>
                        </a:rPr>
                        <a:t>2</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30872713"/>
                  </a:ext>
                </a:extLst>
              </a:tr>
              <a:tr h="233983">
                <a:tc>
                  <a:txBody>
                    <a:bodyPr/>
                    <a:lstStyle/>
                    <a:p>
                      <a:pPr algn="ctr"/>
                      <a:r>
                        <a:rPr lang="en-IN" sz="1200" dirty="0">
                          <a:latin typeface="Times New Roman" panose="02020603050405020304" pitchFamily="18" charset="0"/>
                          <a:cs typeface="Times New Roman" panose="02020603050405020304" pitchFamily="18" charset="0"/>
                        </a:rPr>
                        <a:t>3</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59643787"/>
                  </a:ext>
                </a:extLst>
              </a:tr>
              <a:tr h="233983">
                <a:tc>
                  <a:txBody>
                    <a:bodyPr/>
                    <a:lstStyle/>
                    <a:p>
                      <a:pPr algn="ctr"/>
                      <a:r>
                        <a:rPr lang="en-IN" sz="1200" dirty="0">
                          <a:latin typeface="Times New Roman" panose="02020603050405020304" pitchFamily="18" charset="0"/>
                          <a:cs typeface="Times New Roman" panose="02020603050405020304" pitchFamily="18" charset="0"/>
                        </a:rPr>
                        <a:t>4</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72606983"/>
                  </a:ext>
                </a:extLst>
              </a:tr>
              <a:tr h="233983">
                <a:tc>
                  <a:txBody>
                    <a:bodyPr/>
                    <a:lstStyle/>
                    <a:p>
                      <a:pPr algn="ctr"/>
                      <a:r>
                        <a:rPr lang="en-IN" sz="1200" dirty="0">
                          <a:latin typeface="Times New Roman" panose="02020603050405020304" pitchFamily="18" charset="0"/>
                          <a:cs typeface="Times New Roman" panose="02020603050405020304" pitchFamily="18" charset="0"/>
                        </a:rPr>
                        <a:t>5</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54707901"/>
                  </a:ext>
                </a:extLst>
              </a:tr>
              <a:tr h="233983">
                <a:tc>
                  <a:txBody>
                    <a:bodyPr/>
                    <a:lstStyle/>
                    <a:p>
                      <a:pPr algn="ctr"/>
                      <a:r>
                        <a:rPr lang="en-IN" sz="1200" dirty="0">
                          <a:latin typeface="Times New Roman" panose="02020603050405020304" pitchFamily="18" charset="0"/>
                          <a:cs typeface="Times New Roman" panose="02020603050405020304" pitchFamily="18" charset="0"/>
                        </a:rPr>
                        <a:t>6</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747549"/>
                  </a:ext>
                </a:extLst>
              </a:tr>
              <a:tr h="233983">
                <a:tc>
                  <a:txBody>
                    <a:bodyPr/>
                    <a:lstStyle/>
                    <a:p>
                      <a:pPr algn="ctr"/>
                      <a:r>
                        <a:rPr lang="en-IN" sz="1200" dirty="0">
                          <a:latin typeface="Times New Roman" panose="02020603050405020304" pitchFamily="18" charset="0"/>
                          <a:cs typeface="Times New Roman" panose="02020603050405020304" pitchFamily="18" charset="0"/>
                        </a:rPr>
                        <a:t>7</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20956190"/>
                  </a:ext>
                </a:extLst>
              </a:tr>
              <a:tr h="233983">
                <a:tc>
                  <a:txBody>
                    <a:bodyPr/>
                    <a:lstStyle/>
                    <a:p>
                      <a:pPr algn="ctr"/>
                      <a:r>
                        <a:rPr lang="en-IN" sz="1200" dirty="0">
                          <a:latin typeface="Times New Roman" panose="02020603050405020304" pitchFamily="18" charset="0"/>
                          <a:cs typeface="Times New Roman" panose="02020603050405020304" pitchFamily="18" charset="0"/>
                        </a:rPr>
                        <a:t>8</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27693123"/>
                  </a:ext>
                </a:extLst>
              </a:tr>
              <a:tr h="233983">
                <a:tc>
                  <a:txBody>
                    <a:bodyPr/>
                    <a:lstStyle/>
                    <a:p>
                      <a:pPr algn="ctr"/>
                      <a:r>
                        <a:rPr lang="en-IN" sz="1200" dirty="0">
                          <a:latin typeface="Times New Roman" panose="02020603050405020304" pitchFamily="18" charset="0"/>
                          <a:cs typeface="Times New Roman" panose="02020603050405020304" pitchFamily="18" charset="0"/>
                        </a:rPr>
                        <a:t>9</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79991210"/>
                  </a:ext>
                </a:extLst>
              </a:tr>
              <a:tr h="233983">
                <a:tc>
                  <a:txBody>
                    <a:bodyPr/>
                    <a:lstStyle/>
                    <a:p>
                      <a:pPr algn="ctr"/>
                      <a:r>
                        <a:rPr lang="en-IN" sz="1200" dirty="0">
                          <a:latin typeface="Times New Roman" panose="02020603050405020304" pitchFamily="18" charset="0"/>
                          <a:cs typeface="Times New Roman" panose="02020603050405020304" pitchFamily="18" charset="0"/>
                        </a:rPr>
                        <a:t>10</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97308089"/>
                  </a:ext>
                </a:extLst>
              </a:tr>
              <a:tr h="233983">
                <a:tc>
                  <a:txBody>
                    <a:bodyPr/>
                    <a:lstStyle/>
                    <a:p>
                      <a:pPr algn="ctr"/>
                      <a:r>
                        <a:rPr lang="en-IN" sz="1200" dirty="0">
                          <a:latin typeface="Times New Roman" panose="02020603050405020304" pitchFamily="18" charset="0"/>
                          <a:cs typeface="Times New Roman" panose="02020603050405020304" pitchFamily="18" charset="0"/>
                        </a:rPr>
                        <a:t>11</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32596128"/>
                  </a:ext>
                </a:extLst>
              </a:tr>
              <a:tr h="233983">
                <a:tc>
                  <a:txBody>
                    <a:bodyPr/>
                    <a:lstStyle/>
                    <a:p>
                      <a:pPr algn="ctr"/>
                      <a:r>
                        <a:rPr lang="en-IN" sz="1200" dirty="0">
                          <a:latin typeface="Times New Roman" panose="02020603050405020304" pitchFamily="18" charset="0"/>
                          <a:cs typeface="Times New Roman" panose="02020603050405020304" pitchFamily="18" charset="0"/>
                        </a:rPr>
                        <a:t>12</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24195167"/>
                  </a:ext>
                </a:extLst>
              </a:tr>
              <a:tr h="236495">
                <a:tc>
                  <a:txBody>
                    <a:bodyPr/>
                    <a:lstStyle/>
                    <a:p>
                      <a:pPr algn="ctr"/>
                      <a:r>
                        <a:rPr lang="en-IN" sz="1200" dirty="0">
                          <a:latin typeface="Times New Roman" panose="02020603050405020304" pitchFamily="18" charset="0"/>
                          <a:cs typeface="Times New Roman" panose="02020603050405020304" pitchFamily="18" charset="0"/>
                        </a:rPr>
                        <a:t>13</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9808185"/>
                  </a:ext>
                </a:extLst>
              </a:tr>
              <a:tr h="284549">
                <a:tc>
                  <a:txBody>
                    <a:bodyPr/>
                    <a:lstStyle/>
                    <a:p>
                      <a:pPr algn="ctr"/>
                      <a:r>
                        <a:rPr lang="en-IN" sz="1200" dirty="0">
                          <a:latin typeface="Times New Roman" panose="02020603050405020304" pitchFamily="18" charset="0"/>
                          <a:cs typeface="Times New Roman" panose="02020603050405020304" pitchFamily="18" charset="0"/>
                        </a:rPr>
                        <a:t>14</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33339959"/>
                  </a:ext>
                </a:extLst>
              </a:tr>
            </a:tbl>
          </a:graphicData>
        </a:graphic>
      </p:graphicFrame>
      <p:sp>
        <p:nvSpPr>
          <p:cNvPr id="9" name="TextBox 8"/>
          <p:cNvSpPr txBox="1"/>
          <p:nvPr/>
        </p:nvSpPr>
        <p:spPr>
          <a:xfrm>
            <a:off x="468093" y="2297817"/>
            <a:ext cx="1489817" cy="4555093"/>
          </a:xfrm>
          <a:prstGeom prst="rect">
            <a:avLst/>
          </a:prstGeom>
          <a:noFill/>
        </p:spPr>
        <p:txBody>
          <a:bodyPr wrap="square" rtlCol="0">
            <a:spAutoFit/>
          </a:bodyPr>
          <a:lstStyle/>
          <a:p>
            <a:r>
              <a:rPr lang="en-IN" sz="1400" b="1" dirty="0">
                <a:solidFill>
                  <a:srgbClr val="0B5ED7"/>
                </a:solidFill>
                <a:latin typeface="Times New Roman" panose="02020603050405020304" pitchFamily="18" charset="0"/>
                <a:cs typeface="Times New Roman" panose="02020603050405020304" pitchFamily="18" charset="0"/>
              </a:rPr>
              <a:t>Age</a:t>
            </a:r>
          </a:p>
          <a:p>
            <a:r>
              <a:rPr lang="en-IN" sz="1400" dirty="0">
                <a:solidFill>
                  <a:srgbClr val="0B5ED7"/>
                </a:solidFill>
                <a:latin typeface="Times New Roman" panose="02020603050405020304" pitchFamily="18" charset="0"/>
                <a:cs typeface="Times New Roman" panose="02020603050405020304" pitchFamily="18" charset="0"/>
              </a:rPr>
              <a:t>Y : young</a:t>
            </a:r>
          </a:p>
          <a:p>
            <a:r>
              <a:rPr lang="en-IN" sz="1400" dirty="0">
                <a:solidFill>
                  <a:srgbClr val="0B5ED7"/>
                </a:solidFill>
                <a:latin typeface="Times New Roman" panose="02020603050405020304" pitchFamily="18" charset="0"/>
                <a:cs typeface="Times New Roman" panose="02020603050405020304" pitchFamily="18" charset="0"/>
              </a:rPr>
              <a:t>M : middle-aged</a:t>
            </a:r>
          </a:p>
          <a:p>
            <a:r>
              <a:rPr lang="en-IN" sz="1400" dirty="0">
                <a:solidFill>
                  <a:srgbClr val="0B5ED7"/>
                </a:solidFill>
                <a:latin typeface="Times New Roman" panose="02020603050405020304" pitchFamily="18" charset="0"/>
                <a:cs typeface="Times New Roman" panose="02020603050405020304" pitchFamily="18" charset="0"/>
              </a:rPr>
              <a:t>O : old</a:t>
            </a:r>
          </a:p>
          <a:p>
            <a:endParaRPr lang="en-IN" sz="800" b="1" dirty="0">
              <a:solidFill>
                <a:srgbClr val="0B5ED7"/>
              </a:solidFill>
              <a:latin typeface="Times New Roman" panose="02020603050405020304" pitchFamily="18" charset="0"/>
              <a:cs typeface="Times New Roman" panose="02020603050405020304" pitchFamily="18" charset="0"/>
            </a:endParaRPr>
          </a:p>
          <a:p>
            <a:r>
              <a:rPr lang="en-IN" sz="1400" b="1" dirty="0">
                <a:solidFill>
                  <a:srgbClr val="0B5ED7"/>
                </a:solidFill>
                <a:latin typeface="Times New Roman" panose="02020603050405020304" pitchFamily="18" charset="0"/>
                <a:cs typeface="Times New Roman" panose="02020603050405020304" pitchFamily="18" charset="0"/>
              </a:rPr>
              <a:t>Salary</a:t>
            </a:r>
          </a:p>
          <a:p>
            <a:r>
              <a:rPr lang="en-IN" sz="1400" dirty="0">
                <a:solidFill>
                  <a:srgbClr val="0B5ED7"/>
                </a:solidFill>
                <a:latin typeface="Times New Roman" panose="02020603050405020304" pitchFamily="18" charset="0"/>
                <a:cs typeface="Times New Roman" panose="02020603050405020304" pitchFamily="18" charset="0"/>
              </a:rPr>
              <a:t>L : low</a:t>
            </a:r>
          </a:p>
          <a:p>
            <a:r>
              <a:rPr lang="en-IN" sz="1400" dirty="0">
                <a:solidFill>
                  <a:srgbClr val="0B5ED7"/>
                </a:solidFill>
                <a:latin typeface="Times New Roman" panose="02020603050405020304" pitchFamily="18" charset="0"/>
                <a:cs typeface="Times New Roman" panose="02020603050405020304" pitchFamily="18" charset="0"/>
              </a:rPr>
              <a:t>M : medium</a:t>
            </a:r>
          </a:p>
          <a:p>
            <a:r>
              <a:rPr lang="en-IN" sz="1400" dirty="0">
                <a:solidFill>
                  <a:srgbClr val="0B5ED7"/>
                </a:solidFill>
                <a:latin typeface="Times New Roman" panose="02020603050405020304" pitchFamily="18" charset="0"/>
                <a:cs typeface="Times New Roman" panose="02020603050405020304" pitchFamily="18" charset="0"/>
              </a:rPr>
              <a:t>H : high</a:t>
            </a:r>
          </a:p>
          <a:p>
            <a:endParaRPr lang="en-IN" sz="800" b="1" dirty="0">
              <a:solidFill>
                <a:srgbClr val="0B5ED7"/>
              </a:solidFill>
              <a:latin typeface="Times New Roman" panose="02020603050405020304" pitchFamily="18" charset="0"/>
              <a:cs typeface="Times New Roman" panose="02020603050405020304" pitchFamily="18" charset="0"/>
            </a:endParaRPr>
          </a:p>
          <a:p>
            <a:r>
              <a:rPr lang="en-IN" sz="1400" b="1" dirty="0">
                <a:solidFill>
                  <a:srgbClr val="0B5ED7"/>
                </a:solidFill>
                <a:latin typeface="Times New Roman" panose="02020603050405020304" pitchFamily="18" charset="0"/>
                <a:cs typeface="Times New Roman" panose="02020603050405020304" pitchFamily="18" charset="0"/>
              </a:rPr>
              <a:t>Job</a:t>
            </a:r>
          </a:p>
          <a:p>
            <a:r>
              <a:rPr lang="en-IN" sz="1400" dirty="0">
                <a:solidFill>
                  <a:srgbClr val="0B5ED7"/>
                </a:solidFill>
                <a:latin typeface="Times New Roman" panose="02020603050405020304" pitchFamily="18" charset="0"/>
                <a:cs typeface="Times New Roman" panose="02020603050405020304" pitchFamily="18" charset="0"/>
              </a:rPr>
              <a:t>G : government</a:t>
            </a:r>
          </a:p>
          <a:p>
            <a:r>
              <a:rPr lang="en-IN" sz="1400" dirty="0">
                <a:solidFill>
                  <a:srgbClr val="0B5ED7"/>
                </a:solidFill>
                <a:latin typeface="Times New Roman" panose="02020603050405020304" pitchFamily="18" charset="0"/>
                <a:cs typeface="Times New Roman" panose="02020603050405020304" pitchFamily="18" charset="0"/>
              </a:rPr>
              <a:t>P : private</a:t>
            </a:r>
          </a:p>
          <a:p>
            <a:endParaRPr lang="en-IN" sz="800" b="1" dirty="0">
              <a:solidFill>
                <a:srgbClr val="0B5ED7"/>
              </a:solidFill>
              <a:latin typeface="Times New Roman" panose="02020603050405020304" pitchFamily="18" charset="0"/>
              <a:cs typeface="Times New Roman" panose="02020603050405020304" pitchFamily="18" charset="0"/>
            </a:endParaRPr>
          </a:p>
          <a:p>
            <a:r>
              <a:rPr lang="en-IN" sz="1400" b="1" dirty="0">
                <a:solidFill>
                  <a:srgbClr val="0B5ED7"/>
                </a:solidFill>
                <a:latin typeface="Times New Roman" panose="02020603050405020304" pitchFamily="18" charset="0"/>
                <a:cs typeface="Times New Roman" panose="02020603050405020304" pitchFamily="18" charset="0"/>
              </a:rPr>
              <a:t>Performance</a:t>
            </a:r>
          </a:p>
          <a:p>
            <a:r>
              <a:rPr lang="en-IN" sz="1400" dirty="0">
                <a:solidFill>
                  <a:srgbClr val="0B5ED7"/>
                </a:solidFill>
                <a:latin typeface="Times New Roman" panose="02020603050405020304" pitchFamily="18" charset="0"/>
                <a:cs typeface="Times New Roman" panose="02020603050405020304" pitchFamily="18" charset="0"/>
              </a:rPr>
              <a:t>A : Average</a:t>
            </a:r>
          </a:p>
          <a:p>
            <a:r>
              <a:rPr lang="en-IN" sz="1400" dirty="0">
                <a:solidFill>
                  <a:srgbClr val="0B5ED7"/>
                </a:solidFill>
                <a:latin typeface="Times New Roman" panose="02020603050405020304" pitchFamily="18" charset="0"/>
                <a:cs typeface="Times New Roman" panose="02020603050405020304" pitchFamily="18" charset="0"/>
              </a:rPr>
              <a:t>E : Excellent</a:t>
            </a:r>
          </a:p>
          <a:p>
            <a:endParaRPr lang="en-IN" sz="800" b="1" dirty="0">
              <a:solidFill>
                <a:srgbClr val="0B5ED7"/>
              </a:solidFill>
              <a:latin typeface="Times New Roman" panose="02020603050405020304" pitchFamily="18" charset="0"/>
              <a:cs typeface="Times New Roman" panose="02020603050405020304" pitchFamily="18" charset="0"/>
            </a:endParaRPr>
          </a:p>
          <a:p>
            <a:r>
              <a:rPr lang="en-IN" sz="1400" b="1" dirty="0">
                <a:solidFill>
                  <a:srgbClr val="0B5ED7"/>
                </a:solidFill>
                <a:latin typeface="Times New Roman" panose="02020603050405020304" pitchFamily="18" charset="0"/>
                <a:cs typeface="Times New Roman" panose="02020603050405020304" pitchFamily="18" charset="0"/>
              </a:rPr>
              <a:t>Class : Select</a:t>
            </a:r>
          </a:p>
          <a:p>
            <a:r>
              <a:rPr lang="en-IN" sz="1400" dirty="0">
                <a:solidFill>
                  <a:srgbClr val="0B5ED7"/>
                </a:solidFill>
                <a:latin typeface="Times New Roman" panose="02020603050405020304" pitchFamily="18" charset="0"/>
                <a:cs typeface="Times New Roman" panose="02020603050405020304" pitchFamily="18" charset="0"/>
              </a:rPr>
              <a:t>Y : yes</a:t>
            </a:r>
          </a:p>
          <a:p>
            <a:r>
              <a:rPr lang="en-IN" sz="1400" dirty="0">
                <a:solidFill>
                  <a:srgbClr val="0B5ED7"/>
                </a:solidFill>
                <a:latin typeface="Times New Roman" panose="02020603050405020304" pitchFamily="18" charset="0"/>
                <a:cs typeface="Times New Roman" panose="02020603050405020304" pitchFamily="18" charset="0"/>
              </a:rPr>
              <a:t>N : no</a:t>
            </a:r>
            <a:endParaRPr lang="en-US" sz="1400" dirty="0">
              <a:solidFill>
                <a:srgbClr val="0B5ED7"/>
              </a:solidFill>
              <a:latin typeface="Times New Roman" panose="02020603050405020304" pitchFamily="18" charset="0"/>
              <a:cs typeface="Times New Roman" panose="02020603050405020304" pitchFamily="18" charset="0"/>
            </a:endParaRPr>
          </a:p>
          <a:p>
            <a:endParaRPr lang="en-IN" sz="1400" b="1" dirty="0">
              <a:solidFill>
                <a:srgbClr val="0B5ED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59913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516830"/>
                <a:ext cx="8425339" cy="4372343"/>
              </a:xfrm>
            </p:spPr>
            <p:txBody>
              <a:bodyPr>
                <a:normAutofit/>
              </a:bodyPr>
              <a:lstStyle/>
              <a:p>
                <a:pPr marL="0" indent="0" algn="just">
                  <a:buNone/>
                </a:pP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For  the EMP data set,</a:t>
                </a:r>
              </a:p>
              <a:p>
                <a:pPr marL="0" indent="0" algn="just">
                  <a:buNone/>
                </a:pPr>
                <a14:m>
                  <m:oMathPara xmlns:m="http://schemas.openxmlformats.org/officeDocument/2006/math">
                    <m:oMathParaPr>
                      <m:jc m:val="centerGroup"/>
                    </m:oMathParaPr>
                    <m:oMath xmlns:m="http://schemas.openxmlformats.org/officeDocument/2006/math">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𝐸𝑀𝑃</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ary>
                        <m:naryPr>
                          <m:chr m:val="∑"/>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𝑖</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e>
                          <m:sSubSup>
                            <m:sSubSup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Sup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𝑝</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𝑖</m:t>
                              </m:r>
                            </m:sub>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bSup>
                        </m:e>
                      </m:nary>
                    </m:oMath>
                  </m:oMathPara>
                </a14:m>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=1−</m:t>
                      </m:r>
                      <m:d>
                        <m:dPr>
                          <m:begChr m:val="["/>
                          <m:endChr m:val="]"/>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sSup>
                            <m:sSup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9</m:t>
                                      </m:r>
                                    </m:num>
                                    <m:den>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oMath>
                  </m:oMathPara>
                </a14:m>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IN" sz="1800" b="1" i="1" smtClean="0">
                          <a:solidFill>
                            <a:srgbClr val="CC3300"/>
                          </a:solidFill>
                          <a:latin typeface="Cambria Math" panose="02040503050406030204" pitchFamily="18" charset="0"/>
                          <a:ea typeface="Tahoma" panose="020B0604030504040204" pitchFamily="34" charset="0"/>
                          <a:cs typeface="Times New Roman" panose="02020603050405020304" pitchFamily="18" charset="0"/>
                        </a:rPr>
                        <m:t>𝟎</m:t>
                      </m:r>
                      <m:r>
                        <a:rPr lang="en-IN" sz="1800" b="1" i="1" smtClean="0">
                          <a:solidFill>
                            <a:srgbClr val="CC3300"/>
                          </a:solidFill>
                          <a:latin typeface="Cambria Math" panose="02040503050406030204" pitchFamily="18" charset="0"/>
                          <a:ea typeface="Tahoma" panose="020B0604030504040204" pitchFamily="34" charset="0"/>
                          <a:cs typeface="Times New Roman" panose="02020603050405020304" pitchFamily="18" charset="0"/>
                        </a:rPr>
                        <m:t>.</m:t>
                      </m:r>
                      <m:r>
                        <a:rPr lang="en-IN" sz="1800" b="1" i="1" smtClean="0">
                          <a:solidFill>
                            <a:srgbClr val="CC3300"/>
                          </a:solidFill>
                          <a:latin typeface="Cambria Math" panose="02040503050406030204" pitchFamily="18" charset="0"/>
                          <a:ea typeface="Tahoma" panose="020B0604030504040204" pitchFamily="34" charset="0"/>
                          <a:cs typeface="Times New Roman" panose="02020603050405020304" pitchFamily="18" charset="0"/>
                        </a:rPr>
                        <m:t>𝟒𝟓𝟗𝟐</m:t>
                      </m:r>
                    </m:oMath>
                  </m:oMathPara>
                </a14:m>
                <a:endParaRPr lang="en-IN" sz="1800" b="1" dirty="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Now let us consider the calculation of </a:t>
                </a:r>
                <a14:m>
                  <m:oMath xmlns:m="http://schemas.openxmlformats.org/officeDocument/2006/math">
                    <m:sSub>
                      <m:sSubPr>
                        <m:ctrlPr>
                          <a:rPr lang="en-IN" sz="20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𝐸𝑀𝑃</m:t>
                        </m:r>
                      </m:e>
                    </m:d>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for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Age</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Salary</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Job</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and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Performance</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516827"/>
                <a:ext cx="8425339" cy="4372343"/>
              </a:xfrm>
              <a:blipFill rotWithShape="1">
                <a:blip r:embed="rId2"/>
                <a:stretch>
                  <a:fillRect l="-796" t="-697"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89</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227034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dirty="0">
                <a:cs typeface="Times New Roman" pitchFamily="18" charset="0"/>
              </a:rPr>
              <a:t>Example 9.3 illustrates how we can solve a classification problem by asking a series of question about the attributes.</a:t>
            </a:r>
          </a:p>
          <a:p>
            <a:pPr lvl="8"/>
            <a:endParaRPr lang="en-US" sz="800" dirty="0">
              <a:cs typeface="Times New Roman" pitchFamily="18" charset="0"/>
            </a:endParaRPr>
          </a:p>
          <a:p>
            <a:pPr lvl="1"/>
            <a:r>
              <a:rPr lang="en-US" sz="1800" dirty="0">
                <a:cs typeface="Times New Roman" pitchFamily="18" charset="0"/>
              </a:rPr>
              <a:t>Each time we receive an answer, a follow-up question is asked until we reach a conclusion about the class-label of the test.</a:t>
            </a:r>
          </a:p>
          <a:p>
            <a:pPr lvl="7"/>
            <a:endParaRPr lang="en-US" sz="1000" dirty="0">
              <a:cs typeface="Times New Roman" pitchFamily="18" charset="0"/>
            </a:endParaRPr>
          </a:p>
          <a:p>
            <a:r>
              <a:rPr lang="en-US" sz="2000" dirty="0">
                <a:cs typeface="Times New Roman" pitchFamily="18" charset="0"/>
              </a:rPr>
              <a:t>The series of questions and their answers can be organized in the form of a decision tree</a:t>
            </a:r>
          </a:p>
          <a:p>
            <a:pPr lvl="8"/>
            <a:endParaRPr lang="en-US" sz="800" dirty="0">
              <a:cs typeface="Times New Roman" pitchFamily="18" charset="0"/>
            </a:endParaRPr>
          </a:p>
          <a:p>
            <a:pPr lvl="1"/>
            <a:r>
              <a:rPr lang="en-US" sz="1800" dirty="0">
                <a:cs typeface="Times New Roman" pitchFamily="18" charset="0"/>
              </a:rPr>
              <a:t>As a hierarchical structure consisting of nodes and edges</a:t>
            </a:r>
          </a:p>
          <a:p>
            <a:pPr lvl="8"/>
            <a:endParaRPr lang="en-US" sz="800" dirty="0">
              <a:cs typeface="Times New Roman" pitchFamily="18" charset="0"/>
            </a:endParaRPr>
          </a:p>
          <a:p>
            <a:pPr lvl="8"/>
            <a:endParaRPr lang="en-US" sz="800" dirty="0">
              <a:cs typeface="Times New Roman" pitchFamily="18" charset="0"/>
            </a:endParaRPr>
          </a:p>
          <a:p>
            <a:r>
              <a:rPr lang="en-US" sz="2000" dirty="0">
                <a:cs typeface="Times New Roman" pitchFamily="18" charset="0"/>
              </a:rPr>
              <a:t>Once a decision tree is built, it is applied to any test to classify it. </a:t>
            </a:r>
          </a:p>
          <a:p>
            <a:pPr marL="393192" lvl="1" indent="0">
              <a:buNone/>
            </a:pPr>
            <a:endParaRPr lang="en-US" sz="800" dirty="0">
              <a:cs typeface="Times New Roman" pitchFamily="18" charset="0"/>
            </a:endParaRPr>
          </a:p>
          <a:p>
            <a:pPr marL="0" indent="0">
              <a:buNone/>
            </a:pPr>
            <a:r>
              <a:rPr lang="en-US" sz="2000" b="1" dirty="0">
                <a:cs typeface="Times New Roman" pitchFamily="18" charset="0"/>
              </a:rPr>
              <a:t> </a:t>
            </a:r>
            <a:endParaRPr lang="en-US" sz="300" b="1" dirty="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9</a:t>
            </a:fld>
            <a:endParaRPr lang="en-IN" dirty="0">
              <a:solidFill>
                <a:srgbClr val="04617B">
                  <a:shade val="90000"/>
                </a:srgbClr>
              </a:solidFill>
            </a:endParaRPr>
          </a:p>
        </p:txBody>
      </p:sp>
    </p:spTree>
    <p:extLst>
      <p:ext uri="{BB962C8B-B14F-4D97-AF65-F5344CB8AC3E}">
        <p14:creationId xmlns:p14="http://schemas.microsoft.com/office/powerpoint/2010/main" val="26033141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18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Age</a:t>
                </a:r>
              </a:p>
              <a:p>
                <a:pPr marL="0" indent="0" algn="just">
                  <a:buNone/>
                </a:pPr>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attribute age has three values, namely </a:t>
                </a:r>
                <a:r>
                  <a:rPr lang="en-IN" sz="1800" b="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Y, M and O. So there are 6 subsets, that should be considered for splitting as:</a:t>
                </a:r>
              </a:p>
              <a:p>
                <a:pPr marL="0" indent="0" algn="just">
                  <a:buNone/>
                </a:pPr>
                <a:endParaRPr lang="en-IN" sz="900" b="0" i="1" dirty="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f>
                        <m:fPr>
                          <m:type m:val="noBa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𝑌</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𝑂</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𝑌</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𝑌</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𝑂</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𝑂</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den>
                      </m:f>
                    </m:oMath>
                  </m:oMathPara>
                </a14:m>
                <a:endParaRPr lang="en-IN" sz="1800" b="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num>
                        <m:den>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d>
                        <m:d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den>
                                  </m:f>
                                </m:e>
                              </m:d>
                            </m:e>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den>
                                  </m:f>
                                </m:e>
                              </m:d>
                            </m:e>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9</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d>
                        <m:d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8</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1"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𝟎</m:t>
                      </m:r>
                      <m:r>
                        <a:rPr lang="en-IN" sz="1800" b="1"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1"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𝟒𝟖𝟔𝟐</m:t>
                      </m:r>
                    </m:oMath>
                  </m:oMathPara>
                </a14:m>
                <a:endParaRPr lang="en-IN" sz="18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p>
              <a:p>
                <a:pPr marL="0" indent="0">
                  <a:buNone/>
                </a:pPr>
                <a14:m>
                  <m:oMath xmlns:m="http://schemas.openxmlformats.org/officeDocument/2006/math">
                    <m:sSub>
                      <m:sSub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p>
              <a:p>
                <a:pPr marL="0" indent="0">
                  <a:buNone/>
                </a:pP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best value of Gini Index while splitting attribute  Age is   </a:t>
                </a:r>
                <a14:m>
                  <m:oMath xmlns:m="http://schemas.openxmlformats.org/officeDocument/2006/math">
                    <m:r>
                      <a:rPr lang="en-IN" sz="18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𝐴𝑔𝑒</m:t>
                        </m:r>
                        <m:r>
                          <a:rPr lang="en-US" sz="1800" b="0" i="1" baseline="-25000" smtClean="0">
                            <a:solidFill>
                              <a:srgbClr val="0B5ED7"/>
                            </a:solidFill>
                            <a:latin typeface="Cambria Math"/>
                            <a:ea typeface="Cambria Math" panose="02040503050406030204" pitchFamily="18" charset="0"/>
                            <a:cs typeface="Times New Roman" panose="02020603050405020304" pitchFamily="18" charset="0"/>
                          </a:rPr>
                          <m:t>3</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1"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𝟎</m:t>
                    </m:r>
                    <m:r>
                      <a:rPr lang="en-IN" sz="1800" b="1"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1"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𝟑𝟕𝟓𝟎</m:t>
                    </m:r>
                  </m:oMath>
                </a14:m>
                <a:endParaRPr lang="en-IN" sz="1800" b="1" dirty="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651" t="-608" r="-57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90</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cxnSp>
        <p:nvCxnSpPr>
          <p:cNvPr id="11" name="Straight Connector 10"/>
          <p:cNvCxnSpPr>
            <a:stCxn id="7" idx="4"/>
          </p:cNvCxnSpPr>
          <p:nvPr/>
        </p:nvCxnSpPr>
        <p:spPr>
          <a:xfrm>
            <a:off x="7059689" y="4465102"/>
            <a:ext cx="838007" cy="478970"/>
          </a:xfrm>
          <a:prstGeom prst="line">
            <a:avLst/>
          </a:prstGeom>
        </p:spPr>
        <p:style>
          <a:lnRef idx="1">
            <a:schemeClr val="dk1"/>
          </a:lnRef>
          <a:fillRef idx="0">
            <a:schemeClr val="dk1"/>
          </a:fillRef>
          <a:effectRef idx="0">
            <a:schemeClr val="dk1"/>
          </a:effectRef>
          <a:fontRef idx="minor">
            <a:schemeClr val="tx1"/>
          </a:fontRef>
        </p:style>
      </p:cxnSp>
      <p:grpSp>
        <p:nvGrpSpPr>
          <p:cNvPr id="14" name="Group 13"/>
          <p:cNvGrpSpPr/>
          <p:nvPr/>
        </p:nvGrpSpPr>
        <p:grpSpPr>
          <a:xfrm>
            <a:off x="5970929" y="3997052"/>
            <a:ext cx="2909919" cy="1630901"/>
            <a:chOff x="5203371" y="3810000"/>
            <a:chExt cx="2909919" cy="1630901"/>
          </a:xfrm>
        </p:grpSpPr>
        <p:grpSp>
          <p:nvGrpSpPr>
            <p:cNvPr id="12" name="Group 11"/>
            <p:cNvGrpSpPr/>
            <p:nvPr/>
          </p:nvGrpSpPr>
          <p:grpSpPr>
            <a:xfrm>
              <a:off x="5454128" y="3810000"/>
              <a:ext cx="1676014" cy="947056"/>
              <a:chOff x="5486786" y="4071258"/>
              <a:chExt cx="1676014" cy="947056"/>
            </a:xfrm>
          </p:grpSpPr>
          <mc:AlternateContent xmlns:mc="http://schemas.openxmlformats.org/markup-compatibility/2006" xmlns:a14="http://schemas.microsoft.com/office/drawing/2010/main">
            <mc:Choice Requires="a14">
              <p:sp>
                <p:nvSpPr>
                  <p:cNvPr id="7" name="Oval 6"/>
                  <p:cNvSpPr/>
                  <p:nvPr/>
                </p:nvSpPr>
                <p:spPr>
                  <a:xfrm>
                    <a:off x="5486786" y="4071258"/>
                    <a:ext cx="1676014"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Age </a:t>
                    </a:r>
                    <a14:m>
                      <m:oMath xmlns:m="http://schemas.openxmlformats.org/officeDocument/2006/math">
                        <m:r>
                          <a:rPr lang="en-IN" i="1" smtClean="0">
                            <a:latin typeface="Cambria Math" panose="02040503050406030204" pitchFamily="18" charset="0"/>
                            <a:ea typeface="Cambria Math" panose="02040503050406030204" pitchFamily="18" charset="0"/>
                          </a:rPr>
                          <m:t>∈</m:t>
                        </m:r>
                        <m:r>
                          <a:rPr lang="en-US" b="0" i="1" smtClean="0">
                            <a:latin typeface="Cambria Math"/>
                            <a:ea typeface="Cambria Math" panose="02040503050406030204" pitchFamily="18" charset="0"/>
                          </a:rPr>
                          <m:t> </m:t>
                        </m:r>
                      </m:oMath>
                    </a14:m>
                    <a:r>
                      <a:rPr lang="en-US" dirty="0"/>
                      <a:t>{O}</a:t>
                    </a:r>
                  </a:p>
                </p:txBody>
              </p:sp>
            </mc:Choice>
            <mc:Fallback xmlns="">
              <p:sp>
                <p:nvSpPr>
                  <p:cNvPr id="7" name="Oval 6"/>
                  <p:cNvSpPr>
                    <a:spLocks noRot="1" noChangeAspect="1" noMove="1" noResize="1" noEditPoints="1" noAdjustHandles="1" noChangeArrowheads="1" noChangeShapeType="1" noTextEdit="1"/>
                  </p:cNvSpPr>
                  <p:nvPr/>
                </p:nvSpPr>
                <p:spPr>
                  <a:xfrm>
                    <a:off x="5486786" y="4071258"/>
                    <a:ext cx="1676014" cy="468086"/>
                  </a:xfrm>
                  <a:prstGeom prst="ellipse">
                    <a:avLst/>
                  </a:prstGeom>
                  <a:blipFill rotWithShape="1">
                    <a:blip r:embed="rId3"/>
                    <a:stretch>
                      <a:fillRect b="-7500"/>
                    </a:stretch>
                  </a:blipFill>
                </p:spPr>
                <p:txBody>
                  <a:bodyPr/>
                  <a:lstStyle/>
                  <a:p>
                    <a:r>
                      <a:rPr lang="en-IN">
                        <a:noFill/>
                      </a:rPr>
                      <a:t> </a:t>
                    </a:r>
                  </a:p>
                </p:txBody>
              </p:sp>
            </mc:Fallback>
          </mc:AlternateContent>
          <p:cxnSp>
            <p:nvCxnSpPr>
              <p:cNvPr id="9" name="Straight Connector 8"/>
              <p:cNvCxnSpPr>
                <a:stCxn id="7" idx="4"/>
              </p:cNvCxnSpPr>
              <p:nvPr/>
            </p:nvCxnSpPr>
            <p:spPr>
              <a:xfrm flipH="1">
                <a:off x="5682345" y="4539344"/>
                <a:ext cx="642448" cy="478970"/>
              </a:xfrm>
              <a:prstGeom prst="line">
                <a:avLst/>
              </a:prstGeom>
            </p:spPr>
            <p:style>
              <a:lnRef idx="1">
                <a:schemeClr val="dk1"/>
              </a:lnRef>
              <a:fillRef idx="0">
                <a:schemeClr val="dk1"/>
              </a:fillRef>
              <a:effectRef idx="0">
                <a:schemeClr val="dk1"/>
              </a:effectRef>
              <a:fontRef idx="minor">
                <a:schemeClr val="tx1"/>
              </a:fontRef>
            </p:style>
          </p:cxnSp>
        </p:grpSp>
        <p:sp>
          <p:nvSpPr>
            <p:cNvPr id="13" name="TextBox 12"/>
            <p:cNvSpPr txBox="1"/>
            <p:nvPr/>
          </p:nvSpPr>
          <p:spPr>
            <a:xfrm>
              <a:off x="5203371" y="4517571"/>
              <a:ext cx="2909919" cy="923330"/>
            </a:xfrm>
            <a:prstGeom prst="rect">
              <a:avLst/>
            </a:prstGeom>
            <a:noFill/>
          </p:spPr>
          <p:txBody>
            <a:bodyPr wrap="square" rtlCol="0">
              <a:spAutoFit/>
            </a:bodyPr>
            <a:lstStyle/>
            <a:p>
              <a:r>
                <a:rPr lang="en-IN" dirty="0"/>
                <a:t> 	                   </a:t>
              </a:r>
            </a:p>
            <a:p>
              <a:r>
                <a:rPr lang="en-IN" dirty="0"/>
                <a:t>{O}		{Y,M}</a:t>
              </a:r>
              <a:endParaRPr lang="en-US" dirty="0"/>
            </a:p>
            <a:p>
              <a:endParaRPr lang="en-US" dirty="0"/>
            </a:p>
          </p:txBody>
        </p:sp>
      </p:grpSp>
      <p:sp>
        <p:nvSpPr>
          <p:cNvPr id="19" name="Rectangle 18"/>
          <p:cNvSpPr/>
          <p:nvPr/>
        </p:nvSpPr>
        <p:spPr>
          <a:xfrm>
            <a:off x="6221669" y="4519921"/>
            <a:ext cx="518532" cy="369332"/>
          </a:xfrm>
          <a:prstGeom prst="rect">
            <a:avLst/>
          </a:prstGeom>
        </p:spPr>
        <p:txBody>
          <a:bodyPr wrap="none">
            <a:spAutoFit/>
          </a:bodyPr>
          <a:lstStyle/>
          <a:p>
            <a:r>
              <a:rPr lang="en-IN" dirty="0"/>
              <a:t>Yes</a:t>
            </a:r>
          </a:p>
        </p:txBody>
      </p:sp>
      <p:sp>
        <p:nvSpPr>
          <p:cNvPr id="20" name="Rectangle 19"/>
          <p:cNvSpPr/>
          <p:nvPr/>
        </p:nvSpPr>
        <p:spPr>
          <a:xfrm>
            <a:off x="7478691" y="4517714"/>
            <a:ext cx="490830" cy="369332"/>
          </a:xfrm>
          <a:prstGeom prst="rect">
            <a:avLst/>
          </a:prstGeom>
        </p:spPr>
        <p:txBody>
          <a:bodyPr wrap="none">
            <a:spAutoFit/>
          </a:bodyPr>
          <a:lstStyle/>
          <a:p>
            <a:r>
              <a:rPr lang="en-IN" dirty="0"/>
              <a:t>No</a:t>
            </a:r>
          </a:p>
        </p:txBody>
      </p:sp>
    </p:spTree>
    <p:extLst>
      <p:ext uri="{BB962C8B-B14F-4D97-AF65-F5344CB8AC3E}">
        <p14:creationId xmlns:p14="http://schemas.microsoft.com/office/powerpoint/2010/main" val="25102251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Salary</a:t>
                </a:r>
              </a:p>
              <a:p>
                <a:pPr marL="0" indent="0" algn="just">
                  <a:buNone/>
                </a:pPr>
                <a:r>
                  <a:rPr lang="en-IN" sz="2000" b="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attribute salary has three values namely </a:t>
                </a:r>
                <a:r>
                  <a:rPr lang="en-IN" sz="2000" b="0" i="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L</a:t>
                </a:r>
                <a:r>
                  <a:rPr lang="en-IN" sz="2000" b="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0" i="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M</a:t>
                </a:r>
                <a:r>
                  <a:rPr lang="en-IN" sz="2000" b="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and </a:t>
                </a:r>
                <a:r>
                  <a:rPr lang="en-IN" sz="2000" b="0" i="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H</a:t>
                </a:r>
                <a:r>
                  <a:rPr lang="en-IN" sz="2000" b="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So, there are 6 subsets, that should be considered for splitting as:</a:t>
                </a:r>
              </a:p>
              <a:p>
                <a:pPr marL="0" indent="0" algn="just">
                  <a:buNone/>
                </a:pPr>
                <a:endParaRPr lang="en-IN" sz="1800" b="0" i="1" dirty="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f>
                        <m:fPr>
                          <m:type m:val="noBa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den>
                      </m:f>
                    </m:oMath>
                  </m:oMathPara>
                </a14:m>
                <a:endParaRPr lang="en-IN" sz="1800" b="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IN" sz="18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buNone/>
                </a:pPr>
                <a:endParaRPr lang="en-IN" sz="18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=0.3000</m:t>
                    </m:r>
                  </m:oMath>
                </a14:m>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=0.3150</m:t>
                    </m:r>
                  </m:oMath>
                </a14:m>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=0.4508</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marL="0" indent="0" algn="just">
                  <a:buNone/>
                </a:pPr>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𝑠𝑎𝑙𝑎𝑟𝑦</m:t>
                          </m:r>
                          <m:r>
                            <a:rPr lang="en-US" sz="1800" b="0" i="1" baseline="-25000" smtClean="0">
                              <a:solidFill>
                                <a:srgbClr val="0B5ED7"/>
                              </a:solidFill>
                              <a:latin typeface="Cambria Math"/>
                              <a:ea typeface="Cambria Math" panose="02040503050406030204" pitchFamily="18" charset="0"/>
                              <a:cs typeface="Times New Roman" panose="02020603050405020304" pitchFamily="18" charset="0"/>
                            </a:rPr>
                            <m:t>(5,6)</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0" i="1" dirty="0"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0.4592−0.4508=</m:t>
                      </m:r>
                      <m:r>
                        <a:rPr lang="en-IN" sz="1800" b="0"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0.0084</m:t>
                      </m:r>
                    </m:oMath>
                  </m:oMathPara>
                </a14:m>
                <a:endParaRPr lang="en-IN" sz="1800" dirty="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796" t="-608"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91</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grpSp>
        <p:nvGrpSpPr>
          <p:cNvPr id="7" name="Group 6"/>
          <p:cNvGrpSpPr/>
          <p:nvPr/>
        </p:nvGrpSpPr>
        <p:grpSpPr>
          <a:xfrm>
            <a:off x="5701988" y="3595104"/>
            <a:ext cx="2909919" cy="1630901"/>
            <a:chOff x="5203371" y="3810000"/>
            <a:chExt cx="2909919" cy="1630901"/>
          </a:xfrm>
        </p:grpSpPr>
        <p:grpSp>
          <p:nvGrpSpPr>
            <p:cNvPr id="8" name="Group 7"/>
            <p:cNvGrpSpPr/>
            <p:nvPr/>
          </p:nvGrpSpPr>
          <p:grpSpPr>
            <a:xfrm>
              <a:off x="5454127" y="3810000"/>
              <a:ext cx="2147782" cy="947056"/>
              <a:chOff x="5486785" y="4071258"/>
              <a:chExt cx="2147782" cy="947056"/>
            </a:xfrm>
          </p:grpSpPr>
          <mc:AlternateContent xmlns:mc="http://schemas.openxmlformats.org/markup-compatibility/2006" xmlns:a14="http://schemas.microsoft.com/office/drawing/2010/main">
            <mc:Choice Requires="a14">
              <p:sp>
                <p:nvSpPr>
                  <p:cNvPr id="10" name="Oval 9"/>
                  <p:cNvSpPr/>
                  <p:nvPr/>
                </p:nvSpPr>
                <p:spPr>
                  <a:xfrm>
                    <a:off x="5486785" y="4071258"/>
                    <a:ext cx="2147782"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Salary </a:t>
                    </a:r>
                    <a14:m>
                      <m:oMath xmlns:m="http://schemas.openxmlformats.org/officeDocument/2006/math">
                        <m:r>
                          <a:rPr lang="en-IN" i="1" smtClean="0">
                            <a:latin typeface="Cambria Math" panose="02040503050406030204" pitchFamily="18" charset="0"/>
                            <a:ea typeface="Cambria Math" panose="02040503050406030204" pitchFamily="18" charset="0"/>
                          </a:rPr>
                          <m:t>∈</m:t>
                        </m:r>
                        <m:r>
                          <a:rPr lang="en-US" b="0" i="1" smtClean="0">
                            <a:latin typeface="Cambria Math"/>
                            <a:ea typeface="Cambria Math" panose="02040503050406030204" pitchFamily="18" charset="0"/>
                          </a:rPr>
                          <m:t> </m:t>
                        </m:r>
                      </m:oMath>
                    </a14:m>
                    <a:r>
                      <a:rPr lang="en-US" dirty="0"/>
                      <a:t>{H}</a:t>
                    </a:r>
                  </a:p>
                </p:txBody>
              </p:sp>
            </mc:Choice>
            <mc:Fallback xmlns="">
              <p:sp>
                <p:nvSpPr>
                  <p:cNvPr id="10" name="Oval 9"/>
                  <p:cNvSpPr>
                    <a:spLocks noRot="1" noChangeAspect="1" noMove="1" noResize="1" noEditPoints="1" noAdjustHandles="1" noChangeArrowheads="1" noChangeShapeType="1" noTextEdit="1"/>
                  </p:cNvSpPr>
                  <p:nvPr/>
                </p:nvSpPr>
                <p:spPr>
                  <a:xfrm>
                    <a:off x="5486785" y="4071258"/>
                    <a:ext cx="2147782" cy="468086"/>
                  </a:xfrm>
                  <a:prstGeom prst="ellipse">
                    <a:avLst/>
                  </a:prstGeom>
                  <a:blipFill rotWithShape="1">
                    <a:blip r:embed="rId3"/>
                    <a:stretch>
                      <a:fillRect b="-6173"/>
                    </a:stretch>
                  </a:blipFill>
                </p:spPr>
                <p:txBody>
                  <a:bodyPr/>
                  <a:lstStyle/>
                  <a:p>
                    <a:r>
                      <a:rPr lang="en-IN">
                        <a:noFill/>
                      </a:rPr>
                      <a:t> </a:t>
                    </a:r>
                  </a:p>
                </p:txBody>
              </p:sp>
            </mc:Fallback>
          </mc:AlternateContent>
          <p:cxnSp>
            <p:nvCxnSpPr>
              <p:cNvPr id="11" name="Straight Connector 10"/>
              <p:cNvCxnSpPr>
                <a:stCxn id="10" idx="4"/>
              </p:cNvCxnSpPr>
              <p:nvPr/>
            </p:nvCxnSpPr>
            <p:spPr>
              <a:xfrm flipH="1">
                <a:off x="5682346" y="4539344"/>
                <a:ext cx="878330" cy="478970"/>
              </a:xfrm>
              <a:prstGeom prst="line">
                <a:avLst/>
              </a:prstGeom>
            </p:spPr>
            <p:style>
              <a:lnRef idx="1">
                <a:schemeClr val="dk1"/>
              </a:lnRef>
              <a:fillRef idx="0">
                <a:schemeClr val="dk1"/>
              </a:fillRef>
              <a:effectRef idx="0">
                <a:schemeClr val="dk1"/>
              </a:effectRef>
              <a:fontRef idx="minor">
                <a:schemeClr val="tx1"/>
              </a:fontRef>
            </p:style>
          </p:cxnSp>
        </p:grpSp>
        <p:sp>
          <p:nvSpPr>
            <p:cNvPr id="9" name="TextBox 8"/>
            <p:cNvSpPr txBox="1"/>
            <p:nvPr/>
          </p:nvSpPr>
          <p:spPr>
            <a:xfrm>
              <a:off x="5203371" y="4517571"/>
              <a:ext cx="2909919" cy="923330"/>
            </a:xfrm>
            <a:prstGeom prst="rect">
              <a:avLst/>
            </a:prstGeom>
            <a:noFill/>
          </p:spPr>
          <p:txBody>
            <a:bodyPr wrap="square" rtlCol="0">
              <a:spAutoFit/>
            </a:bodyPr>
            <a:lstStyle/>
            <a:p>
              <a:r>
                <a:rPr lang="en-IN" dirty="0"/>
                <a:t>	                   </a:t>
              </a:r>
            </a:p>
            <a:p>
              <a:r>
                <a:rPr lang="en-IN" dirty="0"/>
                <a:t>{H}		{L,M}</a:t>
              </a:r>
              <a:endParaRPr lang="en-US" dirty="0"/>
            </a:p>
            <a:p>
              <a:endParaRPr lang="en-US" dirty="0"/>
            </a:p>
          </p:txBody>
        </p:sp>
      </p:grpSp>
      <p:cxnSp>
        <p:nvCxnSpPr>
          <p:cNvPr id="14" name="Straight Connector 13"/>
          <p:cNvCxnSpPr/>
          <p:nvPr/>
        </p:nvCxnSpPr>
        <p:spPr>
          <a:xfrm flipH="1" flipV="1">
            <a:off x="7026618" y="4063154"/>
            <a:ext cx="729646" cy="478970"/>
          </a:xfrm>
          <a:prstGeom prst="line">
            <a:avLst/>
          </a:prstGeom>
        </p:spPr>
        <p:style>
          <a:lnRef idx="1">
            <a:schemeClr val="dk1"/>
          </a:lnRef>
          <a:fillRef idx="0">
            <a:schemeClr val="dk1"/>
          </a:fillRef>
          <a:effectRef idx="0">
            <a:schemeClr val="dk1"/>
          </a:effectRef>
          <a:fontRef idx="minor">
            <a:schemeClr val="tx1"/>
          </a:fontRef>
        </p:style>
      </p:cxnSp>
      <p:sp>
        <p:nvSpPr>
          <p:cNvPr id="17" name="Rectangle 16"/>
          <p:cNvSpPr/>
          <p:nvPr/>
        </p:nvSpPr>
        <p:spPr>
          <a:xfrm>
            <a:off x="6148305" y="4085699"/>
            <a:ext cx="518532" cy="369332"/>
          </a:xfrm>
          <a:prstGeom prst="rect">
            <a:avLst/>
          </a:prstGeom>
        </p:spPr>
        <p:txBody>
          <a:bodyPr wrap="none">
            <a:spAutoFit/>
          </a:bodyPr>
          <a:lstStyle/>
          <a:p>
            <a:r>
              <a:rPr lang="en-IN" dirty="0"/>
              <a:t>Yes</a:t>
            </a:r>
          </a:p>
        </p:txBody>
      </p:sp>
      <p:sp>
        <p:nvSpPr>
          <p:cNvPr id="18" name="Rectangle 17"/>
          <p:cNvSpPr/>
          <p:nvPr/>
        </p:nvSpPr>
        <p:spPr>
          <a:xfrm>
            <a:off x="7249785" y="4053019"/>
            <a:ext cx="490830" cy="369332"/>
          </a:xfrm>
          <a:prstGeom prst="rect">
            <a:avLst/>
          </a:prstGeom>
        </p:spPr>
        <p:txBody>
          <a:bodyPr wrap="none">
            <a:spAutoFit/>
          </a:bodyPr>
          <a:lstStyle/>
          <a:p>
            <a:r>
              <a:rPr lang="en-IN" dirty="0"/>
              <a:t>No</a:t>
            </a:r>
          </a:p>
        </p:txBody>
      </p:sp>
    </p:spTree>
    <p:extLst>
      <p:ext uri="{BB962C8B-B14F-4D97-AF65-F5344CB8AC3E}">
        <p14:creationId xmlns:p14="http://schemas.microsoft.com/office/powerpoint/2010/main" val="7370926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job</a:t>
                </a:r>
              </a:p>
              <a:p>
                <a:pPr marL="0" indent="0" algn="just">
                  <a:buNone/>
                </a:pPr>
                <a:endParaRPr lang="en-IN" sz="8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b="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Job being the binary attribute , we have</a:t>
                </a:r>
              </a:p>
              <a:p>
                <a:pPr marL="0" indent="0" algn="just">
                  <a:buNone/>
                </a:pPr>
                <a:endParaRPr lang="en-IN" sz="800" b="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IN" sz="20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𝑜𝑏</m:t>
                        </m:r>
                      </m:sub>
                    </m:sSub>
                    <m:d>
                      <m:d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e>
                    </m:d>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marL="0" indent="0">
                  <a:buNone/>
                </a:pPr>
                <a:endParaRPr lang="en-IN" sz="1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d>
                      <m:dPr>
                        <m:begChr m:val="["/>
                        <m:endChr m:val="]"/>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d>
                      <m:dPr>
                        <m:begChr m:val="["/>
                        <m:endChr m:val="]"/>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a:solidFill>
                      <a:srgbClr val="CC3300"/>
                    </a:solidFill>
                    <a:latin typeface="Times New Roman" panose="02020603050405020304" pitchFamily="18" charset="0"/>
                    <a:ea typeface="Tahoma" panose="020B0604030504040204" pitchFamily="34" charset="0"/>
                    <a:cs typeface="Times New Roman" panose="02020603050405020304" pitchFamily="18" charset="0"/>
                  </a:rPr>
                  <a:t>?</a:t>
                </a:r>
              </a:p>
              <a:p>
                <a:pPr marL="0" indent="0">
                  <a:buNone/>
                </a:pPr>
                <a:endPar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r>
                      <a:rPr lang="en-IN" sz="20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𝑗𝑜𝑏</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a:t>
                </a:r>
                <a:r>
                  <a:rPr lang="en-IN" sz="2000" b="1" dirty="0">
                    <a:solidFill>
                      <a:srgbClr val="FF0000"/>
                    </a:solidFill>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796" t="-608"/>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92</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8226919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Performance</a:t>
                </a:r>
              </a:p>
              <a:p>
                <a:pPr marL="0" indent="0" algn="just">
                  <a:buNone/>
                </a:pPr>
                <a:endParaRPr lang="en-IN" sz="8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Job being the binary attribute , we have</a:t>
                </a:r>
              </a:p>
              <a:p>
                <a:pPr marL="0" indent="0">
                  <a:buNone/>
                </a:pPr>
                <a14:m>
                  <m:oMath xmlns:m="http://schemas.openxmlformats.org/officeDocument/2006/math">
                    <m:sSub>
                      <m:sSub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US" sz="2000" b="0" i="1" smtClean="0">
                            <a:solidFill>
                              <a:srgbClr val="0B5ED7"/>
                            </a:solidFill>
                            <a:latin typeface="Cambria Math"/>
                            <a:ea typeface="Tahoma" panose="020B0604030504040204" pitchFamily="34" charset="0"/>
                            <a:cs typeface="Times New Roman" panose="02020603050405020304" pitchFamily="18" charset="0"/>
                          </a:rPr>
                          <m:t>𝑃</m:t>
                        </m:r>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𝑒𝑟𝑓𝑜𝑟𝑚𝑎𝑛𝑐𝑒</m:t>
                        </m:r>
                      </m:sub>
                    </m:sSub>
                    <m:d>
                      <m:d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a:solidFill>
                      <a:srgbClr val="CC3300"/>
                    </a:solidFill>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14:m>
                  <m:oMath xmlns:m="http://schemas.openxmlformats.org/officeDocument/2006/math">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𝑝𝑒𝑟𝑓𝑜𝑟𝑚𝑎𝑛𝑐𝑒</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a:solidFill>
                      <a:srgbClr val="CC3300"/>
                    </a:solidFill>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endParaRPr lang="en-IN" sz="2000" dirty="0">
                  <a:solidFill>
                    <a:srgbClr val="0B5ED7"/>
                  </a:solidFill>
                  <a:latin typeface="Times New Roman" panose="02020603050405020304" pitchFamily="18" charset="0"/>
                  <a:ea typeface="Cambria Math" panose="02040503050406030204" pitchFamily="18" charset="0"/>
                  <a:cs typeface="Times New Roman" panose="02020603050405020304" pitchFamily="18" charset="0"/>
                </a:endParaRPr>
              </a:p>
              <a:p>
                <a:pPr marL="0" indent="0" algn="just">
                  <a:buNone/>
                </a:pPr>
                <a:r>
                  <a:rPr lang="en-IN" sz="2000" dirty="0">
                    <a:solidFill>
                      <a:srgbClr val="0B5ED7"/>
                    </a:solidFill>
                    <a:latin typeface="Times New Roman" panose="02020603050405020304" pitchFamily="18" charset="0"/>
                    <a:ea typeface="Cambria Math" panose="02040503050406030204" pitchFamily="18" charset="0"/>
                    <a:cs typeface="Times New Roman" panose="02020603050405020304" pitchFamily="18" charset="0"/>
                  </a:rPr>
                  <a:t>Out of these </a:t>
                </a:r>
                <a14:m>
                  <m:oMath xmlns:m="http://schemas.openxmlformats.org/officeDocument/2006/math">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𝑠𝑎𝑙𝑎𝑟𝑦</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gives the maximum value and hence, the attribute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Salary</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would be chosen for splitting subset </a:t>
                </a:r>
                <a14:m>
                  <m:oMath xmlns:m="http://schemas.openxmlformats.org/officeDocument/2006/math">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or </a:t>
                </a:r>
                <a14:m>
                  <m:oMath xmlns:m="http://schemas.openxmlformats.org/officeDocument/2006/math">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endPar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Note:</a:t>
                </a:r>
                <a:endParaRPr lang="en-IN" sz="2000" b="1" dirty="0">
                  <a:solidFill>
                    <a:srgbClr val="073C8B"/>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It can be noted that the procedure following “information gain” calculation (i.e. </a:t>
                </a:r>
                <a14:m>
                  <m:oMath xmlns:m="http://schemas.openxmlformats.org/officeDocument/2006/math">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𝐴</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𝐷</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 and that of “impurity reduction” calculation ( i.e. </a:t>
                </a:r>
                <a14:m>
                  <m:oMath xmlns:m="http://schemas.openxmlformats.org/officeDocument/2006/math">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solidFill>
                              <a:srgbClr val="073C8B"/>
                            </a:solidFill>
                            <a:latin typeface="Cambria Math" panose="02040503050406030204" pitchFamily="18" charset="0"/>
                            <a:ea typeface="Tahoma" panose="020B0604030504040204" pitchFamily="34" charset="0"/>
                            <a:cs typeface="Times New Roman" panose="02020603050405020304" pitchFamily="18" charset="0"/>
                          </a:rPr>
                          <m:t>𝐴</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𝐷</m:t>
                        </m:r>
                      </m:e>
                    </m:d>
                  </m:oMath>
                </a14:m>
                <a:r>
                  <a:rPr lang="en-IN" sz="20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 are near about. </a:t>
                </a:r>
                <a:endParaRPr lang="en-IN" sz="18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796" t="-608"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93</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2503199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366626"/>
            <a:ext cx="8425339" cy="967322"/>
          </a:xfrm>
        </p:spPr>
        <p:txBody>
          <a:bodyPr>
            <a:noAutofit/>
          </a:bodyPr>
          <a:lstStyle/>
          <a:p>
            <a:r>
              <a:rPr lang="en-US" sz="3600" dirty="0">
                <a:solidFill>
                  <a:srgbClr val="A50021"/>
                </a:solidFill>
                <a:latin typeface="Times New Roman" pitchFamily="18" charset="0"/>
                <a:cs typeface="Times New Roman" pitchFamily="18" charset="0"/>
              </a:rPr>
              <a:t>Calculating </a:t>
            </a:r>
            <a:r>
              <a:rPr lang="el-GR" sz="3600" dirty="0">
                <a:solidFill>
                  <a:srgbClr val="A50021"/>
                </a:solidFill>
                <a:latin typeface="Times New Roman" pitchFamily="18" charset="0"/>
                <a:cs typeface="Times New Roman" pitchFamily="18" charset="0"/>
              </a:rPr>
              <a:t>γ</a:t>
            </a:r>
            <a:r>
              <a:rPr lang="en-US" sz="3600" dirty="0">
                <a:solidFill>
                  <a:srgbClr val="A50021"/>
                </a:solidFill>
                <a:latin typeface="Times New Roman" pitchFamily="18" charset="0"/>
                <a:cs typeface="Times New Roman" pitchFamily="18" charset="0"/>
              </a:rPr>
              <a:t> using Frequency Table</a:t>
            </a:r>
            <a:endParaRPr lang="en-IN" sz="36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126" y="1641555"/>
                <a:ext cx="8425339" cy="4582885"/>
              </a:xfrm>
            </p:spPr>
            <p:txBody>
              <a:bodyPr>
                <a:normAutofit/>
              </a:bodyPr>
              <a:lstStyle/>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We have learnt that splitting on an attribute gives a reduction in the average Gini Index of the resulting subsets (as it does for entropy). </a:t>
                </a:r>
              </a:p>
              <a:p>
                <a:pPr lvl="6" algn="just"/>
                <a:endParaRPr lang="en-IN" sz="10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a:latin typeface="Times New Roman" panose="02020603050405020304" pitchFamily="18" charset="0"/>
                    <a:ea typeface="Tahoma" panose="020B0604030504040204" pitchFamily="34" charset="0"/>
                    <a:cs typeface="Times New Roman" panose="02020603050405020304" pitchFamily="18" charset="0"/>
                  </a:rPr>
                  <a:t>Thus, in the same way the average weighted Gini Index can be calculated using the same frequency table used to calculate information gain </a:t>
                </a: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𝐴</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which is as follows.</a:t>
                </a:r>
              </a:p>
              <a:p>
                <a:pPr algn="just"/>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1800" dirty="0">
                    <a:latin typeface="Times New Roman" panose="02020603050405020304" pitchFamily="18" charset="0"/>
                    <a:ea typeface="Tahoma" panose="020B0604030504040204" pitchFamily="34" charset="0"/>
                    <a:cs typeface="Times New Roman" panose="02020603050405020304" pitchFamily="18" charset="0"/>
                  </a:rPr>
                  <a:t>	The G(</a:t>
                </a:r>
                <a14:m>
                  <m:oMath xmlns:m="http://schemas.openxmlformats.org/officeDocument/2006/math">
                    <m:sSub>
                      <m:sSubPr>
                        <m:ctrlPr>
                          <a:rPr lang="en-IN" sz="180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oMath>
                </a14:m>
                <a:r>
                  <a:rPr lang="en-IN" sz="1800" dirty="0">
                    <a:latin typeface="Times New Roman" panose="02020603050405020304" pitchFamily="18" charset="0"/>
                    <a:ea typeface="Tahoma" panose="020B0604030504040204" pitchFamily="34" charset="0"/>
                    <a:cs typeface="Times New Roman" panose="02020603050405020304" pitchFamily="18" charset="0"/>
                  </a:rPr>
                  <a:t>) for the </a:t>
                </a:r>
                <a14:m>
                  <m:oMath xmlns:m="http://schemas.openxmlformats.org/officeDocument/2006/math">
                    <m:sSup>
                      <m:sSupPr>
                        <m:ctrlPr>
                          <a:rPr lang="en-IN" sz="1800" i="1" dirty="0" smtClean="0">
                            <a:latin typeface="Cambria Math" panose="02040503050406030204" pitchFamily="18" charset="0"/>
                            <a:ea typeface="Tahoma" panose="020B0604030504040204" pitchFamily="34" charset="0"/>
                            <a:cs typeface="Times New Roman" panose="02020603050405020304" pitchFamily="18" charset="0"/>
                          </a:rPr>
                        </m:ctrlPr>
                      </m:sSupPr>
                      <m:e>
                        <m:r>
                          <a:rPr lang="en-IN" sz="1800" b="0" i="1" dirty="0" smtClean="0">
                            <a:latin typeface="Cambria Math" panose="02040503050406030204" pitchFamily="18" charset="0"/>
                            <a:ea typeface="Tahoma" panose="020B0604030504040204" pitchFamily="34" charset="0"/>
                            <a:cs typeface="Times New Roman" panose="02020603050405020304" pitchFamily="18" charset="0"/>
                          </a:rPr>
                          <m:t>𝑗</m:t>
                        </m:r>
                      </m:e>
                      <m:sup>
                        <m:r>
                          <a:rPr lang="en-IN" sz="1800" b="0" i="1" dirty="0" smtClean="0">
                            <a:latin typeface="Cambria Math" panose="02040503050406030204" pitchFamily="18" charset="0"/>
                            <a:ea typeface="Tahoma" panose="020B0604030504040204" pitchFamily="34" charset="0"/>
                            <a:cs typeface="Times New Roman" panose="02020603050405020304" pitchFamily="18" charset="0"/>
                          </a:rPr>
                          <m:t>𝑡h</m:t>
                        </m:r>
                      </m:sup>
                    </m:sSup>
                  </m:oMath>
                </a14:m>
                <a:r>
                  <a:rPr lang="en-IN" sz="1800" dirty="0">
                    <a:latin typeface="Times New Roman" panose="02020603050405020304" pitchFamily="18" charset="0"/>
                    <a:ea typeface="Tahoma" panose="020B0604030504040204" pitchFamily="34" charset="0"/>
                    <a:cs typeface="Times New Roman" panose="02020603050405020304" pitchFamily="18" charset="0"/>
                  </a:rPr>
                  <a:t> subset </a:t>
                </a:r>
                <a14:m>
                  <m:oMath xmlns:m="http://schemas.openxmlformats.org/officeDocument/2006/math">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oMath>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Tahoma" panose="020B0604030504040204" pitchFamily="34" charset="0"/>
                          <a:cs typeface="Times New Roman" panose="02020603050405020304" pitchFamily="18" charset="0"/>
                        </a:rPr>
                        <m:t>𝐺</m:t>
                      </m:r>
                      <m:d>
                        <m:d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e>
                      </m:d>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nary>
                        <m:naryPr>
                          <m:chr m:val="∑"/>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b="0" i="1" smtClean="0">
                              <a:latin typeface="Cambria Math" panose="02040503050406030204" pitchFamily="18" charset="0"/>
                              <a:ea typeface="Tahoma" panose="020B0604030504040204" pitchFamily="34" charset="0"/>
                              <a:cs typeface="Times New Roman" panose="02020603050405020304" pitchFamily="18" charset="0"/>
                            </a:rPr>
                            <m:t>𝑖</m:t>
                          </m:r>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latin typeface="Cambria Math" panose="02040503050406030204" pitchFamily="18" charset="0"/>
                              <a:ea typeface="Tahoma" panose="020B0604030504040204" pitchFamily="34" charset="0"/>
                              <a:cs typeface="Times New Roman" panose="02020603050405020304" pitchFamily="18" charset="0"/>
                            </a:rPr>
                            <m:t>𝑘</m:t>
                          </m:r>
                        </m:sup>
                        <m:e>
                          <m:sSup>
                            <m:sSup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dPr>
                                <m:e>
                                  <m:f>
                                    <m:f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fPr>
                                    <m:num>
                                      <m:sSub>
                                        <m:sSub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𝑓</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𝑖𝑗</m:t>
                                          </m:r>
                                        </m:sub>
                                      </m:sSub>
                                    </m:num>
                                    <m:den>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den>
                                  </m:f>
                                </m:e>
                              </m:d>
                            </m:e>
                            <m:sup>
                              <m:r>
                                <a:rPr lang="en-IN" sz="1800" b="0" i="1" smtClean="0">
                                  <a:latin typeface="Cambria Math" panose="02040503050406030204" pitchFamily="18" charset="0"/>
                                  <a:ea typeface="Tahoma" panose="020B0604030504040204" pitchFamily="34" charset="0"/>
                                  <a:cs typeface="Times New Roman" panose="02020603050405020304" pitchFamily="18" charset="0"/>
                                </a:rPr>
                                <m:t>2</m:t>
                              </m:r>
                            </m:sup>
                          </m:sSup>
                        </m:e>
                      </m:nary>
                    </m:oMath>
                  </m:oMathPara>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108" y="1641551"/>
                <a:ext cx="8425339" cy="4582885"/>
              </a:xfrm>
              <a:blipFill rotWithShape="1">
                <a:blip r:embed="rId2"/>
                <a:stretch>
                  <a:fillRect l="-507" t="-665"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94</a:t>
            </a:fld>
            <a:endParaRPr lang="en-IN" dirty="0">
              <a:solidFill>
                <a:srgbClr val="04617B">
                  <a:shade val="90000"/>
                </a:srgbClr>
              </a:solidFill>
            </a:endParaRPr>
          </a:p>
        </p:txBody>
      </p:sp>
    </p:spTree>
    <p:extLst>
      <p:ext uri="{BB962C8B-B14F-4D97-AF65-F5344CB8AC3E}">
        <p14:creationId xmlns:p14="http://schemas.microsoft.com/office/powerpoint/2010/main" val="8816911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366626"/>
            <a:ext cx="8425339" cy="967322"/>
          </a:xfrm>
        </p:spPr>
        <p:txBody>
          <a:bodyPr>
            <a:noAutofit/>
          </a:bodyPr>
          <a:lstStyle/>
          <a:p>
            <a:r>
              <a:rPr lang="en-US" sz="3600" dirty="0">
                <a:solidFill>
                  <a:srgbClr val="A50021"/>
                </a:solidFill>
                <a:latin typeface="Times New Roman" pitchFamily="18" charset="0"/>
                <a:cs typeface="Times New Roman" pitchFamily="18" charset="0"/>
              </a:rPr>
              <a:t>Calculating </a:t>
            </a:r>
            <a:r>
              <a:rPr lang="el-GR" sz="3600" dirty="0">
                <a:solidFill>
                  <a:srgbClr val="A50021"/>
                </a:solidFill>
                <a:latin typeface="Times New Roman" pitchFamily="18" charset="0"/>
                <a:cs typeface="Times New Roman" pitchFamily="18" charset="0"/>
              </a:rPr>
              <a:t>γ</a:t>
            </a:r>
            <a:r>
              <a:rPr lang="en-US" sz="3600" dirty="0">
                <a:solidFill>
                  <a:srgbClr val="A50021"/>
                </a:solidFill>
                <a:latin typeface="Times New Roman" pitchFamily="18" charset="0"/>
                <a:cs typeface="Times New Roman" pitchFamily="18" charset="0"/>
              </a:rPr>
              <a:t> using Frequency Table</a:t>
            </a:r>
            <a:endParaRPr lang="en-IN" sz="36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4654" y="1609282"/>
                <a:ext cx="8425339" cy="4582885"/>
              </a:xfrm>
            </p:spPr>
            <p:txBody>
              <a:bodyPr>
                <a:normAutofit lnSpcReduction="10000"/>
              </a:bodyPr>
              <a:lstStyle/>
              <a:p>
                <a:pPr marL="0" indent="0" algn="just">
                  <a:buNone/>
                </a:pPr>
                <a:r>
                  <a:rPr lang="en-IN" sz="2000" dirty="0">
                    <a:latin typeface="Times New Roman" panose="02020603050405020304" pitchFamily="18" charset="0"/>
                    <a:ea typeface="Tahoma" panose="020B0604030504040204" pitchFamily="34" charset="0"/>
                    <a:cs typeface="Times New Roman" panose="02020603050405020304" pitchFamily="18" charset="0"/>
                  </a:rPr>
                  <a:t>The average weighted Gini Index, </a:t>
                </a:r>
                <a14:m>
                  <m:oMath xmlns:m="http://schemas.openxmlformats.org/officeDocument/2006/math">
                    <m:sSub>
                      <m:sSubPr>
                        <m:ctrlPr>
                          <a:rPr lang="en-IN" sz="200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𝐺</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sub>
                    </m:sSub>
                  </m:oMath>
                </a14:m>
                <a:r>
                  <a:rPr lang="en-IN" sz="2000" dirty="0">
                    <a:latin typeface="Times New Roman" panose="02020603050405020304" pitchFamily="18" charset="0"/>
                    <a:ea typeface="Tahoma" panose="020B0604030504040204" pitchFamily="34" charset="0"/>
                    <a:cs typeface="Times New Roman" panose="02020603050405020304" pitchFamily="18" charset="0"/>
                  </a:rPr>
                  <a:t>(</a:t>
                </a:r>
                <a14:m>
                  <m:oMath xmlns:m="http://schemas.openxmlformats.org/officeDocument/2006/math">
                    <m:sSub>
                      <m:sSubPr>
                        <m:ctrlPr>
                          <a:rPr lang="en-IN" sz="2000" i="1">
                            <a:latin typeface="Cambria Math" panose="02040503050406030204" pitchFamily="18" charset="0"/>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𝐷</m:t>
                        </m:r>
                      </m:e>
                      <m:sub>
                        <m:r>
                          <a:rPr lang="en-IN" sz="2000" i="1">
                            <a:latin typeface="Cambria Math" panose="02040503050406030204" pitchFamily="18" charset="0"/>
                            <a:ea typeface="Tahoma" panose="020B0604030504040204" pitchFamily="34" charset="0"/>
                            <a:cs typeface="Times New Roman" panose="02020603050405020304" pitchFamily="18" charset="0"/>
                          </a:rPr>
                          <m:t>𝑗</m:t>
                        </m:r>
                      </m:sub>
                    </m:sSub>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(assuming that attribute has </a:t>
                </a:r>
                <a:r>
                  <a:rPr lang="en-IN" sz="2000" i="1" dirty="0">
                    <a:latin typeface="Times New Roman" panose="02020603050405020304" pitchFamily="18" charset="0"/>
                    <a:ea typeface="Tahoma" panose="020B0604030504040204" pitchFamily="34" charset="0"/>
                    <a:cs typeface="Times New Roman" panose="02020603050405020304" pitchFamily="18" charset="0"/>
                  </a:rPr>
                  <a:t>m</a:t>
                </a:r>
                <a:r>
                  <a:rPr lang="en-IN" sz="2000" dirty="0">
                    <a:latin typeface="Times New Roman" panose="02020603050405020304" pitchFamily="18" charset="0"/>
                    <a:ea typeface="Tahoma" panose="020B0604030504040204" pitchFamily="34" charset="0"/>
                    <a:cs typeface="Times New Roman" panose="02020603050405020304" pitchFamily="18" charset="0"/>
                  </a:rPr>
                  <a:t> distinct values is)	</a:t>
                </a:r>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IN" sz="180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𝐺</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1800" i="1">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e>
                      </m:d>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latin typeface="Cambria Math" panose="02040503050406030204" pitchFamily="18" charset="0"/>
                              <a:ea typeface="Tahoma" panose="020B0604030504040204" pitchFamily="34" charset="0"/>
                              <a:cs typeface="Times New Roman" panose="02020603050405020304" pitchFamily="18" charset="0"/>
                            </a:rPr>
                            <m:t>𝑘</m:t>
                          </m:r>
                        </m:sup>
                        <m:e>
                          <m:f>
                            <m:f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fPr>
                            <m:num>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num>
                            <m:den>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den>
                          </m:f>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e>
                      </m:nary>
                      <m:r>
                        <a:rPr lang="en-IN" sz="1800" i="1">
                          <a:latin typeface="Cambria Math" panose="02040503050406030204" pitchFamily="18" charset="0"/>
                          <a:ea typeface="Tahoma" panose="020B0604030504040204" pitchFamily="34" charset="0"/>
                          <a:cs typeface="Times New Roman" panose="02020603050405020304" pitchFamily="18" charset="0"/>
                        </a:rPr>
                        <m:t>𝐺</m:t>
                      </m:r>
                      <m:d>
                        <m:dPr>
                          <m:ctrlPr>
                            <a:rPr lang="en-IN" sz="1800" i="1">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e>
                      </m:d>
                    </m:oMath>
                  </m:oMathPara>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Tahoma" panose="020B0604030504040204" pitchFamily="34" charset="0"/>
                          <a:cs typeface="Times New Roman" panose="02020603050405020304" pitchFamily="18" charset="0"/>
                        </a:rPr>
                        <m:t>                                            </m:t>
                      </m:r>
                      <m:r>
                        <a:rPr lang="en-IN" sz="1800" i="1">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𝑗</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US" sz="1800" b="0" i="1" smtClean="0">
                              <a:latin typeface="Cambria Math"/>
                              <a:ea typeface="Tahoma" panose="020B0604030504040204" pitchFamily="34" charset="0"/>
                              <a:cs typeface="Times New Roman" panose="02020603050405020304" pitchFamily="18" charset="0"/>
                            </a:rPr>
                            <m:t>𝑚</m:t>
                          </m:r>
                        </m:sup>
                        <m:e>
                          <m:f>
                            <m:fPr>
                              <m:ctrlPr>
                                <a:rPr lang="en-IN" sz="1800" i="1">
                                  <a:latin typeface="Cambria Math" panose="02040503050406030204" pitchFamily="18" charset="0"/>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num>
                            <m:den>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i="1">
                                  <a:latin typeface="Cambria Math" panose="02040503050406030204" pitchFamily="18" charset="0"/>
                                  <a:ea typeface="Tahoma" panose="020B0604030504040204" pitchFamily="34" charset="0"/>
                                  <a:cs typeface="Times New Roman" panose="02020603050405020304" pitchFamily="18" charset="0"/>
                                </a:rPr>
                                <m:t>𝐷</m:t>
                              </m:r>
                              <m:r>
                                <a:rPr lang="en-IN" sz="1800" i="1">
                                  <a:latin typeface="Cambria Math" panose="02040503050406030204" pitchFamily="18" charset="0"/>
                                  <a:ea typeface="Tahoma" panose="020B0604030504040204" pitchFamily="34" charset="0"/>
                                  <a:cs typeface="Times New Roman" panose="02020603050405020304" pitchFamily="18" charset="0"/>
                                </a:rPr>
                                <m:t>|</m:t>
                              </m:r>
                            </m:den>
                          </m:f>
                          <m:r>
                            <a:rPr lang="en-IN" sz="1800" i="1">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𝑗</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US" sz="1800" b="0" i="1" smtClean="0">
                                  <a:latin typeface="Cambria Math"/>
                                  <a:ea typeface="Tahoma" panose="020B0604030504040204" pitchFamily="34" charset="0"/>
                                  <a:cs typeface="Times New Roman" panose="02020603050405020304" pitchFamily="18" charset="0"/>
                                </a:rPr>
                                <m:t>𝑚</m:t>
                              </m:r>
                            </m:sup>
                            <m:e>
                              <m:nary>
                                <m:naryPr>
                                  <m:chr m:val="∑"/>
                                  <m:ctrlPr>
                                    <a:rPr lang="en-IN" sz="1800" i="1">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𝑖</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IN" sz="1800" i="1">
                                      <a:latin typeface="Cambria Math" panose="02040503050406030204" pitchFamily="18" charset="0"/>
                                      <a:ea typeface="Tahoma" panose="020B0604030504040204" pitchFamily="34" charset="0"/>
                                      <a:cs typeface="Times New Roman" panose="02020603050405020304" pitchFamily="18" charset="0"/>
                                    </a:rPr>
                                    <m:t>𝑘</m:t>
                                  </m:r>
                                </m:sup>
                                <m:e>
                                  <m:f>
                                    <m:fPr>
                                      <m:ctrlPr>
                                        <a:rPr lang="en-IN" sz="1800" i="1">
                                          <a:latin typeface="Cambria Math" panose="02040503050406030204" pitchFamily="18" charset="0"/>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num>
                                    <m:den>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i="1">
                                          <a:latin typeface="Cambria Math" panose="02040503050406030204" pitchFamily="18" charset="0"/>
                                          <a:ea typeface="Tahoma" panose="020B0604030504040204" pitchFamily="34" charset="0"/>
                                          <a:cs typeface="Times New Roman" panose="02020603050405020304" pitchFamily="18" charset="0"/>
                                        </a:rPr>
                                        <m:t>𝐷</m:t>
                                      </m:r>
                                      <m:r>
                                        <a:rPr lang="en-IN" sz="1800" i="1">
                                          <a:latin typeface="Cambria Math" panose="02040503050406030204" pitchFamily="18" charset="0"/>
                                          <a:ea typeface="Tahoma" panose="020B0604030504040204" pitchFamily="34" charset="0"/>
                                          <a:cs typeface="Times New Roman" panose="02020603050405020304" pitchFamily="18" charset="0"/>
                                        </a:rPr>
                                        <m:t>|</m:t>
                                      </m:r>
                                    </m:den>
                                  </m:f>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1800" i="1">
                                              <a:latin typeface="Cambria Math" panose="02040503050406030204" pitchFamily="18" charset="0"/>
                                              <a:ea typeface="Tahoma" panose="020B0604030504040204" pitchFamily="34" charset="0"/>
                                              <a:cs typeface="Times New Roman" panose="02020603050405020304" pitchFamily="18" charset="0"/>
                                            </a:rPr>
                                          </m:ctrlPr>
                                        </m:dPr>
                                        <m:e>
                                          <m:f>
                                            <m:fPr>
                                              <m:ctrlPr>
                                                <a:rPr lang="en-IN" sz="1800" i="1">
                                                  <a:latin typeface="Cambria Math" panose="02040503050406030204" pitchFamily="18" charset="0"/>
                                                  <a:ea typeface="Tahoma" panose="020B0604030504040204" pitchFamily="34" charset="0"/>
                                                  <a:cs typeface="Times New Roman" panose="02020603050405020304" pitchFamily="18" charset="0"/>
                                                </a:rPr>
                                              </m:ctrlPr>
                                            </m:fPr>
                                            <m:num>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𝑓</m:t>
                                                  </m:r>
                                                </m:e>
                                                <m:sub>
                                                  <m:r>
                                                    <a:rPr lang="en-IN" sz="1800" i="1">
                                                      <a:latin typeface="Cambria Math" panose="02040503050406030204" pitchFamily="18" charset="0"/>
                                                      <a:ea typeface="Tahoma" panose="020B0604030504040204" pitchFamily="34" charset="0"/>
                                                      <a:cs typeface="Times New Roman" panose="02020603050405020304" pitchFamily="18" charset="0"/>
                                                    </a:rPr>
                                                    <m:t>𝑖𝑗</m:t>
                                                  </m:r>
                                                </m:sub>
                                              </m:sSub>
                                            </m:num>
                                            <m:den>
                                              <m:r>
                                                <a:rPr lang="en-IN" sz="1800" i="1">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den>
                                          </m:f>
                                        </m:e>
                                      </m:d>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nary>
                            </m:e>
                          </m:nary>
                        </m:e>
                      </m:nary>
                    </m:oMath>
                  </m:oMathPara>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i="1">
                          <a:latin typeface="Cambria Math" panose="02040503050406030204" pitchFamily="18" charset="0"/>
                          <a:ea typeface="Tahoma" panose="020B0604030504040204" pitchFamily="34" charset="0"/>
                          <a:cs typeface="Times New Roman" panose="02020603050405020304" pitchFamily="18" charset="0"/>
                        </a:rPr>
                        <m:t> </m:t>
                      </m:r>
                      <m:r>
                        <a:rPr lang="en-US" sz="1800" b="0" i="1" smtClean="0">
                          <a:latin typeface="Cambria Math"/>
                          <a:ea typeface="Tahoma" panose="020B0604030504040204" pitchFamily="34" charset="0"/>
                          <a:cs typeface="Times New Roman" panose="02020603050405020304" pitchFamily="18" charset="0"/>
                        </a:rPr>
                        <m:t>                                </m:t>
                      </m:r>
                      <m:r>
                        <a:rPr lang="en-IN" sz="1800" i="1">
                          <a:latin typeface="Cambria Math" panose="02040503050406030204" pitchFamily="18" charset="0"/>
                          <a:ea typeface="Tahoma" panose="020B0604030504040204" pitchFamily="34" charset="0"/>
                          <a:cs typeface="Times New Roman" panose="02020603050405020304" pitchFamily="18" charset="0"/>
                        </a:rPr>
                        <m:t>=1−</m:t>
                      </m:r>
                      <m:f>
                        <m:fPr>
                          <m:ctrlPr>
                            <a:rPr lang="en-IN" sz="1800" i="1">
                              <a:latin typeface="Cambria Math" panose="02040503050406030204" pitchFamily="18" charset="0"/>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1</m:t>
                          </m:r>
                        </m:num>
                        <m:den>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i="1">
                              <a:latin typeface="Cambria Math" panose="02040503050406030204" pitchFamily="18" charset="0"/>
                              <a:ea typeface="Tahoma" panose="020B0604030504040204" pitchFamily="34" charset="0"/>
                              <a:cs typeface="Times New Roman" panose="02020603050405020304" pitchFamily="18" charset="0"/>
                            </a:rPr>
                            <m:t>𝐷</m:t>
                          </m:r>
                          <m:r>
                            <a:rPr lang="en-IN" sz="1800" i="1">
                              <a:latin typeface="Cambria Math" panose="02040503050406030204" pitchFamily="18" charset="0"/>
                              <a:ea typeface="Tahoma" panose="020B0604030504040204" pitchFamily="34" charset="0"/>
                              <a:cs typeface="Times New Roman" panose="02020603050405020304" pitchFamily="18" charset="0"/>
                            </a:rPr>
                            <m:t>|</m:t>
                          </m:r>
                        </m:den>
                      </m:f>
                      <m:nary>
                        <m:naryPr>
                          <m:chr m:val="∑"/>
                          <m:ctrlPr>
                            <a:rPr lang="en-IN" sz="1800" i="1">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𝑗</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US" sz="1800" b="0" i="1" smtClean="0">
                              <a:latin typeface="Cambria Math"/>
                              <a:ea typeface="Tahoma" panose="020B0604030504040204" pitchFamily="34" charset="0"/>
                              <a:cs typeface="Times New Roman" panose="02020603050405020304" pitchFamily="18" charset="0"/>
                            </a:rPr>
                            <m:t>𝑚</m:t>
                          </m:r>
                        </m:sup>
                        <m:e>
                          <m:f>
                            <m:fPr>
                              <m:ctrlPr>
                                <a:rPr lang="en-IN" sz="1800" i="1">
                                  <a:latin typeface="Cambria Math" panose="02040503050406030204" pitchFamily="18" charset="0"/>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1</m:t>
                              </m:r>
                            </m:num>
                            <m:den>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den>
                          </m:f>
                          <m:r>
                            <a:rPr lang="en-IN" sz="1800" i="1">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𝑖</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IN" sz="1800" i="1">
                                  <a:latin typeface="Cambria Math" panose="02040503050406030204" pitchFamily="18" charset="0"/>
                                  <a:ea typeface="Tahoma" panose="020B0604030504040204" pitchFamily="34" charset="0"/>
                                  <a:cs typeface="Times New Roman" panose="02020603050405020304" pitchFamily="18" charset="0"/>
                                </a:rPr>
                                <m:t>𝑘</m:t>
                              </m:r>
                            </m:sup>
                            <m:e>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𝑓</m:t>
                                      </m:r>
                                    </m:e>
                                    <m:sub>
                                      <m:r>
                                        <a:rPr lang="en-IN" sz="1800" i="1">
                                          <a:latin typeface="Cambria Math" panose="02040503050406030204" pitchFamily="18" charset="0"/>
                                          <a:ea typeface="Tahoma" panose="020B0604030504040204" pitchFamily="34" charset="0"/>
                                          <a:cs typeface="Times New Roman" panose="02020603050405020304" pitchFamily="18" charset="0"/>
                                        </a:rPr>
                                        <m:t>𝑖𝑗</m:t>
                                      </m:r>
                                    </m:sub>
                                  </m:sSub>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nary>
                        </m:e>
                      </m:nary>
                    </m:oMath>
                  </m:oMathPara>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1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a:latin typeface="Times New Roman" panose="02020603050405020304" pitchFamily="18" charset="0"/>
                    <a:ea typeface="Tahoma" panose="020B0604030504040204" pitchFamily="34" charset="0"/>
                    <a:cs typeface="Times New Roman" panose="02020603050405020304" pitchFamily="18" charset="0"/>
                  </a:rPr>
                  <a:t>The above gives a formula for </a:t>
                </a:r>
                <a:r>
                  <a:rPr lang="en-IN" sz="2000" i="1" dirty="0">
                    <a:latin typeface="Times New Roman" panose="02020603050405020304" pitchFamily="18" charset="0"/>
                    <a:ea typeface="Tahoma" panose="020B0604030504040204" pitchFamily="34" charset="0"/>
                    <a:cs typeface="Times New Roman" panose="02020603050405020304" pitchFamily="18" charset="0"/>
                  </a:rPr>
                  <a:t>m</a:t>
                </a:r>
                <a:r>
                  <a:rPr lang="en-IN" sz="2000" dirty="0">
                    <a:latin typeface="Times New Roman" panose="02020603050405020304" pitchFamily="18" charset="0"/>
                    <a:ea typeface="Tahoma" panose="020B0604030504040204" pitchFamily="34" charset="0"/>
                    <a:cs typeface="Times New Roman" panose="02020603050405020304" pitchFamily="18" charset="0"/>
                  </a:rPr>
                  <a:t>-attribute values; however, it an be fine tuned to subset of attributes also.</a:t>
                </a: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4654" y="1609278"/>
                <a:ext cx="8425339" cy="4582885"/>
              </a:xfrm>
              <a:blipFill rotWithShape="1">
                <a:blip r:embed="rId2"/>
                <a:stretch>
                  <a:fillRect l="-724" t="-1197" r="-796" b="-26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95</a:t>
            </a:fld>
            <a:endParaRPr lang="en-IN" dirty="0">
              <a:solidFill>
                <a:srgbClr val="04617B">
                  <a:shade val="90000"/>
                </a:srgbClr>
              </a:solidFill>
            </a:endParaRPr>
          </a:p>
        </p:txBody>
      </p:sp>
    </p:spTree>
    <p:extLst>
      <p:ext uri="{BB962C8B-B14F-4D97-AF65-F5344CB8AC3E}">
        <p14:creationId xmlns:p14="http://schemas.microsoft.com/office/powerpoint/2010/main" val="16300116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04396" y="366662"/>
            <a:ext cx="8982636" cy="892019"/>
          </a:xfrm>
        </p:spPr>
        <p:txBody>
          <a:bodyPr>
            <a:noAutofit/>
          </a:bodyPr>
          <a:lstStyle/>
          <a:p>
            <a:r>
              <a:rPr lang="en-US" sz="3600" dirty="0">
                <a:solidFill>
                  <a:srgbClr val="A50021"/>
                </a:solidFill>
                <a:latin typeface="Times New Roman" pitchFamily="18" charset="0"/>
                <a:cs typeface="Times New Roman" pitchFamily="18" charset="0"/>
              </a:rPr>
              <a:t>Illustration: Calculating </a:t>
            </a:r>
            <a:r>
              <a:rPr lang="el-GR" sz="3600" dirty="0">
                <a:solidFill>
                  <a:srgbClr val="A50021"/>
                </a:solidFill>
                <a:latin typeface="Times New Roman" pitchFamily="18" charset="0"/>
                <a:cs typeface="Times New Roman" pitchFamily="18" charset="0"/>
              </a:rPr>
              <a:t>γ</a:t>
            </a:r>
            <a:r>
              <a:rPr lang="en-US" sz="3600" dirty="0">
                <a:solidFill>
                  <a:srgbClr val="A50021"/>
                </a:solidFill>
                <a:latin typeface="Times New Roman" pitchFamily="18" charset="0"/>
                <a:cs typeface="Times New Roman" pitchFamily="18" charset="0"/>
              </a:rPr>
              <a:t> using Frequency Table</a:t>
            </a:r>
            <a:endParaRPr lang="en-IN" sz="3600" b="1" dirty="0">
              <a:solidFill>
                <a:srgbClr val="C0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126" y="1641555"/>
                <a:ext cx="8425339" cy="4582885"/>
              </a:xfrm>
            </p:spPr>
            <p:txBody>
              <a:bodyPr>
                <a:normAutofit/>
              </a:bodyPr>
              <a:lstStyle/>
              <a:p>
                <a:pPr marL="0" indent="0" algn="just">
                  <a:buNone/>
                </a:pP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Example 9.16 : Calculating </a:t>
                </a:r>
                <a:r>
                  <a:rPr lang="el-GR"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γ</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using frequency table of OPTH</a:t>
                </a:r>
              </a:p>
              <a:p>
                <a:pPr marL="0" indent="0" algn="just">
                  <a:buNone/>
                </a:pPr>
                <a:endParaRPr lang="en-IN" sz="1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a:latin typeface="Times New Roman" panose="02020603050405020304" pitchFamily="18" charset="0"/>
                    <a:ea typeface="Tahoma" panose="020B0604030504040204" pitchFamily="34" charset="0"/>
                    <a:cs typeface="Times New Roman" panose="02020603050405020304" pitchFamily="18" charset="0"/>
                  </a:rPr>
                  <a:t>Let us consider the frequency table for OPTH database considered earlier. Also consider the attribute </a:t>
                </a:r>
                <a14:m>
                  <m:oMath xmlns:m="http://schemas.openxmlformats.org/officeDocument/2006/math">
                    <m:sSub>
                      <m:sSubPr>
                        <m:ctrlPr>
                          <a:rPr lang="en-IN" sz="200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1</m:t>
                        </m:r>
                      </m:sub>
                    </m:sSub>
                    <m:r>
                      <a:rPr lang="en-IN" sz="2000" b="0" i="0" smtClean="0">
                        <a:latin typeface="Cambria Math" panose="02040503050406030204" pitchFamily="18" charset="0"/>
                        <a:ea typeface="Tahoma" panose="020B0604030504040204" pitchFamily="34" charset="0"/>
                        <a:cs typeface="Times New Roman" panose="02020603050405020304" pitchFamily="18" charset="0"/>
                      </a:rPr>
                      <m:t> </m:t>
                    </m:r>
                  </m:oMath>
                </a14:m>
                <a:r>
                  <a:rPr lang="en-IN" sz="2000" dirty="0">
                    <a:latin typeface="Times New Roman" panose="02020603050405020304" pitchFamily="18" charset="0"/>
                    <a:ea typeface="Tahoma" panose="020B0604030504040204" pitchFamily="34" charset="0"/>
                    <a:cs typeface="Times New Roman" panose="02020603050405020304" pitchFamily="18" charset="0"/>
                  </a:rPr>
                  <a:t>with three values 1, 2 and 3. The frequency table is shown below.</a:t>
                </a:r>
              </a:p>
              <a:p>
                <a:pPr marL="0" indent="0" algn="just">
                  <a:buNone/>
                </a:pPr>
                <a14:m>
                  <m:oMathPara xmlns:m="http://schemas.openxmlformats.org/officeDocument/2006/math">
                    <m:oMathParaPr>
                      <m:jc m:val="centerGroup"/>
                    </m:oMathParaPr>
                    <m:oMath xmlns:m="http://schemas.openxmlformats.org/officeDocument/2006/math">
                      <m:r>
                        <a:rPr lang="en-IN" sz="1800" b="0" i="0" smtClean="0">
                          <a:latin typeface="Cambria Math" panose="02040503050406030204" pitchFamily="18" charset="0"/>
                          <a:ea typeface="Tahoma" panose="020B0604030504040204" pitchFamily="34" charset="0"/>
                          <a:cs typeface="Times New Roman" panose="02020603050405020304" pitchFamily="18" charset="0"/>
                        </a:rPr>
                        <m:t> </m:t>
                      </m:r>
                      <m:r>
                        <a:rPr lang="en-IN" sz="1800" b="0" i="1" smtClean="0">
                          <a:latin typeface="Cambria Math" panose="02040503050406030204" pitchFamily="18" charset="0"/>
                          <a:ea typeface="Tahoma" panose="020B0604030504040204" pitchFamily="34" charset="0"/>
                          <a:cs typeface="Times New Roman" panose="02020603050405020304" pitchFamily="18" charset="0"/>
                        </a:rPr>
                        <m:t>                                             </m:t>
                      </m:r>
                    </m:oMath>
                  </m:oMathPara>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108" y="1641551"/>
                <a:ext cx="8425339" cy="4582885"/>
              </a:xfrm>
              <a:blipFill rotWithShape="1">
                <a:blip r:embed="rId2"/>
                <a:stretch>
                  <a:fillRect l="-796" t="-665"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96</a:t>
            </a:fld>
            <a:endParaRPr lang="en-IN" dirty="0">
              <a:solidFill>
                <a:srgbClr val="04617B">
                  <a:shade val="90000"/>
                </a:srgb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081933833"/>
              </p:ext>
            </p:extLst>
          </p:nvPr>
        </p:nvGraphicFramePr>
        <p:xfrm>
          <a:off x="925798" y="3614977"/>
          <a:ext cx="6832416" cy="1854200"/>
        </p:xfrm>
        <a:graphic>
          <a:graphicData uri="http://schemas.openxmlformats.org/drawingml/2006/table">
            <a:tbl>
              <a:tblPr firstRow="1" bandRow="1">
                <a:tableStyleId>{5C22544A-7EE6-4342-B048-85BDC9FD1C3A}</a:tableStyleId>
              </a:tblPr>
              <a:tblGrid>
                <a:gridCol w="1708104">
                  <a:extLst>
                    <a:ext uri="{9D8B030D-6E8A-4147-A177-3AD203B41FA5}">
                      <a16:colId xmlns:a16="http://schemas.microsoft.com/office/drawing/2014/main" val="4007211023"/>
                    </a:ext>
                  </a:extLst>
                </a:gridCol>
                <a:gridCol w="1708104">
                  <a:extLst>
                    <a:ext uri="{9D8B030D-6E8A-4147-A177-3AD203B41FA5}">
                      <a16:colId xmlns:a16="http://schemas.microsoft.com/office/drawing/2014/main" val="1375103647"/>
                    </a:ext>
                  </a:extLst>
                </a:gridCol>
                <a:gridCol w="1708104">
                  <a:extLst>
                    <a:ext uri="{9D8B030D-6E8A-4147-A177-3AD203B41FA5}">
                      <a16:colId xmlns:a16="http://schemas.microsoft.com/office/drawing/2014/main" val="3058109390"/>
                    </a:ext>
                  </a:extLst>
                </a:gridCol>
                <a:gridCol w="1708104">
                  <a:extLst>
                    <a:ext uri="{9D8B030D-6E8A-4147-A177-3AD203B41FA5}">
                      <a16:colId xmlns:a16="http://schemas.microsoft.com/office/drawing/2014/main" val="2535902070"/>
                    </a:ext>
                  </a:extLst>
                </a:gridCol>
              </a:tblGrid>
              <a:tr h="370840">
                <a:tc>
                  <a:txBody>
                    <a:bodyPr/>
                    <a:lstStyle/>
                    <a:p>
                      <a:pPr algn="ct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3</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0857747"/>
                  </a:ext>
                </a:extLst>
              </a:tr>
              <a:tr h="370840">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Class 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634216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ea typeface="Tahoma" panose="020B0604030504040204" pitchFamily="34" charset="0"/>
                          <a:cs typeface="Times New Roman" panose="02020603050405020304" pitchFamily="18" charset="0"/>
                        </a:rPr>
                        <a:t>Class 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1677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ea typeface="Tahoma" panose="020B0604030504040204" pitchFamily="34" charset="0"/>
                          <a:cs typeface="Times New Roman" panose="02020603050405020304" pitchFamily="18" charset="0"/>
                        </a:rPr>
                        <a:t>Class 3</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4</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5</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6</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3879955"/>
                  </a:ext>
                </a:extLst>
              </a:tr>
              <a:tr h="370840">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Column sum</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8</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8</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8</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8715907"/>
                  </a:ext>
                </a:extLst>
              </a:tr>
            </a:tbl>
          </a:graphicData>
        </a:graphic>
      </p:graphicFrame>
    </p:spTree>
    <p:extLst>
      <p:ext uri="{BB962C8B-B14F-4D97-AF65-F5344CB8AC3E}">
        <p14:creationId xmlns:p14="http://schemas.microsoft.com/office/powerpoint/2010/main" val="14698585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39868" y="366662"/>
            <a:ext cx="9068697" cy="892019"/>
          </a:xfrm>
        </p:spPr>
        <p:txBody>
          <a:bodyPr>
            <a:noAutofit/>
          </a:bodyPr>
          <a:lstStyle/>
          <a:p>
            <a:r>
              <a:rPr lang="en-US" sz="3600" dirty="0">
                <a:solidFill>
                  <a:srgbClr val="A50021"/>
                </a:solidFill>
                <a:latin typeface="Times New Roman" pitchFamily="18" charset="0"/>
                <a:cs typeface="Times New Roman" pitchFamily="18" charset="0"/>
              </a:rPr>
              <a:t>Illustration: Calculating </a:t>
            </a:r>
            <a:r>
              <a:rPr lang="el-GR" sz="3600" dirty="0">
                <a:solidFill>
                  <a:srgbClr val="A50021"/>
                </a:solidFill>
                <a:latin typeface="Times New Roman" pitchFamily="18" charset="0"/>
                <a:cs typeface="Times New Roman" pitchFamily="18" charset="0"/>
              </a:rPr>
              <a:t>γ</a:t>
            </a:r>
            <a:r>
              <a:rPr lang="en-US" sz="3600" dirty="0">
                <a:solidFill>
                  <a:srgbClr val="A50021"/>
                </a:solidFill>
                <a:latin typeface="Times New Roman" pitchFamily="18" charset="0"/>
                <a:cs typeface="Times New Roman" pitchFamily="18" charset="0"/>
              </a:rPr>
              <a:t> using Frequency Table</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574942"/>
                <a:ext cx="8425339" cy="4717004"/>
              </a:xfrm>
            </p:spPr>
            <p:txBody>
              <a:bodyPr>
                <a:normAutofit/>
              </a:bodyPr>
              <a:lstStyle/>
              <a:p>
                <a:pPr marL="0" indent="0" algn="just">
                  <a:buNone/>
                </a:pPr>
                <a:r>
                  <a:rPr lang="en-IN" sz="2000" dirty="0">
                    <a:latin typeface="Times New Roman" panose="02020603050405020304" pitchFamily="18" charset="0"/>
                    <a:ea typeface="Tahoma" panose="020B0604030504040204" pitchFamily="34" charset="0"/>
                    <a:cs typeface="Times New Roman" panose="02020603050405020304" pitchFamily="18" charset="0"/>
                  </a:rPr>
                  <a:t>Now we can calculate the value of Gini Index with the following steps:</a:t>
                </a:r>
              </a:p>
              <a:p>
                <a:pPr marL="0" indent="0" algn="just">
                  <a:buNone/>
                </a:pPr>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buFont typeface="+mj-lt"/>
                  <a:buAutoNum type="arabicPeriod"/>
                </a:pPr>
                <a:r>
                  <a:rPr lang="en-IN" sz="2000" dirty="0">
                    <a:latin typeface="Times New Roman" panose="02020603050405020304" pitchFamily="18" charset="0"/>
                    <a:ea typeface="Tahoma" panose="020B0604030504040204" pitchFamily="34" charset="0"/>
                    <a:cs typeface="Times New Roman" panose="02020603050405020304" pitchFamily="18" charset="0"/>
                  </a:rPr>
                  <a:t>For each non-empty column, form the sum of the squares of the values in the body of the table and divide by the column sum.</a:t>
                </a:r>
              </a:p>
              <a:p>
                <a:pPr marL="2537460" lvl="8" indent="-342900" algn="just">
                  <a:buFont typeface="+mj-lt"/>
                  <a:buAutoNum type="arabicPeriod"/>
                </a:pPr>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buFont typeface="+mj-lt"/>
                  <a:buAutoNum type="arabicPeriod"/>
                </a:pPr>
                <a:r>
                  <a:rPr lang="en-IN" sz="2000" dirty="0">
                    <a:latin typeface="Times New Roman" panose="02020603050405020304" pitchFamily="18" charset="0"/>
                    <a:ea typeface="Tahoma" panose="020B0604030504040204" pitchFamily="34" charset="0"/>
                    <a:cs typeface="Times New Roman" panose="02020603050405020304" pitchFamily="18" charset="0"/>
                  </a:rPr>
                  <a:t>Add the values obtained for all columns and divided by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m:t>
                    </m:r>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𝐷</m:t>
                    </m:r>
                    <m:r>
                      <a:rPr lang="en-IN" sz="2000" i="1" dirty="0" smtClean="0">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the size of the database.</a:t>
                </a:r>
              </a:p>
              <a:p>
                <a:pPr marL="2537460" lvl="8" indent="-342900" algn="just">
                  <a:buFont typeface="+mj-lt"/>
                  <a:buAutoNum type="arabicPeriod"/>
                </a:pPr>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buFont typeface="+mj-lt"/>
                  <a:buAutoNum type="arabicPeriod"/>
                </a:pPr>
                <a:r>
                  <a:rPr lang="en-IN" sz="2000" dirty="0">
                    <a:latin typeface="Times New Roman" panose="02020603050405020304" pitchFamily="18" charset="0"/>
                    <a:ea typeface="Tahoma" panose="020B0604030504040204" pitchFamily="34" charset="0"/>
                    <a:cs typeface="Times New Roman" panose="02020603050405020304" pitchFamily="18" charset="0"/>
                  </a:rPr>
                  <a:t>Subtract the total from 1.</a:t>
                </a:r>
              </a:p>
              <a:p>
                <a:pPr marL="1988820" lvl="6" indent="-342900" algn="just">
                  <a:buFont typeface="+mj-lt"/>
                  <a:buAutoNum type="arabicPeriod"/>
                </a:pPr>
                <a:endParaRPr lang="en-IN" sz="1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a:latin typeface="Times New Roman" panose="02020603050405020304" pitchFamily="18" charset="0"/>
                    <a:ea typeface="Tahoma" panose="020B0604030504040204" pitchFamily="34" charset="0"/>
                    <a:cs typeface="Times New Roman" panose="02020603050405020304" pitchFamily="18" charset="0"/>
                  </a:rPr>
                  <a:t>As an example, with reference to the frequency table as mentioned just.</a:t>
                </a:r>
              </a:p>
              <a:p>
                <a:pPr marL="0" indent="0" algn="just">
                  <a:buNone/>
                </a:pPr>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sSub>
                      <m:sSubPr>
                        <m:ctrlPr>
                          <a:rPr lang="en-IN" sz="180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𝐴</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f>
                      <m:f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fPr>
                      <m:num>
                        <m:d>
                          <m:d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dPr>
                          <m:e>
                            <m:sSup>
                              <m:sSup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2</m:t>
                                </m:r>
                              </m:e>
                              <m:sup>
                                <m:r>
                                  <a:rPr lang="en-IN" sz="1800" b="0" i="1" smtClean="0">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2</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4</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d>
                      </m:num>
                      <m:den>
                        <m:r>
                          <a:rPr lang="en-IN" sz="1800" b="0" i="1" smtClean="0">
                            <a:latin typeface="Cambria Math" panose="02040503050406030204" pitchFamily="18" charset="0"/>
                            <a:ea typeface="Tahoma" panose="020B0604030504040204" pitchFamily="34" charset="0"/>
                            <a:cs typeface="Times New Roman" panose="02020603050405020304" pitchFamily="18" charset="0"/>
                          </a:rPr>
                          <m:t>24</m:t>
                        </m:r>
                      </m:den>
                    </m:f>
                    <m:r>
                      <a:rPr lang="en-IN" sz="1800" b="0" i="1" smtClean="0">
                        <a:latin typeface="Cambria Math" panose="02040503050406030204" pitchFamily="18" charset="0"/>
                        <a:ea typeface="Tahoma" panose="020B0604030504040204" pitchFamily="34" charset="0"/>
                        <a:cs typeface="Times New Roman" panose="02020603050405020304" pitchFamily="18" charset="0"/>
                      </a:rPr>
                      <m:t>=3.0</m:t>
                    </m:r>
                  </m:oMath>
                </a14:m>
                <a:r>
                  <a:rPr lang="en-IN" sz="1800" dirty="0">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𝐴</m:t>
                        </m:r>
                      </m:e>
                      <m:sub>
                        <m:r>
                          <a:rPr lang="en-IN" sz="1800" i="1">
                            <a:latin typeface="Cambria Math" panose="02040503050406030204" pitchFamily="18" charset="0"/>
                            <a:ea typeface="Tahoma" panose="020B0604030504040204" pitchFamily="34" charset="0"/>
                            <a:cs typeface="Times New Roman" panose="02020603050405020304" pitchFamily="18" charset="0"/>
                          </a:rPr>
                          <m:t>1</m:t>
                        </m:r>
                      </m:sub>
                    </m:sSub>
                    <m:r>
                      <a:rPr lang="en-IN" sz="1800" i="1">
                        <a:latin typeface="Cambria Math" panose="02040503050406030204" pitchFamily="18" charset="0"/>
                        <a:ea typeface="Tahoma" panose="020B0604030504040204" pitchFamily="34" charset="0"/>
                        <a:cs typeface="Times New Roman" panose="02020603050405020304" pitchFamily="18" charset="0"/>
                      </a:rPr>
                      <m:t>=2=</m:t>
                    </m:r>
                    <m:f>
                      <m:fPr>
                        <m:ctrlPr>
                          <a:rPr lang="en-IN" sz="1800" i="1">
                            <a:latin typeface="Cambria Math" panose="02040503050406030204" pitchFamily="18" charset="0"/>
                            <a:ea typeface="Tahoma" panose="020B0604030504040204" pitchFamily="34" charset="0"/>
                            <a:cs typeface="Times New Roman" panose="02020603050405020304" pitchFamily="18" charset="0"/>
                          </a:rPr>
                        </m:ctrlPr>
                      </m:fPr>
                      <m:num>
                        <m:d>
                          <m:dPr>
                            <m:ctrlPr>
                              <a:rPr lang="en-IN" sz="1800" i="1">
                                <a:latin typeface="Cambria Math" panose="02040503050406030204" pitchFamily="18" charset="0"/>
                                <a:ea typeface="Tahoma" panose="020B0604030504040204" pitchFamily="34" charset="0"/>
                                <a:cs typeface="Times New Roman" panose="02020603050405020304" pitchFamily="18" charset="0"/>
                              </a:rPr>
                            </m:ctrlPr>
                          </m:dPr>
                          <m:e>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1</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2</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5</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d>
                      </m:num>
                      <m:den>
                        <m:r>
                          <a:rPr lang="en-IN" sz="1800" i="1">
                            <a:latin typeface="Cambria Math" panose="02040503050406030204" pitchFamily="18" charset="0"/>
                            <a:ea typeface="Tahoma" panose="020B0604030504040204" pitchFamily="34" charset="0"/>
                            <a:cs typeface="Times New Roman" panose="02020603050405020304" pitchFamily="18" charset="0"/>
                          </a:rPr>
                          <m:t>24</m:t>
                        </m:r>
                      </m:den>
                    </m:f>
                    <m:r>
                      <a:rPr lang="en-IN" sz="1800" i="1">
                        <a:latin typeface="Cambria Math" panose="02040503050406030204" pitchFamily="18" charset="0"/>
                        <a:ea typeface="Tahoma" panose="020B0604030504040204" pitchFamily="34" charset="0"/>
                        <a:cs typeface="Times New Roman" panose="02020603050405020304" pitchFamily="18" charset="0"/>
                      </a:rPr>
                      <m:t>=3.</m:t>
                    </m:r>
                  </m:oMath>
                </a14:m>
                <a:r>
                  <a:rPr lang="en-IN" sz="1800" dirty="0">
                    <a:latin typeface="Times New Roman" panose="02020603050405020304" pitchFamily="18" charset="0"/>
                    <a:ea typeface="Tahoma" panose="020B0604030504040204" pitchFamily="34" charset="0"/>
                    <a:cs typeface="Times New Roman" panose="02020603050405020304" pitchFamily="18" charset="0"/>
                  </a:rPr>
                  <a:t>75 </a:t>
                </a:r>
              </a:p>
              <a:p>
                <a:pPr marL="0" indent="0" algn="just">
                  <a:buNone/>
                </a:pPr>
                <a14:m>
                  <m:oMath xmlns:m="http://schemas.openxmlformats.org/officeDocument/2006/math">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𝐴</m:t>
                        </m:r>
                      </m:e>
                      <m:sub>
                        <m:r>
                          <a:rPr lang="en-IN" sz="1800" i="1">
                            <a:latin typeface="Cambria Math" panose="02040503050406030204" pitchFamily="18" charset="0"/>
                            <a:ea typeface="Tahoma" panose="020B0604030504040204" pitchFamily="34" charset="0"/>
                            <a:cs typeface="Times New Roman" panose="02020603050405020304" pitchFamily="18" charset="0"/>
                          </a:rPr>
                          <m:t>1</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latin typeface="Cambria Math" panose="02040503050406030204" pitchFamily="18" charset="0"/>
                        <a:ea typeface="Tahoma" panose="020B0604030504040204" pitchFamily="34" charset="0"/>
                        <a:cs typeface="Times New Roman" panose="02020603050405020304" pitchFamily="18" charset="0"/>
                      </a:rPr>
                      <m:t>3</m:t>
                    </m:r>
                    <m:r>
                      <a:rPr lang="en-IN" sz="1800" i="1">
                        <a:latin typeface="Cambria Math" panose="02040503050406030204" pitchFamily="18" charset="0"/>
                        <a:ea typeface="Tahoma" panose="020B0604030504040204" pitchFamily="34" charset="0"/>
                        <a:cs typeface="Times New Roman" panose="02020603050405020304" pitchFamily="18" charset="0"/>
                      </a:rPr>
                      <m:t>=</m:t>
                    </m:r>
                    <m:f>
                      <m:fPr>
                        <m:ctrlPr>
                          <a:rPr lang="en-IN" sz="1800" i="1">
                            <a:latin typeface="Cambria Math" panose="02040503050406030204" pitchFamily="18" charset="0"/>
                            <a:ea typeface="Tahoma" panose="020B0604030504040204" pitchFamily="34" charset="0"/>
                            <a:cs typeface="Times New Roman" panose="02020603050405020304" pitchFamily="18" charset="0"/>
                          </a:rPr>
                        </m:ctrlPr>
                      </m:fPr>
                      <m:num>
                        <m:d>
                          <m:dPr>
                            <m:ctrlPr>
                              <a:rPr lang="en-IN" sz="1800" i="1">
                                <a:latin typeface="Cambria Math" panose="02040503050406030204" pitchFamily="18" charset="0"/>
                                <a:ea typeface="Tahoma" panose="020B0604030504040204" pitchFamily="34" charset="0"/>
                                <a:cs typeface="Times New Roman" panose="02020603050405020304" pitchFamily="18" charset="0"/>
                              </a:rPr>
                            </m:ctrlPr>
                          </m:dPr>
                          <m:e>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6</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d>
                      </m:num>
                      <m:den>
                        <m:r>
                          <a:rPr lang="en-IN" sz="1800" i="1">
                            <a:latin typeface="Cambria Math" panose="02040503050406030204" pitchFamily="18" charset="0"/>
                            <a:ea typeface="Tahoma" panose="020B0604030504040204" pitchFamily="34" charset="0"/>
                            <a:cs typeface="Times New Roman" panose="02020603050405020304" pitchFamily="18" charset="0"/>
                          </a:rPr>
                          <m:t>24</m:t>
                        </m:r>
                      </m:den>
                    </m:f>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latin typeface="Cambria Math" panose="02040503050406030204" pitchFamily="18" charset="0"/>
                        <a:ea typeface="Tahoma" panose="020B0604030504040204" pitchFamily="34" charset="0"/>
                        <a:cs typeface="Times New Roman" panose="02020603050405020304" pitchFamily="18" charset="0"/>
                      </a:rPr>
                      <m:t>4</m:t>
                    </m:r>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latin typeface="Cambria Math" panose="02040503050406030204" pitchFamily="18" charset="0"/>
                        <a:ea typeface="Tahoma" panose="020B0604030504040204" pitchFamily="34" charset="0"/>
                        <a:cs typeface="Times New Roman" panose="02020603050405020304" pitchFamily="18" charset="0"/>
                      </a:rPr>
                      <m:t>75 </m:t>
                    </m:r>
                  </m:oMath>
                </a14:m>
                <a:r>
                  <a:rPr lang="en-IN" sz="1800" dirty="0">
                    <a:latin typeface="Times New Roman" panose="02020603050405020304" pitchFamily="18" charset="0"/>
                    <a:ea typeface="Tahoma" panose="020B0604030504040204" pitchFamily="34" charset="0"/>
                    <a:cs typeface="Times New Roman" panose="02020603050405020304" pitchFamily="18" charset="0"/>
                  </a:rPr>
                  <a:t> 		So, </a:t>
                </a:r>
                <a14:m>
                  <m:oMath xmlns:m="http://schemas.openxmlformats.org/officeDocument/2006/math">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𝐺</m:t>
                        </m:r>
                      </m:e>
                      <m:sub>
                        <m:r>
                          <a:rPr lang="en-IN" sz="1800" i="1">
                            <a:latin typeface="Cambria Math" panose="02040503050406030204" pitchFamily="18" charset="0"/>
                            <a:ea typeface="Tahoma" panose="020B0604030504040204" pitchFamily="34" charset="0"/>
                            <a:cs typeface="Times New Roman" panose="02020603050405020304" pitchFamily="18" charset="0"/>
                          </a:rPr>
                          <m:t>𝐴</m:t>
                        </m:r>
                        <m:r>
                          <a:rPr lang="en-IN" sz="1800" i="1">
                            <a:latin typeface="Cambria Math" panose="02040503050406030204" pitchFamily="18" charset="0"/>
                            <a:ea typeface="Tahoma" panose="020B0604030504040204" pitchFamily="34" charset="0"/>
                            <a:cs typeface="Times New Roman" panose="02020603050405020304" pitchFamily="18" charset="0"/>
                          </a:rPr>
                          <m:t>1</m:t>
                        </m:r>
                      </m:sub>
                    </m:sSub>
                    <m:d>
                      <m:dPr>
                        <m:ctrlPr>
                          <a:rPr lang="en-IN" sz="1800" i="1">
                            <a:latin typeface="Cambria Math" panose="02040503050406030204" pitchFamily="18" charset="0"/>
                            <a:ea typeface="Tahoma" panose="020B0604030504040204" pitchFamily="34" charset="0"/>
                            <a:cs typeface="Times New Roman" panose="02020603050405020304" pitchFamily="18" charset="0"/>
                          </a:rPr>
                        </m:ctrlPr>
                      </m:dPr>
                      <m:e>
                        <m:r>
                          <a:rPr lang="en-IN" sz="1800" i="1">
                            <a:latin typeface="Cambria Math" panose="02040503050406030204" pitchFamily="18" charset="0"/>
                            <a:ea typeface="Tahoma" panose="020B0604030504040204" pitchFamily="34" charset="0"/>
                            <a:cs typeface="Times New Roman" panose="02020603050405020304" pitchFamily="18" charset="0"/>
                          </a:rPr>
                          <m:t>𝐷</m:t>
                        </m:r>
                      </m:e>
                    </m:d>
                    <m:r>
                      <a:rPr lang="en-IN" sz="1800" i="1">
                        <a:latin typeface="Cambria Math" panose="02040503050406030204" pitchFamily="18" charset="0"/>
                        <a:ea typeface="Tahoma" panose="020B0604030504040204" pitchFamily="34" charset="0"/>
                        <a:cs typeface="Times New Roman" panose="02020603050405020304" pitchFamily="18" charset="0"/>
                      </a:rPr>
                      <m:t>=1−</m:t>
                    </m:r>
                    <m:f>
                      <m:fPr>
                        <m:ctrlPr>
                          <a:rPr lang="en-IN" sz="1800" i="1">
                            <a:latin typeface="Cambria Math" panose="02040503050406030204" pitchFamily="18" charset="0"/>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1+3.75+4.75</m:t>
                        </m:r>
                      </m:num>
                      <m:den>
                        <m:r>
                          <a:rPr lang="en-IN" sz="1800" i="1">
                            <a:latin typeface="Cambria Math" panose="02040503050406030204" pitchFamily="18" charset="0"/>
                            <a:ea typeface="Tahoma" panose="020B0604030504040204" pitchFamily="34" charset="0"/>
                            <a:cs typeface="Times New Roman" panose="02020603050405020304" pitchFamily="18" charset="0"/>
                          </a:rPr>
                          <m:t>24</m:t>
                        </m:r>
                      </m:den>
                    </m:f>
                    <m:r>
                      <a:rPr lang="en-IN" sz="1800" i="1">
                        <a:latin typeface="Cambria Math" panose="02040503050406030204" pitchFamily="18" charset="0"/>
                        <a:ea typeface="Tahoma" panose="020B0604030504040204" pitchFamily="34" charset="0"/>
                        <a:cs typeface="Times New Roman" panose="02020603050405020304" pitchFamily="18" charset="0"/>
                      </a:rPr>
                      <m:t>=0.5208</m:t>
                    </m:r>
                  </m:oMath>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574942"/>
                <a:ext cx="8425339" cy="4717004"/>
              </a:xfrm>
              <a:blipFill rotWithShape="1">
                <a:blip r:embed="rId2"/>
                <a:stretch>
                  <a:fillRect l="-796" t="-646"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97</a:t>
            </a:fld>
            <a:endParaRPr lang="en-IN" dirty="0">
              <a:solidFill>
                <a:srgbClr val="04617B">
                  <a:shade val="90000"/>
                </a:srgbClr>
              </a:solidFill>
            </a:endParaRPr>
          </a:p>
        </p:txBody>
      </p:sp>
    </p:spTree>
    <p:extLst>
      <p:ext uri="{BB962C8B-B14F-4D97-AF65-F5344CB8AC3E}">
        <p14:creationId xmlns:p14="http://schemas.microsoft.com/office/powerpoint/2010/main" val="3715426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574942"/>
                <a:ext cx="8425339" cy="4717004"/>
              </a:xfrm>
            </p:spPr>
            <p:txBody>
              <a:bodyPr>
                <a:normAutofit/>
              </a:bodyPr>
              <a:lstStyle/>
              <a:p>
                <a:pPr marL="0" indent="0" algn="just">
                  <a:buNone/>
                </a:pPr>
                <a:r>
                  <a:rPr lang="en-IN" sz="2000" dirty="0">
                    <a:latin typeface="Times New Roman" panose="02020603050405020304" pitchFamily="18" charset="0"/>
                    <a:ea typeface="Tahoma" panose="020B0604030504040204" pitchFamily="34" charset="0"/>
                    <a:cs typeface="Times New Roman" panose="02020603050405020304" pitchFamily="18" charset="0"/>
                  </a:rPr>
                  <a:t>Thus, the reduction in the value of Gini Index on splitting attribute </a:t>
                </a:r>
                <a14:m>
                  <m:oMath xmlns:m="http://schemas.openxmlformats.org/officeDocument/2006/math">
                    <m:sSub>
                      <m:sSubPr>
                        <m:ctrlPr>
                          <a:rPr lang="en-IN" sz="2000" i="1">
                            <a:latin typeface="Cambria Math" panose="02040503050406030204" pitchFamily="18" charset="0"/>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𝐴</m:t>
                        </m:r>
                      </m:e>
                      <m:sub>
                        <m:r>
                          <a:rPr lang="en-IN" sz="2000" i="1">
                            <a:latin typeface="Cambria Math" panose="02040503050406030204" pitchFamily="18" charset="0"/>
                            <a:ea typeface="Tahoma" panose="020B0604030504040204" pitchFamily="34" charset="0"/>
                            <a:cs typeface="Times New Roman" panose="02020603050405020304" pitchFamily="18" charset="0"/>
                          </a:rPr>
                          <m:t>1</m:t>
                        </m:r>
                      </m:sub>
                    </m:sSub>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is</a:t>
                </a:r>
              </a:p>
              <a:p>
                <a:pPr marL="0" indent="0" algn="just">
                  <a:buNone/>
                </a:pPr>
                <a:endParaRPr lang="en-IN" sz="1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𝐴</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latin typeface="Cambria Math" panose="02040503050406030204" pitchFamily="18" charset="0"/>
                        <a:ea typeface="Cambria Math" panose="02040503050406030204" pitchFamily="18" charset="0"/>
                        <a:cs typeface="Times New Roman" panose="02020603050405020304" pitchFamily="18" charset="0"/>
                      </a:rPr>
                      <m:t>=0.5382−0.5208=0.0174</m:t>
                    </m:r>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a:t>
                </a:r>
              </a:p>
              <a:p>
                <a:pPr marL="0" indent="0" algn="just">
                  <a:buNone/>
                </a:pPr>
                <a:endParaRPr lang="en-IN" sz="1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a:latin typeface="Times New Roman" panose="02020603050405020304" pitchFamily="18" charset="0"/>
                    <a:ea typeface="Tahoma" panose="020B0604030504040204" pitchFamily="34" charset="0"/>
                    <a:cs typeface="Times New Roman" panose="02020603050405020304" pitchFamily="18" charset="0"/>
                  </a:rPr>
                  <a:t>where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i="1" dirty="0" smtClean="0">
                            <a:latin typeface="Cambria Math" panose="02040503050406030204" pitchFamily="18" charset="0"/>
                            <a:ea typeface="Tahoma" panose="020B0604030504040204" pitchFamily="34" charset="0"/>
                            <a:cs typeface="Times New Roman" panose="02020603050405020304" pitchFamily="18" charset="0"/>
                          </a:rPr>
                        </m:ctrlPr>
                      </m:dPr>
                      <m:e>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𝐷</m:t>
                        </m:r>
                      </m:e>
                    </m:d>
                    <m:r>
                      <a:rPr lang="en-IN" sz="2000" b="0" i="1" dirty="0" smtClean="0">
                        <a:latin typeface="Cambria Math" panose="02040503050406030204" pitchFamily="18" charset="0"/>
                        <a:ea typeface="Tahoma" panose="020B0604030504040204" pitchFamily="34" charset="0"/>
                        <a:cs typeface="Times New Roman" panose="02020603050405020304" pitchFamily="18" charset="0"/>
                      </a:rPr>
                      <m:t>=0.5382</m:t>
                    </m:r>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a:t>
                </a:r>
              </a:p>
              <a:p>
                <a:pPr marL="0" indent="0" algn="just">
                  <a:buNone/>
                </a:pPr>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a:latin typeface="Times New Roman" panose="02020603050405020304" pitchFamily="18" charset="0"/>
                    <a:ea typeface="Tahoma" panose="020B0604030504040204" pitchFamily="34" charset="0"/>
                    <a:cs typeface="Times New Roman" panose="02020603050405020304" pitchFamily="18" charset="0"/>
                  </a:rPr>
                  <a:t>The calculation can be extended to other attributes in the OTPH database and is left as an exercise.</a:t>
                </a:r>
              </a:p>
              <a:p>
                <a:pPr marL="0" indent="0" algn="ctr">
                  <a:buNone/>
                </a:pPr>
                <a:r>
                  <a:rPr lang="en-US" sz="9600" dirty="0">
                    <a:solidFill>
                      <a:srgbClr val="FF0000"/>
                    </a:solidFill>
                    <a:latin typeface="Times New Roman" panose="02020603050405020304" pitchFamily="18" charset="0"/>
                    <a:ea typeface="Tahoma" panose="020B0604030504040204" pitchFamily="34" charset="0"/>
                    <a:cs typeface="Times New Roman" panose="02020603050405020304" pitchFamily="18" charset="0"/>
                  </a:rPr>
                  <a:t>?</a:t>
                </a:r>
                <a:endParaRPr lang="en-IN" sz="9600" dirty="0">
                  <a:solidFill>
                    <a:srgbClr val="FF0000"/>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574942"/>
                <a:ext cx="8425339" cy="4717004"/>
              </a:xfrm>
              <a:blipFill rotWithShape="1">
                <a:blip r:embed="rId2"/>
                <a:stretch>
                  <a:fillRect l="-796" t="-646" r="-724" b="-542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98</a:t>
            </a:fld>
            <a:endParaRPr lang="en-IN" dirty="0">
              <a:solidFill>
                <a:srgbClr val="04617B">
                  <a:shade val="90000"/>
                </a:srgbClr>
              </a:solidFill>
            </a:endParaRPr>
          </a:p>
        </p:txBody>
      </p:sp>
      <p:sp>
        <p:nvSpPr>
          <p:cNvPr id="7" name="Title 1"/>
          <p:cNvSpPr txBox="1">
            <a:spLocks/>
          </p:cNvSpPr>
          <p:nvPr/>
        </p:nvSpPr>
        <p:spPr>
          <a:xfrm>
            <a:off x="139868" y="366662"/>
            <a:ext cx="9068697" cy="892019"/>
          </a:xfrm>
          <a:prstGeom prst="rect">
            <a:avLst/>
          </a:prstGeom>
        </p:spPr>
        <p:txBody>
          <a:bodyPr vert="horz" lIns="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600">
                <a:solidFill>
                  <a:srgbClr val="A50021"/>
                </a:solidFill>
                <a:latin typeface="Times New Roman" pitchFamily="18" charset="0"/>
                <a:cs typeface="Times New Roman" pitchFamily="18" charset="0"/>
              </a:rPr>
              <a:t>Illustration: Calculating </a:t>
            </a:r>
            <a:r>
              <a:rPr lang="el-GR" sz="3600">
                <a:solidFill>
                  <a:srgbClr val="A50021"/>
                </a:solidFill>
                <a:latin typeface="Times New Roman" pitchFamily="18" charset="0"/>
                <a:cs typeface="Times New Roman" pitchFamily="18" charset="0"/>
              </a:rPr>
              <a:t>γ</a:t>
            </a:r>
            <a:r>
              <a:rPr lang="en-US" sz="3600">
                <a:solidFill>
                  <a:srgbClr val="A50021"/>
                </a:solidFill>
                <a:latin typeface="Times New Roman" pitchFamily="18" charset="0"/>
                <a:cs typeface="Times New Roman" pitchFamily="18" charset="0"/>
              </a:rPr>
              <a:t> using Frequency Table</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6848200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463040"/>
            <a:ext cx="8425339" cy="4701093"/>
          </a:xfrm>
        </p:spPr>
        <p:txBody>
          <a:bodyPr>
            <a:normAutofit fontScale="47500" lnSpcReduction="20000"/>
          </a:bodyPr>
          <a:lstStyle/>
          <a:p>
            <a:pPr marL="0" indent="0">
              <a:buNone/>
            </a:pPr>
            <a:r>
              <a:rPr lang="en-IN" sz="4200" b="1" dirty="0">
                <a:solidFill>
                  <a:srgbClr val="0B5ED7"/>
                </a:solidFill>
                <a:latin typeface="Times New Roman" panose="02020603050405020304" pitchFamily="18" charset="0"/>
                <a:cs typeface="Times New Roman" panose="02020603050405020304" pitchFamily="18" charset="0"/>
              </a:rPr>
              <a:t>Example 9.17 : Comparing Decision Trees of EMP Data set</a:t>
            </a:r>
          </a:p>
          <a:p>
            <a:pPr marL="0" indent="0">
              <a:buNone/>
            </a:pPr>
            <a:endParaRPr lang="en-IN" sz="1700" b="1" dirty="0">
              <a:solidFill>
                <a:srgbClr val="0B5ED7"/>
              </a:solidFill>
              <a:latin typeface="Times New Roman" panose="02020603050405020304" pitchFamily="18" charset="0"/>
              <a:cs typeface="Times New Roman" panose="02020603050405020304" pitchFamily="18" charset="0"/>
            </a:endParaRPr>
          </a:p>
          <a:p>
            <a:pPr marL="0" indent="0">
              <a:buNone/>
            </a:pPr>
            <a:r>
              <a:rPr lang="en-IN" sz="4200" dirty="0">
                <a:latin typeface="Times New Roman" panose="02020603050405020304" pitchFamily="18" charset="0"/>
                <a:cs typeface="Times New Roman" panose="02020603050405020304" pitchFamily="18" charset="0"/>
              </a:rPr>
              <a:t>Compare two decision trees obtained using ID3 and CART for the EMP dataset. The decision tree according to ID3 is given for your ready reference (subject to the verification)</a:t>
            </a:r>
          </a:p>
          <a:p>
            <a:pPr marL="0" indent="0">
              <a:buNone/>
            </a:pPr>
            <a:endParaRPr lang="en-IN" sz="36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r>
              <a:rPr lang="en-IN" sz="2900" b="1" dirty="0">
                <a:latin typeface="Times New Roman" panose="02020603050405020304" pitchFamily="18" charset="0"/>
                <a:cs typeface="Times New Roman" panose="02020603050405020304" pitchFamily="18" charset="0"/>
              </a:rPr>
              <a:t>Decision Tree using ID3</a:t>
            </a:r>
          </a:p>
          <a:p>
            <a:pPr marL="0" indent="0">
              <a:buNone/>
            </a:pPr>
            <a:endParaRPr lang="en-IN" sz="1200" dirty="0">
              <a:latin typeface="Times New Roman" panose="02020603050405020304" pitchFamily="18" charset="0"/>
              <a:cs typeface="Times New Roman" panose="02020603050405020304" pitchFamily="18" charset="0"/>
            </a:endParaRPr>
          </a:p>
          <a:p>
            <a:pPr marL="0" indent="0">
              <a:buNone/>
            </a:pPr>
            <a:endParaRPr lang="en-IN" sz="1200" dirty="0">
              <a:latin typeface="Times New Roman" panose="02020603050405020304" pitchFamily="18" charset="0"/>
              <a:cs typeface="Times New Roman" panose="02020603050405020304" pitchFamily="18" charset="0"/>
            </a:endParaRPr>
          </a:p>
          <a:p>
            <a:pPr marL="0" indent="0">
              <a:buNone/>
            </a:pPr>
            <a:endParaRPr lang="en-IN" sz="1200" dirty="0">
              <a:latin typeface="Times New Roman" panose="02020603050405020304" pitchFamily="18" charset="0"/>
              <a:cs typeface="Times New Roman" panose="02020603050405020304" pitchFamily="18" charset="0"/>
            </a:endParaRPr>
          </a:p>
          <a:p>
            <a:pPr marL="0" indent="0" algn="ctr">
              <a:buNone/>
            </a:pPr>
            <a:r>
              <a:rPr lang="en-US" sz="10100" dirty="0">
                <a:solidFill>
                  <a:srgbClr val="FF0000"/>
                </a:solidFill>
                <a:latin typeface="Times New Roman" panose="02020603050405020304" pitchFamily="18" charset="0"/>
                <a:ea typeface="Tahoma" panose="020B0604030504040204" pitchFamily="34" charset="0"/>
                <a:cs typeface="Times New Roman" panose="02020603050405020304" pitchFamily="18" charset="0"/>
              </a:rPr>
              <a:t>?</a:t>
            </a:r>
            <a:endParaRPr lang="en-IN" sz="10100" dirty="0">
              <a:solidFill>
                <a:srgbClr val="FF00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ctr">
              <a:buNone/>
            </a:pPr>
            <a:r>
              <a:rPr lang="en-IN" sz="2900" b="1" dirty="0">
                <a:latin typeface="Times New Roman" panose="02020603050405020304" pitchFamily="18" charset="0"/>
                <a:cs typeface="Times New Roman" panose="02020603050405020304" pitchFamily="18" charset="0"/>
              </a:rPr>
              <a:t>Decision Tree using CART</a:t>
            </a:r>
            <a:endParaRPr lang="en-US" sz="2900" b="1" dirty="0">
              <a:latin typeface="Times New Roman" panose="02020603050405020304" pitchFamily="18" charset="0"/>
              <a:cs typeface="Times New Roman" panose="02020603050405020304" pitchFamily="18" charset="0"/>
            </a:endParaRPr>
          </a:p>
          <a:p>
            <a:pPr marL="0" indent="0">
              <a:buNone/>
            </a:pPr>
            <a:endParaRPr lang="en-IN" sz="1200" dirty="0">
              <a:latin typeface="Times New Roman" panose="02020603050405020304" pitchFamily="18" charset="0"/>
              <a:cs typeface="Times New Roman" panose="02020603050405020304" pitchFamily="18" charset="0"/>
            </a:endParaRPr>
          </a:p>
          <a:p>
            <a:pPr marL="0" indent="0">
              <a:buNone/>
            </a:pPr>
            <a:endParaRPr lang="en-US" sz="1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99</a:t>
            </a:fld>
            <a:endParaRPr lang="en-IN" dirty="0">
              <a:solidFill>
                <a:srgbClr val="04617B">
                  <a:shade val="90000"/>
                </a:srgbClr>
              </a:solidFill>
            </a:endParaRPr>
          </a:p>
        </p:txBody>
      </p:sp>
      <p:grpSp>
        <p:nvGrpSpPr>
          <p:cNvPr id="57" name="Group 56"/>
          <p:cNvGrpSpPr/>
          <p:nvPr/>
        </p:nvGrpSpPr>
        <p:grpSpPr>
          <a:xfrm>
            <a:off x="2147204" y="2599510"/>
            <a:ext cx="5686421" cy="1691141"/>
            <a:chOff x="325822" y="2169042"/>
            <a:chExt cx="8300729" cy="3311664"/>
          </a:xfrm>
        </p:grpSpPr>
        <p:sp>
          <p:nvSpPr>
            <p:cNvPr id="13" name="Rectangle 12"/>
            <p:cNvSpPr/>
            <p:nvPr/>
          </p:nvSpPr>
          <p:spPr>
            <a:xfrm>
              <a:off x="325822" y="4990596"/>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a:latin typeface="Times New Roman" panose="02020603050405020304" pitchFamily="18" charset="0"/>
                  <a:cs typeface="Times New Roman" panose="02020603050405020304" pitchFamily="18" charset="0"/>
                </a:rPr>
                <a:t>N</a:t>
              </a:r>
              <a:endParaRPr lang="en-US" sz="1500" dirty="0">
                <a:latin typeface="Times New Roman" panose="02020603050405020304" pitchFamily="18" charset="0"/>
                <a:cs typeface="Times New Roman" panose="02020603050405020304" pitchFamily="18" charset="0"/>
              </a:endParaRPr>
            </a:p>
          </p:txBody>
        </p:sp>
        <p:grpSp>
          <p:nvGrpSpPr>
            <p:cNvPr id="56" name="Group 55"/>
            <p:cNvGrpSpPr/>
            <p:nvPr/>
          </p:nvGrpSpPr>
          <p:grpSpPr>
            <a:xfrm>
              <a:off x="921245" y="2169042"/>
              <a:ext cx="7705306" cy="3290396"/>
              <a:chOff x="921245" y="2169042"/>
              <a:chExt cx="7705306" cy="3290396"/>
            </a:xfrm>
          </p:grpSpPr>
          <p:sp>
            <p:nvSpPr>
              <p:cNvPr id="8" name="Flowchart: Connector 7"/>
              <p:cNvSpPr/>
              <p:nvPr/>
            </p:nvSpPr>
            <p:spPr>
              <a:xfrm>
                <a:off x="3636336" y="2169042"/>
                <a:ext cx="1190846" cy="8293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500" dirty="0">
                    <a:latin typeface="Times New Roman" panose="02020603050405020304" pitchFamily="18" charset="0"/>
                    <a:cs typeface="Times New Roman" panose="02020603050405020304" pitchFamily="18" charset="0"/>
                  </a:rPr>
                  <a:t>Age</a:t>
                </a:r>
                <a:endParaRPr lang="en-US" sz="1500" dirty="0">
                  <a:latin typeface="Times New Roman" panose="02020603050405020304" pitchFamily="18" charset="0"/>
                  <a:cs typeface="Times New Roman" panose="02020603050405020304" pitchFamily="18" charset="0"/>
                </a:endParaRPr>
              </a:p>
            </p:txBody>
          </p:sp>
          <p:sp>
            <p:nvSpPr>
              <p:cNvPr id="9" name="Flowchart: Connector 8"/>
              <p:cNvSpPr/>
              <p:nvPr/>
            </p:nvSpPr>
            <p:spPr>
              <a:xfrm>
                <a:off x="1268820" y="3374066"/>
                <a:ext cx="1056169" cy="8293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500" dirty="0">
                    <a:latin typeface="Times New Roman" panose="02020603050405020304" pitchFamily="18" charset="0"/>
                    <a:cs typeface="Times New Roman" panose="02020603050405020304" pitchFamily="18" charset="0"/>
                  </a:rPr>
                  <a:t>Job</a:t>
                </a:r>
                <a:endParaRPr lang="en-US" sz="1500" dirty="0">
                  <a:latin typeface="Times New Roman" panose="02020603050405020304" pitchFamily="18" charset="0"/>
                  <a:cs typeface="Times New Roman" panose="02020603050405020304" pitchFamily="18" charset="0"/>
                </a:endParaRPr>
              </a:p>
            </p:txBody>
          </p:sp>
          <p:sp>
            <p:nvSpPr>
              <p:cNvPr id="10" name="Flowchart: Connector 9"/>
              <p:cNvSpPr/>
              <p:nvPr/>
            </p:nvSpPr>
            <p:spPr>
              <a:xfrm>
                <a:off x="5951745" y="3446216"/>
                <a:ext cx="2451982" cy="825795"/>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500" dirty="0">
                    <a:latin typeface="Times New Roman" panose="02020603050405020304" pitchFamily="18" charset="0"/>
                    <a:cs typeface="Times New Roman" panose="02020603050405020304" pitchFamily="18" charset="0"/>
                  </a:rPr>
                  <a:t>Performance</a:t>
                </a:r>
                <a:endParaRPr lang="en-US" sz="1500" dirty="0">
                  <a:latin typeface="Times New Roman" panose="02020603050405020304" pitchFamily="18" charset="0"/>
                  <a:cs typeface="Times New Roman" panose="02020603050405020304" pitchFamily="18" charset="0"/>
                </a:endParaRPr>
              </a:p>
            </p:txBody>
          </p:sp>
          <p:sp>
            <p:nvSpPr>
              <p:cNvPr id="11" name="Rectangle 10"/>
              <p:cNvSpPr/>
              <p:nvPr/>
            </p:nvSpPr>
            <p:spPr>
              <a:xfrm>
                <a:off x="3636337" y="3614057"/>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14" name="Rectangle 13"/>
              <p:cNvSpPr/>
              <p:nvPr/>
            </p:nvSpPr>
            <p:spPr>
              <a:xfrm>
                <a:off x="2555360" y="4969328"/>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15" name="Rectangle 14"/>
              <p:cNvSpPr/>
              <p:nvPr/>
            </p:nvSpPr>
            <p:spPr>
              <a:xfrm>
                <a:off x="5493489" y="4969328"/>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16" name="Rectangle 15"/>
              <p:cNvSpPr/>
              <p:nvPr/>
            </p:nvSpPr>
            <p:spPr>
              <a:xfrm>
                <a:off x="7435705" y="4969328"/>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a:latin typeface="Times New Roman" panose="02020603050405020304" pitchFamily="18" charset="0"/>
                    <a:cs typeface="Times New Roman" panose="02020603050405020304" pitchFamily="18" charset="0"/>
                  </a:rPr>
                  <a:t>N</a:t>
                </a:r>
                <a:endParaRPr lang="en-US" sz="1500" dirty="0">
                  <a:latin typeface="Times New Roman" panose="02020603050405020304" pitchFamily="18" charset="0"/>
                  <a:cs typeface="Times New Roman" panose="02020603050405020304" pitchFamily="18" charset="0"/>
                </a:endParaRPr>
              </a:p>
            </p:txBody>
          </p:sp>
          <p:cxnSp>
            <p:nvCxnSpPr>
              <p:cNvPr id="18" name="Straight Connector 17"/>
              <p:cNvCxnSpPr>
                <a:stCxn id="8" idx="2"/>
                <a:endCxn id="9" idx="0"/>
              </p:cNvCxnSpPr>
              <p:nvPr/>
            </p:nvCxnSpPr>
            <p:spPr>
              <a:xfrm flipH="1">
                <a:off x="1796905" y="2583712"/>
                <a:ext cx="1839431" cy="790354"/>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a:stCxn id="9" idx="4"/>
                <a:endCxn id="13" idx="0"/>
              </p:cNvCxnSpPr>
              <p:nvPr/>
            </p:nvCxnSpPr>
            <p:spPr>
              <a:xfrm flipH="1">
                <a:off x="921245" y="4203406"/>
                <a:ext cx="875660" cy="78719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a:endCxn id="14" idx="0"/>
              </p:cNvCxnSpPr>
              <p:nvPr/>
            </p:nvCxnSpPr>
            <p:spPr>
              <a:xfrm>
                <a:off x="1798259" y="4176980"/>
                <a:ext cx="1352524" cy="792348"/>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a:stCxn id="11" idx="0"/>
                <a:endCxn id="8" idx="4"/>
              </p:cNvCxnSpPr>
              <p:nvPr/>
            </p:nvCxnSpPr>
            <p:spPr>
              <a:xfrm flipH="1" flipV="1">
                <a:off x="4231759" y="2998382"/>
                <a:ext cx="1" cy="615675"/>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p:cNvCxnSpPr>
                <a:stCxn id="8" idx="6"/>
                <a:endCxn id="10" idx="0"/>
              </p:cNvCxnSpPr>
              <p:nvPr/>
            </p:nvCxnSpPr>
            <p:spPr>
              <a:xfrm>
                <a:off x="4827182" y="2583712"/>
                <a:ext cx="2350554" cy="862504"/>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a:stCxn id="10" idx="4"/>
                <a:endCxn id="15" idx="0"/>
              </p:cNvCxnSpPr>
              <p:nvPr/>
            </p:nvCxnSpPr>
            <p:spPr>
              <a:xfrm flipH="1">
                <a:off x="6088911" y="4272011"/>
                <a:ext cx="1088824" cy="697317"/>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p:cNvCxnSpPr>
                <a:stCxn id="10" idx="4"/>
                <a:endCxn id="16" idx="0"/>
              </p:cNvCxnSpPr>
              <p:nvPr/>
            </p:nvCxnSpPr>
            <p:spPr>
              <a:xfrm>
                <a:off x="7177736" y="4272011"/>
                <a:ext cx="853392" cy="697317"/>
              </a:xfrm>
              <a:prstGeom prst="line">
                <a:avLst/>
              </a:prstGeom>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2467247" y="2424238"/>
                <a:ext cx="484398" cy="632835"/>
              </a:xfrm>
              <a:prstGeom prst="rect">
                <a:avLst/>
              </a:prstGeom>
              <a:noFill/>
            </p:spPr>
            <p:txBody>
              <a:bodyPr wrap="none" rtlCol="0">
                <a:spAutoFit/>
              </a:bodyPr>
              <a:lstStyle/>
              <a:p>
                <a:r>
                  <a:rPr lang="en-IN" sz="1500" dirty="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51" name="TextBox 50"/>
              <p:cNvSpPr txBox="1"/>
              <p:nvPr/>
            </p:nvSpPr>
            <p:spPr>
              <a:xfrm>
                <a:off x="5666490" y="2458895"/>
                <a:ext cx="484398" cy="632835"/>
              </a:xfrm>
              <a:prstGeom prst="rect">
                <a:avLst/>
              </a:prstGeom>
              <a:noFill/>
            </p:spPr>
            <p:txBody>
              <a:bodyPr wrap="none" rtlCol="0">
                <a:spAutoFit/>
              </a:bodyPr>
              <a:lstStyle/>
              <a:p>
                <a:r>
                  <a:rPr lang="en-IN" sz="1500" dirty="0">
                    <a:latin typeface="Times New Roman" panose="02020603050405020304" pitchFamily="18" charset="0"/>
                    <a:cs typeface="Times New Roman" panose="02020603050405020304" pitchFamily="18" charset="0"/>
                  </a:rPr>
                  <a:t>O</a:t>
                </a:r>
                <a:endParaRPr lang="en-US" sz="1500" dirty="0">
                  <a:latin typeface="Times New Roman" panose="02020603050405020304" pitchFamily="18" charset="0"/>
                  <a:cs typeface="Times New Roman" panose="02020603050405020304" pitchFamily="18" charset="0"/>
                </a:endParaRPr>
              </a:p>
            </p:txBody>
          </p:sp>
          <p:sp>
            <p:nvSpPr>
              <p:cNvPr id="52" name="TextBox 51"/>
              <p:cNvSpPr txBox="1"/>
              <p:nvPr/>
            </p:nvSpPr>
            <p:spPr>
              <a:xfrm>
                <a:off x="1007559" y="4226777"/>
                <a:ext cx="436486" cy="632835"/>
              </a:xfrm>
              <a:prstGeom prst="rect">
                <a:avLst/>
              </a:prstGeom>
              <a:noFill/>
            </p:spPr>
            <p:txBody>
              <a:bodyPr wrap="none" rtlCol="0">
                <a:spAutoFit/>
              </a:bodyPr>
              <a:lstStyle/>
              <a:p>
                <a:r>
                  <a:rPr lang="en-IN" sz="1500" dirty="0">
                    <a:latin typeface="Times New Roman" panose="02020603050405020304" pitchFamily="18" charset="0"/>
                    <a:cs typeface="Times New Roman" panose="02020603050405020304" pitchFamily="18" charset="0"/>
                  </a:rPr>
                  <a:t>P</a:t>
                </a:r>
                <a:endParaRPr lang="en-US" sz="1500" dirty="0">
                  <a:latin typeface="Times New Roman" panose="02020603050405020304" pitchFamily="18" charset="0"/>
                  <a:cs typeface="Times New Roman" panose="02020603050405020304" pitchFamily="18" charset="0"/>
                </a:endParaRPr>
              </a:p>
            </p:txBody>
          </p:sp>
          <p:sp>
            <p:nvSpPr>
              <p:cNvPr id="53" name="TextBox 52"/>
              <p:cNvSpPr txBox="1"/>
              <p:nvPr/>
            </p:nvSpPr>
            <p:spPr>
              <a:xfrm>
                <a:off x="2692412" y="4330668"/>
                <a:ext cx="484398" cy="632835"/>
              </a:xfrm>
              <a:prstGeom prst="rect">
                <a:avLst/>
              </a:prstGeom>
              <a:noFill/>
            </p:spPr>
            <p:txBody>
              <a:bodyPr wrap="none" rtlCol="0">
                <a:spAutoFit/>
              </a:bodyPr>
              <a:lstStyle/>
              <a:p>
                <a:r>
                  <a:rPr lang="en-IN" sz="1500" dirty="0">
                    <a:latin typeface="Times New Roman" panose="02020603050405020304" pitchFamily="18" charset="0"/>
                    <a:cs typeface="Times New Roman" panose="02020603050405020304" pitchFamily="18" charset="0"/>
                  </a:rPr>
                  <a:t>G</a:t>
                </a:r>
                <a:endParaRPr lang="en-US" sz="1500" dirty="0">
                  <a:latin typeface="Times New Roman" panose="02020603050405020304" pitchFamily="18" charset="0"/>
                  <a:cs typeface="Times New Roman" panose="02020603050405020304" pitchFamily="18" charset="0"/>
                </a:endParaRPr>
              </a:p>
            </p:txBody>
          </p:sp>
          <p:sp>
            <p:nvSpPr>
              <p:cNvPr id="54" name="TextBox 53"/>
              <p:cNvSpPr txBox="1"/>
              <p:nvPr/>
            </p:nvSpPr>
            <p:spPr>
              <a:xfrm>
                <a:off x="6160306" y="4217526"/>
                <a:ext cx="484398" cy="632835"/>
              </a:xfrm>
              <a:prstGeom prst="rect">
                <a:avLst/>
              </a:prstGeom>
              <a:noFill/>
            </p:spPr>
            <p:txBody>
              <a:bodyPr wrap="none" rtlCol="0">
                <a:spAutoFit/>
              </a:bodyPr>
              <a:lstStyle/>
              <a:p>
                <a:r>
                  <a:rPr lang="en-IN" sz="1500" dirty="0">
                    <a:latin typeface="Times New Roman" panose="02020603050405020304" pitchFamily="18" charset="0"/>
                    <a:cs typeface="Times New Roman" panose="02020603050405020304" pitchFamily="18" charset="0"/>
                  </a:rPr>
                  <a:t>A</a:t>
                </a:r>
                <a:endParaRPr lang="en-US" sz="1500" dirty="0">
                  <a:latin typeface="Times New Roman" panose="02020603050405020304" pitchFamily="18" charset="0"/>
                  <a:cs typeface="Times New Roman" panose="02020603050405020304" pitchFamily="18" charset="0"/>
                </a:endParaRPr>
              </a:p>
            </p:txBody>
          </p:sp>
          <p:sp>
            <p:nvSpPr>
              <p:cNvPr id="55" name="TextBox 54"/>
              <p:cNvSpPr txBox="1"/>
              <p:nvPr/>
            </p:nvSpPr>
            <p:spPr>
              <a:xfrm>
                <a:off x="7711810" y="4345503"/>
                <a:ext cx="450859" cy="632835"/>
              </a:xfrm>
              <a:prstGeom prst="rect">
                <a:avLst/>
              </a:prstGeom>
              <a:noFill/>
            </p:spPr>
            <p:txBody>
              <a:bodyPr wrap="none" rtlCol="0">
                <a:spAutoFit/>
              </a:bodyPr>
              <a:lstStyle/>
              <a:p>
                <a:r>
                  <a:rPr lang="en-IN" sz="1500" dirty="0">
                    <a:latin typeface="Times New Roman" panose="02020603050405020304" pitchFamily="18" charset="0"/>
                    <a:cs typeface="Times New Roman" panose="02020603050405020304" pitchFamily="18" charset="0"/>
                  </a:rPr>
                  <a:t>E</a:t>
                </a:r>
                <a:endParaRPr lang="en-US" sz="1500" dirty="0">
                  <a:latin typeface="Times New Roman" panose="02020603050405020304" pitchFamily="18" charset="0"/>
                  <a:cs typeface="Times New Roman" panose="02020603050405020304" pitchFamily="18" charset="0"/>
                </a:endParaRPr>
              </a:p>
            </p:txBody>
          </p:sp>
        </p:grpSp>
      </p:grpSp>
      <p:sp>
        <p:nvSpPr>
          <p:cNvPr id="28" name="Title 1"/>
          <p:cNvSpPr>
            <a:spLocks noGrp="1"/>
          </p:cNvSpPr>
          <p:nvPr>
            <p:ph type="title"/>
          </p:nvPr>
        </p:nvSpPr>
        <p:spPr>
          <a:xfrm>
            <a:off x="139868" y="129994"/>
            <a:ext cx="9068697" cy="892019"/>
          </a:xfrm>
        </p:spPr>
        <p:txBody>
          <a:bodyPr>
            <a:noAutofit/>
          </a:bodyPr>
          <a:lstStyle/>
          <a:p>
            <a:r>
              <a:rPr lang="en-US" sz="3600" dirty="0">
                <a:solidFill>
                  <a:srgbClr val="A50021"/>
                </a:solidFill>
                <a:latin typeface="Times New Roman" pitchFamily="18" charset="0"/>
                <a:cs typeface="Times New Roman" pitchFamily="18" charset="0"/>
              </a:rPr>
              <a:t>Decision Trees </a:t>
            </a:r>
            <a:r>
              <a:rPr lang="en-US" sz="3600">
                <a:solidFill>
                  <a:srgbClr val="A50021"/>
                </a:solidFill>
                <a:latin typeface="Times New Roman" pitchFamily="18" charset="0"/>
                <a:cs typeface="Times New Roman" pitchFamily="18" charset="0"/>
              </a:rPr>
              <a:t>with ID3 </a:t>
            </a:r>
            <a:r>
              <a:rPr lang="en-US" sz="3600" dirty="0">
                <a:solidFill>
                  <a:srgbClr val="A50021"/>
                </a:solidFill>
                <a:latin typeface="Times New Roman" pitchFamily="18" charset="0"/>
                <a:cs typeface="Times New Roman" pitchFamily="18" charset="0"/>
              </a:rPr>
              <a:t>and CART Algorithms</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7477521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1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2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4581</TotalTime>
  <Words>12486</Words>
  <Application>Microsoft Office PowerPoint</Application>
  <PresentationFormat>Custom</PresentationFormat>
  <Paragraphs>2645</Paragraphs>
  <Slides>120</Slides>
  <Notes>0</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120</vt:i4>
      </vt:variant>
    </vt:vector>
  </HeadingPairs>
  <TitlesOfParts>
    <vt:vector size="131" baseType="lpstr">
      <vt:lpstr>Arial</vt:lpstr>
      <vt:lpstr>Calibri</vt:lpstr>
      <vt:lpstr>Cambria Math</vt:lpstr>
      <vt:lpstr>Constantia</vt:lpstr>
      <vt:lpstr>Times New Roman</vt:lpstr>
      <vt:lpstr>Wingdings</vt:lpstr>
      <vt:lpstr>Wingdings 2</vt:lpstr>
      <vt:lpstr>Flow</vt:lpstr>
      <vt:lpstr>1_Flow</vt:lpstr>
      <vt:lpstr>2_Flow</vt:lpstr>
      <vt:lpstr>Document</vt:lpstr>
      <vt:lpstr>DECISION TREES</vt:lpstr>
      <vt:lpstr>This presentation slides includes…</vt:lpstr>
      <vt:lpstr>Basic Concept</vt:lpstr>
      <vt:lpstr>Basic Concept</vt:lpstr>
      <vt:lpstr>Some Characteristics</vt:lpstr>
      <vt:lpstr>Decision Tree and Classification Task</vt:lpstr>
      <vt:lpstr>Decision Tree and Classification Task</vt:lpstr>
      <vt:lpstr>Decision Tree and Classification Task</vt:lpstr>
      <vt:lpstr>Decision Tree and Classification Task</vt:lpstr>
      <vt:lpstr>Definition of Decision Tree</vt:lpstr>
      <vt:lpstr>Building Decision Tree</vt:lpstr>
      <vt:lpstr>Built Decision Tree Algorithm</vt:lpstr>
      <vt:lpstr>Node Splitting in BuildDT Algorithm</vt:lpstr>
      <vt:lpstr>Node Splitting in BuildDT Algorithm</vt:lpstr>
      <vt:lpstr>Node Splitting in BuildDT Algorithm</vt:lpstr>
      <vt:lpstr>Node Splitting in BuildDT Algorithm</vt:lpstr>
      <vt:lpstr>Illustration : BuildDT Algorithm</vt:lpstr>
      <vt:lpstr>Illustration : BuildDT Algorithm</vt:lpstr>
      <vt:lpstr>Illustration : BuildDT Algorithm</vt:lpstr>
      <vt:lpstr>Illustration : BuildDT Algorithm</vt:lpstr>
      <vt:lpstr>Illustration : BuildDT Algorithm</vt:lpstr>
      <vt:lpstr>Concept of Entropy</vt:lpstr>
      <vt:lpstr>Concept of Entropy</vt:lpstr>
      <vt:lpstr>Concept of Entropy</vt:lpstr>
      <vt:lpstr>An Open Challenge!</vt:lpstr>
      <vt:lpstr>Entropy and its Meaning</vt:lpstr>
      <vt:lpstr>Entropy in Information Theory</vt:lpstr>
      <vt:lpstr>Measure of Information Content</vt:lpstr>
      <vt:lpstr>Measure of Information Content</vt:lpstr>
      <vt:lpstr>Definition of Entropy</vt:lpstr>
      <vt:lpstr>Entropy Calculation</vt:lpstr>
      <vt:lpstr>Approach 1: Brute-force search</vt:lpstr>
      <vt:lpstr>Approach 2: Clever approach</vt:lpstr>
      <vt:lpstr>PowerPoint Presentation</vt:lpstr>
      <vt:lpstr>Entropy in Messages</vt:lpstr>
      <vt:lpstr>Entropy in Messages</vt:lpstr>
      <vt:lpstr>Entropy in Messages</vt:lpstr>
      <vt:lpstr>Messages when (m≠2^n)</vt:lpstr>
      <vt:lpstr>Messages when (m≠2^n)</vt:lpstr>
      <vt:lpstr>Entropy of Messages when (m≠2^n)</vt:lpstr>
      <vt:lpstr>Entropy of Messages when (m≠2^n)</vt:lpstr>
      <vt:lpstr>Discriminating amongst m values (m≠2^n)</vt:lpstr>
      <vt:lpstr>Discriminating amongst m values (m≠2^n)</vt:lpstr>
      <vt:lpstr>Discriminating amongst m values (m≠2^n)</vt:lpstr>
      <vt:lpstr>Information Content</vt:lpstr>
      <vt:lpstr>Entropy Calculation</vt:lpstr>
      <vt:lpstr>Entropy of a Training Set</vt:lpstr>
      <vt:lpstr>Entropy of a Training Set</vt:lpstr>
      <vt:lpstr>Entropy of a training set</vt:lpstr>
      <vt:lpstr>PowerPoint Presentation</vt:lpstr>
      <vt:lpstr>Decision Tree Induction Techniques</vt:lpstr>
      <vt:lpstr>Algorithm ID3</vt:lpstr>
      <vt:lpstr>ID3: Decision Tree Induction Algorithms</vt:lpstr>
      <vt:lpstr>Algorithm ID3 </vt:lpstr>
      <vt:lpstr>Defining Information Gain</vt:lpstr>
      <vt:lpstr>Defining Information Gain</vt:lpstr>
      <vt:lpstr>Defining Information Gain</vt:lpstr>
      <vt:lpstr>Defining Information Gain</vt:lpstr>
      <vt:lpstr>Information Gain Calculation</vt:lpstr>
      <vt:lpstr>Information Gain Calculation</vt:lpstr>
      <vt:lpstr>Calculating Information Gain</vt:lpstr>
      <vt:lpstr>Calculating Information Gain</vt:lpstr>
      <vt:lpstr>Information Gains for Different Attributes</vt:lpstr>
      <vt:lpstr>Decision Tree Induction : ID3 Way</vt:lpstr>
      <vt:lpstr>Decision Tree Induction : ID3 Way</vt:lpstr>
      <vt:lpstr>Frequency Table : Calculating α</vt:lpstr>
      <vt:lpstr>Frequency Table : Calculating α</vt:lpstr>
      <vt:lpstr>Calculation of α using Frequency Table</vt:lpstr>
      <vt:lpstr>Calculation of α using Frequency Table</vt:lpstr>
      <vt:lpstr>Proof of Equivalence</vt:lpstr>
      <vt:lpstr>Proof of Equivalence </vt:lpstr>
      <vt:lpstr>Proof of Equivalence</vt:lpstr>
      <vt:lpstr>Limiting Values of Information Gain</vt:lpstr>
      <vt:lpstr>Limiting Values of Information Gain</vt:lpstr>
      <vt:lpstr>Limiting values of Information Gain</vt:lpstr>
      <vt:lpstr>Splitting of Continuous Attribute Values</vt:lpstr>
      <vt:lpstr>Splitting of Continuous attribute values</vt:lpstr>
      <vt:lpstr>Algorithm CART</vt:lpstr>
      <vt:lpstr>CART Algorithm</vt:lpstr>
      <vt:lpstr>Gini Index of Diversity</vt:lpstr>
      <vt:lpstr>Gini Index of Diversity</vt:lpstr>
      <vt:lpstr>Gini Index of Diversity</vt:lpstr>
      <vt:lpstr>Gini Index of Diversity  and CART</vt:lpstr>
      <vt:lpstr>n-ary Attribute Values to Binary Splitting</vt:lpstr>
      <vt:lpstr>n-ary Attribute Values to Binary Splitting</vt:lpstr>
      <vt:lpstr>n-ary Attribute Values to Binary Splitting</vt:lpstr>
      <vt:lpstr>n-ary Attribute Values to Binary Splitting</vt:lpstr>
      <vt:lpstr>CART Algorithm : Illustration</vt:lpstr>
      <vt:lpstr>CART Algorithm : Illustration</vt:lpstr>
      <vt:lpstr>CART Algorithm : Illustration</vt:lpstr>
      <vt:lpstr>CART Algorithm : Illustration</vt:lpstr>
      <vt:lpstr>CART Algorithm : Illustration</vt:lpstr>
      <vt:lpstr>CART Algorithm : Illustration</vt:lpstr>
      <vt:lpstr>Calculating γ using Frequency Table</vt:lpstr>
      <vt:lpstr>Calculating γ using Frequency Table</vt:lpstr>
      <vt:lpstr>Illustration: Calculating γ using Frequency Table</vt:lpstr>
      <vt:lpstr>Illustration: Calculating γ using Frequency Table</vt:lpstr>
      <vt:lpstr>PowerPoint Presentation</vt:lpstr>
      <vt:lpstr>Decision Trees with ID3 and CART Algorithms</vt:lpstr>
      <vt:lpstr>Algorithm C4.5</vt:lpstr>
      <vt:lpstr>Algorithm C 4.5 : Introduction</vt:lpstr>
      <vt:lpstr>Algorithm C4.5 : Introduction</vt:lpstr>
      <vt:lpstr>Algorithm: C 4.5 : Introduction</vt:lpstr>
      <vt:lpstr>Algorithm: C 4.5 : Introduction</vt:lpstr>
      <vt:lpstr>Algorithm: C 4.5 : Gain Ratio</vt:lpstr>
      <vt:lpstr>Physical Interpretation of E_A^∗(D)  </vt:lpstr>
      <vt:lpstr>Physical Interpretation of E_A^∗(D )</vt:lpstr>
      <vt:lpstr>Physical Interpretation of E_A^∗(D)  </vt:lpstr>
      <vt:lpstr>Physical Interpretation of E_A^∗(D)  </vt:lpstr>
      <vt:lpstr>Physical Interpretation of β(A,B)</vt:lpstr>
      <vt:lpstr>Calculation of β using Frequency Table</vt:lpstr>
      <vt:lpstr>Summary of Decision Tree Induction Algorithms</vt:lpstr>
      <vt:lpstr>Table 11.6</vt:lpstr>
      <vt:lpstr>PowerPoint Presentation</vt:lpstr>
      <vt:lpstr>PowerPoint Presentation</vt:lpstr>
      <vt:lpstr>Notes on Decision Tree Induction algorithms</vt:lpstr>
      <vt:lpstr>PowerPoint Presentation</vt:lpstr>
      <vt:lpstr>PowerPoint Presentation</vt:lpstr>
      <vt:lpstr>Reference</vt:lpstr>
      <vt:lpstr>PowerPoint Presentation</vt:lpstr>
    </vt:vector>
  </TitlesOfParts>
  <Company>by adguard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Baljeet</dc:creator>
  <cp:lastModifiedBy>Victor Ikechukwu Agughasi</cp:lastModifiedBy>
  <cp:revision>890</cp:revision>
  <dcterms:created xsi:type="dcterms:W3CDTF">2016-07-28T11:27:44Z</dcterms:created>
  <dcterms:modified xsi:type="dcterms:W3CDTF">2021-09-08T12:36:26Z</dcterms:modified>
</cp:coreProperties>
</file>